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2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heme/themeOverride4.xml" ContentType="application/vnd.openxmlformats-officedocument.themeOverr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2.xml" ContentType="application/vnd.openxmlformats-officedocument.presentationml.tags+xml"/>
  <Override PartName="/ppt/notesSlides/notesSlide9.xml" ContentType="application/vnd.openxmlformats-officedocument.presentationml.notesSlide+xml"/>
  <Override PartName="/ppt/theme/themeOverride5.xml" ContentType="application/vnd.openxmlformats-officedocument.themeOverr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theme/themeOverride6.xml" ContentType="application/vnd.openxmlformats-officedocument.themeOverr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theme/themeOverride7.xml" ContentType="application/vnd.openxmlformats-officedocument.themeOverride+xml"/>
  <Override PartName="/ppt/notesSlides/notesSlide18.xml" ContentType="application/vnd.openxmlformats-officedocument.presentationml.notesSlide+xml"/>
  <Override PartName="/ppt/theme/themeOverride8.xml" ContentType="application/vnd.openxmlformats-officedocument.themeOverr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theme/themeOverride9.xml" ContentType="application/vnd.openxmlformats-officedocument.themeOverr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theme/themeOverride10.xml" ContentType="application/vnd.openxmlformats-officedocument.themeOverr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theme/themeOverride11.xml" ContentType="application/vnd.openxmlformats-officedocument.themeOverr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theme/themeOverride12.xml" ContentType="application/vnd.openxmlformats-officedocument.themeOverr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2"/>
  </p:sldMasterIdLst>
  <p:notesMasterIdLst>
    <p:notesMasterId r:id="rId39"/>
  </p:notesMasterIdLst>
  <p:sldIdLst>
    <p:sldId id="256" r:id="rId3"/>
    <p:sldId id="258" r:id="rId4"/>
    <p:sldId id="257" r:id="rId5"/>
    <p:sldId id="296" r:id="rId6"/>
    <p:sldId id="337" r:id="rId7"/>
    <p:sldId id="319" r:id="rId8"/>
    <p:sldId id="311" r:id="rId9"/>
    <p:sldId id="406" r:id="rId10"/>
    <p:sldId id="403" r:id="rId11"/>
    <p:sldId id="336" r:id="rId12"/>
    <p:sldId id="441" r:id="rId13"/>
    <p:sldId id="443" r:id="rId14"/>
    <p:sldId id="444" r:id="rId15"/>
    <p:sldId id="445" r:id="rId16"/>
    <p:sldId id="372" r:id="rId17"/>
    <p:sldId id="373" r:id="rId18"/>
    <p:sldId id="379" r:id="rId19"/>
    <p:sldId id="362" r:id="rId20"/>
    <p:sldId id="392" r:id="rId21"/>
    <p:sldId id="339" r:id="rId22"/>
    <p:sldId id="341" r:id="rId23"/>
    <p:sldId id="344" r:id="rId24"/>
    <p:sldId id="360" r:id="rId25"/>
    <p:sldId id="340" r:id="rId26"/>
    <p:sldId id="437" r:id="rId27"/>
    <p:sldId id="438" r:id="rId28"/>
    <p:sldId id="439" r:id="rId29"/>
    <p:sldId id="440" r:id="rId30"/>
    <p:sldId id="393" r:id="rId31"/>
    <p:sldId id="390" r:id="rId32"/>
    <p:sldId id="395" r:id="rId33"/>
    <p:sldId id="399" r:id="rId34"/>
    <p:sldId id="321" r:id="rId35"/>
    <p:sldId id="317" r:id="rId36"/>
    <p:sldId id="318" r:id="rId37"/>
    <p:sldId id="322" r:id="rId38"/>
  </p:sldIdLst>
  <p:sldSz cx="12192000" cy="6858000"/>
  <p:notesSz cx="6858000" cy="9144000"/>
  <p:custDataLst>
    <p:tags r:id="rId4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56">
          <p15:clr>
            <a:srgbClr val="A4A3A4"/>
          </p15:clr>
        </p15:guide>
        <p15:guide id="2" pos="383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A3172"/>
    <a:srgbClr val="FF9C00"/>
    <a:srgbClr val="FECB30"/>
    <a:srgbClr val="B23AF9"/>
    <a:srgbClr val="6F42FF"/>
    <a:srgbClr val="2AA1FF"/>
    <a:srgbClr val="1CAB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127" autoAdjust="0"/>
    <p:restoredTop sz="94660"/>
  </p:normalViewPr>
  <p:slideViewPr>
    <p:cSldViewPr snapToGrid="0" showGuides="1">
      <p:cViewPr varScale="1">
        <p:scale>
          <a:sx n="88" d="100"/>
          <a:sy n="88" d="100"/>
        </p:scale>
        <p:origin x="72" y="320"/>
      </p:cViewPr>
      <p:guideLst>
        <p:guide orient="horz" pos="456"/>
        <p:guide pos="383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0" cy="72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tags" Target="tags/tag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theme" Target="theme/theme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4#2">
  <dgm:title val=""/>
  <dgm:desc val=""/>
  <dgm:catLst>
    <dgm:cat type="accent2" pri="11400"/>
  </dgm:catLst>
  <dgm:styleLbl name="align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cycle">
      <a:schemeClr val="accent2">
        <a:shade val="50000"/>
      </a:schemeClr>
      <a:schemeClr val="accent2">
        <a:tint val="45000"/>
      </a:schemeClr>
    </dgm:fillClrLst>
    <dgm:linClrLst meth="cycle">
      <a:schemeClr val="accent2">
        <a:shade val="50000"/>
      </a:schemeClr>
      <a:schemeClr val="accent2">
        <a:tint val="45000"/>
      </a:schemeClr>
    </dgm:linClrLst>
    <dgm:effectClrLst/>
    <dgm:txLinClrLst/>
    <dgm:txFillClrLst/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ln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cycle">
      <a:schemeClr val="accent2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55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cycle">
      <a:schemeClr val="accent2">
        <a:shade val="80000"/>
        <a:alpha val="50000"/>
      </a:schemeClr>
      <a:schemeClr val="accent2">
        <a:tint val="45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4#1">
  <dgm:title val=""/>
  <dgm:desc val=""/>
  <dgm:catLst>
    <dgm:cat type="accent2" pri="11400"/>
  </dgm:catLst>
  <dgm:styleLbl name="align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cycle">
      <a:schemeClr val="accent2">
        <a:shade val="50000"/>
      </a:schemeClr>
      <a:schemeClr val="accent2">
        <a:tint val="45000"/>
      </a:schemeClr>
    </dgm:fillClrLst>
    <dgm:linClrLst meth="cycle">
      <a:schemeClr val="accent2">
        <a:shade val="50000"/>
      </a:schemeClr>
      <a:schemeClr val="accent2">
        <a:tint val="45000"/>
      </a:schemeClr>
    </dgm:linClrLst>
    <dgm:effectClrLst/>
    <dgm:txLinClrLst/>
    <dgm:txFillClrLst/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ln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cycle">
      <a:schemeClr val="accent2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55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cycle">
      <a:schemeClr val="accent2">
        <a:shade val="80000"/>
        <a:alpha val="50000"/>
      </a:schemeClr>
      <a:schemeClr val="accent2">
        <a:tint val="45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82F9BD2-FE88-4D45-BD8D-65D1F34B0AD4}" type="doc">
      <dgm:prSet loTypeId="urn:microsoft.com/office/officeart/2005/8/layout/vList5" loCatId="list" qsTypeId="urn:microsoft.com/office/officeart/2005/8/quickstyle/simple1#2" qsCatId="simple" csTypeId="urn:microsoft.com/office/officeart/2005/8/colors/accent2_4#2" csCatId="accent1" phldr="0"/>
      <dgm:spPr/>
      <dgm:t>
        <a:bodyPr/>
        <a:lstStyle/>
        <a:p>
          <a:endParaRPr lang="zh-CN" altLang="en-US"/>
        </a:p>
      </dgm:t>
    </dgm:pt>
    <dgm:pt modelId="{8DFEF381-1089-498A-A2E9-536EBD00BCA1}">
      <dgm:prSet phldrT="[文本]" phldr="0" custT="0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/>
            <a:t>马尔科夫</a:t>
          </a:r>
        </a:p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/>
            <a:t>随机场</a:t>
          </a:r>
        </a:p>
      </dgm:t>
    </dgm:pt>
    <dgm:pt modelId="{7BB104C5-5E13-4BA2-8795-D771D93EFD0B}" type="parTrans" cxnId="{13B25758-DBAF-4900-8D40-B5CDE2391E3F}">
      <dgm:prSet/>
      <dgm:spPr/>
      <dgm:t>
        <a:bodyPr/>
        <a:lstStyle/>
        <a:p>
          <a:endParaRPr lang="zh-CN" altLang="en-US"/>
        </a:p>
      </dgm:t>
    </dgm:pt>
    <dgm:pt modelId="{D8F41DAE-72AA-41BD-884F-BB8861ABB8ED}" type="sibTrans" cxnId="{13B25758-DBAF-4900-8D40-B5CDE2391E3F}">
      <dgm:prSet/>
      <dgm:spPr/>
      <dgm:t>
        <a:bodyPr/>
        <a:lstStyle/>
        <a:p>
          <a:endParaRPr lang="zh-CN" altLang="en-US"/>
        </a:p>
      </dgm:t>
    </dgm:pt>
    <dgm:pt modelId="{67856BDB-7B34-4717-A8DD-ED955D6E994B}">
      <dgm:prSet phldrT="[文本]" phldr="0" custT="0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zh-CN" altLang="en-US"/>
            <a:t>状态xi的状态满足马尔可夫过程，i时刻的状态xi的条件分布，仅与其前一个状态xi-1相关</a:t>
          </a:r>
        </a:p>
      </dgm:t>
    </dgm:pt>
    <dgm:pt modelId="{772BA600-C67E-4B93-B4A5-0C0DECE788A8}" type="parTrans" cxnId="{A9F55A6D-25F5-4CB8-9889-9ED32F6DE0E9}">
      <dgm:prSet/>
      <dgm:spPr/>
      <dgm:t>
        <a:bodyPr/>
        <a:lstStyle/>
        <a:p>
          <a:endParaRPr lang="zh-CN" altLang="en-US"/>
        </a:p>
      </dgm:t>
    </dgm:pt>
    <dgm:pt modelId="{6E0A9D10-C2CB-4F7C-BF91-F881E97D27C2}" type="sibTrans" cxnId="{A9F55A6D-25F5-4CB8-9889-9ED32F6DE0E9}">
      <dgm:prSet/>
      <dgm:spPr/>
      <dgm:t>
        <a:bodyPr/>
        <a:lstStyle/>
        <a:p>
          <a:endParaRPr lang="zh-CN" altLang="en-US"/>
        </a:p>
      </dgm:t>
    </dgm:pt>
    <dgm:pt modelId="{EB099D45-42E4-4FB3-8BE3-22A72863D5FC}">
      <dgm:prSet phldrT="[文本]" phldr="0" custT="0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/>
            <a:t>模型学习问题</a:t>
          </a:r>
        </a:p>
      </dgm:t>
    </dgm:pt>
    <dgm:pt modelId="{C2BA91CD-5382-45C0-B4F4-75094723F4D9}" type="parTrans" cxnId="{FAAD30D3-C799-4FED-A086-8EFC1725AE4E}">
      <dgm:prSet/>
      <dgm:spPr/>
      <dgm:t>
        <a:bodyPr/>
        <a:lstStyle/>
        <a:p>
          <a:endParaRPr lang="zh-CN" altLang="en-US"/>
        </a:p>
      </dgm:t>
    </dgm:pt>
    <dgm:pt modelId="{973C65EF-E3B8-4CF5-B140-FEC5A74F0B0E}" type="sibTrans" cxnId="{FAAD30D3-C799-4FED-A086-8EFC1725AE4E}">
      <dgm:prSet/>
      <dgm:spPr/>
      <dgm:t>
        <a:bodyPr/>
        <a:lstStyle/>
        <a:p>
          <a:endParaRPr lang="zh-CN" altLang="en-US"/>
        </a:p>
      </dgm:t>
    </dgm:pt>
    <dgm:pt modelId="{63116591-D397-40B5-AD45-C8FD7C1AD18F}">
      <dgm:prSet phldrT="[文本]" phldr="0" custT="0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zh-CN" altLang="en-US" dirty="0"/>
            <a:t>将已知的观测序列Y,求解使得该观测序列概率最大的模型参数，包括隐状态序列、隐状态间的转移概率分布和从隐状态到观测状态的概率分布。</a:t>
          </a:r>
        </a:p>
      </dgm:t>
    </dgm:pt>
    <dgm:pt modelId="{35D9FDAB-90FC-4149-8FA1-C2011A738832}" type="parTrans" cxnId="{E9C7E2FC-9EE2-4C6A-9442-B1A715FA48E2}">
      <dgm:prSet/>
      <dgm:spPr/>
      <dgm:t>
        <a:bodyPr/>
        <a:lstStyle/>
        <a:p>
          <a:endParaRPr lang="zh-CN" altLang="en-US"/>
        </a:p>
      </dgm:t>
    </dgm:pt>
    <dgm:pt modelId="{B1B09198-8815-4821-8A77-DCC2993E3086}" type="sibTrans" cxnId="{E9C7E2FC-9EE2-4C6A-9442-B1A715FA48E2}">
      <dgm:prSet/>
      <dgm:spPr/>
      <dgm:t>
        <a:bodyPr/>
        <a:lstStyle/>
        <a:p>
          <a:endParaRPr lang="zh-CN" altLang="en-US"/>
        </a:p>
      </dgm:t>
    </dgm:pt>
    <dgm:pt modelId="{0C7614AF-FE1B-474B-8B3D-B1D06ACF75F6}">
      <dgm:prSet phldrT="[文本]" phldr="0" custT="0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/>
            <a:t>预测问题</a:t>
          </a:r>
        </a:p>
      </dgm:t>
    </dgm:pt>
    <dgm:pt modelId="{6405A9A7-2A86-4BF1-8D9D-4D36DE3099F5}" type="parTrans" cxnId="{A1AF6361-452C-405D-9FC8-0EC6F85EFDDD}">
      <dgm:prSet/>
      <dgm:spPr/>
      <dgm:t>
        <a:bodyPr/>
        <a:lstStyle/>
        <a:p>
          <a:endParaRPr lang="zh-CN" altLang="en-US"/>
        </a:p>
      </dgm:t>
    </dgm:pt>
    <dgm:pt modelId="{2043401E-454D-4886-ADA9-FCC81736E837}" type="sibTrans" cxnId="{A1AF6361-452C-405D-9FC8-0EC6F85EFDDD}">
      <dgm:prSet/>
      <dgm:spPr/>
      <dgm:t>
        <a:bodyPr/>
        <a:lstStyle/>
        <a:p>
          <a:endParaRPr lang="zh-CN" altLang="en-US"/>
        </a:p>
      </dgm:t>
    </dgm:pt>
    <dgm:pt modelId="{1595198B-D222-4BF8-83BF-0D3CA5996A3E}">
      <dgm:prSet phldrT="[文本]" phldr="0" custT="0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zh-CN" altLang="en-US" dirty="0"/>
            <a:t>将学习后获得的模型所有参数和观测序列Y，计算最可能的隐状态序列X</a:t>
          </a:r>
        </a:p>
      </dgm:t>
    </dgm:pt>
    <dgm:pt modelId="{9E050DE5-CBC7-4D41-8BB4-8999E754F806}" type="parTrans" cxnId="{BC4A2E90-4838-4B05-A89E-A3B9E99C39F7}">
      <dgm:prSet/>
      <dgm:spPr/>
      <dgm:t>
        <a:bodyPr/>
        <a:lstStyle/>
        <a:p>
          <a:endParaRPr lang="zh-CN" altLang="en-US"/>
        </a:p>
      </dgm:t>
    </dgm:pt>
    <dgm:pt modelId="{1D266B9B-E78F-4C1C-9CA1-FAC55716A8D9}" type="sibTrans" cxnId="{BC4A2E90-4838-4B05-A89E-A3B9E99C39F7}">
      <dgm:prSet/>
      <dgm:spPr/>
      <dgm:t>
        <a:bodyPr/>
        <a:lstStyle/>
        <a:p>
          <a:endParaRPr lang="zh-CN" altLang="en-US"/>
        </a:p>
      </dgm:t>
    </dgm:pt>
    <dgm:pt modelId="{CBB719A3-638C-41E0-B0EC-B22FA0508898}" type="pres">
      <dgm:prSet presAssocID="{982F9BD2-FE88-4D45-BD8D-65D1F34B0AD4}" presName="Name0" presStyleCnt="0">
        <dgm:presLayoutVars>
          <dgm:dir/>
          <dgm:animLvl val="lvl"/>
          <dgm:resizeHandles val="exact"/>
        </dgm:presLayoutVars>
      </dgm:prSet>
      <dgm:spPr/>
    </dgm:pt>
    <dgm:pt modelId="{53879FB3-2A34-4B19-A163-E7E5A2A61ED1}" type="pres">
      <dgm:prSet presAssocID="{8DFEF381-1089-498A-A2E9-536EBD00BCA1}" presName="linNode" presStyleCnt="0"/>
      <dgm:spPr/>
    </dgm:pt>
    <dgm:pt modelId="{BD6C8DA9-0F3A-464E-ACD2-6660B6C6E5C4}" type="pres">
      <dgm:prSet presAssocID="{8DFEF381-1089-498A-A2E9-536EBD00BCA1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D76AE918-ABC8-47B8-8DD8-96F195BFB5B5}" type="pres">
      <dgm:prSet presAssocID="{8DFEF381-1089-498A-A2E9-536EBD00BCA1}" presName="descendantText" presStyleLbl="alignAccFollowNode1" presStyleIdx="0" presStyleCnt="3">
        <dgm:presLayoutVars>
          <dgm:bulletEnabled val="1"/>
        </dgm:presLayoutVars>
      </dgm:prSet>
      <dgm:spPr/>
    </dgm:pt>
    <dgm:pt modelId="{FFE0819C-8AC4-4036-9C1A-1EC29F5C921E}" type="pres">
      <dgm:prSet presAssocID="{D8F41DAE-72AA-41BD-884F-BB8861ABB8ED}" presName="sp" presStyleCnt="0"/>
      <dgm:spPr/>
    </dgm:pt>
    <dgm:pt modelId="{F7591D7B-260A-4799-8396-533EFCB75BEB}" type="pres">
      <dgm:prSet presAssocID="{EB099D45-42E4-4FB3-8BE3-22A72863D5FC}" presName="linNode" presStyleCnt="0"/>
      <dgm:spPr/>
    </dgm:pt>
    <dgm:pt modelId="{F8FCFA27-1E37-47F3-819F-CCC620DE8027}" type="pres">
      <dgm:prSet presAssocID="{EB099D45-42E4-4FB3-8BE3-22A72863D5FC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B1799245-8A88-4DFD-8913-C5C978690807}" type="pres">
      <dgm:prSet presAssocID="{EB099D45-42E4-4FB3-8BE3-22A72863D5FC}" presName="descendantText" presStyleLbl="alignAccFollowNode1" presStyleIdx="1" presStyleCnt="3">
        <dgm:presLayoutVars>
          <dgm:bulletEnabled val="1"/>
        </dgm:presLayoutVars>
      </dgm:prSet>
      <dgm:spPr/>
    </dgm:pt>
    <dgm:pt modelId="{8DCDF6EC-DA1E-4BFB-B25A-DFA57323B4B5}" type="pres">
      <dgm:prSet presAssocID="{973C65EF-E3B8-4CF5-B140-FEC5A74F0B0E}" presName="sp" presStyleCnt="0"/>
      <dgm:spPr/>
    </dgm:pt>
    <dgm:pt modelId="{3F2BB2C1-5788-46C7-BBC7-A198D39677C4}" type="pres">
      <dgm:prSet presAssocID="{0C7614AF-FE1B-474B-8B3D-B1D06ACF75F6}" presName="linNode" presStyleCnt="0"/>
      <dgm:spPr/>
    </dgm:pt>
    <dgm:pt modelId="{F3A1F871-519C-4E76-89EE-B8DB3D0BD125}" type="pres">
      <dgm:prSet presAssocID="{0C7614AF-FE1B-474B-8B3D-B1D06ACF75F6}" presName="parentText" presStyleLbl="node1" presStyleIdx="2" presStyleCnt="3" custLinFactNeighborX="-1" custLinFactNeighborY="-1034">
        <dgm:presLayoutVars>
          <dgm:chMax val="1"/>
          <dgm:bulletEnabled val="1"/>
        </dgm:presLayoutVars>
      </dgm:prSet>
      <dgm:spPr/>
    </dgm:pt>
    <dgm:pt modelId="{F00652BC-5530-4BD7-A5E2-D7101737A3B5}" type="pres">
      <dgm:prSet presAssocID="{0C7614AF-FE1B-474B-8B3D-B1D06ACF75F6}" presName="descendantText" presStyleLbl="alignAccFollowNode1" presStyleIdx="2" presStyleCnt="3">
        <dgm:presLayoutVars>
          <dgm:bulletEnabled val="1"/>
        </dgm:presLayoutVars>
      </dgm:prSet>
      <dgm:spPr/>
    </dgm:pt>
  </dgm:ptLst>
  <dgm:cxnLst>
    <dgm:cxn modelId="{E2AF811C-9343-4E4B-848E-6EA0F0AF96B4}" type="presOf" srcId="{1595198B-D222-4BF8-83BF-0D3CA5996A3E}" destId="{F00652BC-5530-4BD7-A5E2-D7101737A3B5}" srcOrd="0" destOrd="0" presId="urn:microsoft.com/office/officeart/2005/8/layout/vList5"/>
    <dgm:cxn modelId="{D1B8BC1C-B5AD-47DC-8A7D-C117B4184D1B}" type="presOf" srcId="{982F9BD2-FE88-4D45-BD8D-65D1F34B0AD4}" destId="{CBB719A3-638C-41E0-B0EC-B22FA0508898}" srcOrd="0" destOrd="0" presId="urn:microsoft.com/office/officeart/2005/8/layout/vList5"/>
    <dgm:cxn modelId="{A1AF6361-452C-405D-9FC8-0EC6F85EFDDD}" srcId="{982F9BD2-FE88-4D45-BD8D-65D1F34B0AD4}" destId="{0C7614AF-FE1B-474B-8B3D-B1D06ACF75F6}" srcOrd="2" destOrd="0" parTransId="{6405A9A7-2A86-4BF1-8D9D-4D36DE3099F5}" sibTransId="{2043401E-454D-4886-ADA9-FCC81736E837}"/>
    <dgm:cxn modelId="{95FE4446-DDF2-4DAD-9AC5-36F3676BC573}" type="presOf" srcId="{EB099D45-42E4-4FB3-8BE3-22A72863D5FC}" destId="{F8FCFA27-1E37-47F3-819F-CCC620DE8027}" srcOrd="0" destOrd="0" presId="urn:microsoft.com/office/officeart/2005/8/layout/vList5"/>
    <dgm:cxn modelId="{A9F55A6D-25F5-4CB8-9889-9ED32F6DE0E9}" srcId="{8DFEF381-1089-498A-A2E9-536EBD00BCA1}" destId="{67856BDB-7B34-4717-A8DD-ED955D6E994B}" srcOrd="0" destOrd="0" parTransId="{772BA600-C67E-4B93-B4A5-0C0DECE788A8}" sibTransId="{6E0A9D10-C2CB-4F7C-BF91-F881E97D27C2}"/>
    <dgm:cxn modelId="{13B25758-DBAF-4900-8D40-B5CDE2391E3F}" srcId="{982F9BD2-FE88-4D45-BD8D-65D1F34B0AD4}" destId="{8DFEF381-1089-498A-A2E9-536EBD00BCA1}" srcOrd="0" destOrd="0" parTransId="{7BB104C5-5E13-4BA2-8795-D771D93EFD0B}" sibTransId="{D8F41DAE-72AA-41BD-884F-BB8861ABB8ED}"/>
    <dgm:cxn modelId="{BC4A2E90-4838-4B05-A89E-A3B9E99C39F7}" srcId="{0C7614AF-FE1B-474B-8B3D-B1D06ACF75F6}" destId="{1595198B-D222-4BF8-83BF-0D3CA5996A3E}" srcOrd="0" destOrd="0" parTransId="{9E050DE5-CBC7-4D41-8BB4-8999E754F806}" sibTransId="{1D266B9B-E78F-4C1C-9CA1-FAC55716A8D9}"/>
    <dgm:cxn modelId="{9CA3EF96-EA8B-4F18-9F90-A2B081253643}" type="presOf" srcId="{67856BDB-7B34-4717-A8DD-ED955D6E994B}" destId="{D76AE918-ABC8-47B8-8DD8-96F195BFB5B5}" srcOrd="0" destOrd="0" presId="urn:microsoft.com/office/officeart/2005/8/layout/vList5"/>
    <dgm:cxn modelId="{FD9C1398-78DB-429B-A089-21FAB50C02FC}" type="presOf" srcId="{0C7614AF-FE1B-474B-8B3D-B1D06ACF75F6}" destId="{F3A1F871-519C-4E76-89EE-B8DB3D0BD125}" srcOrd="0" destOrd="0" presId="urn:microsoft.com/office/officeart/2005/8/layout/vList5"/>
    <dgm:cxn modelId="{F82DCEA3-0FB7-4581-8166-F6A1636DB164}" type="presOf" srcId="{63116591-D397-40B5-AD45-C8FD7C1AD18F}" destId="{B1799245-8A88-4DFD-8913-C5C978690807}" srcOrd="0" destOrd="0" presId="urn:microsoft.com/office/officeart/2005/8/layout/vList5"/>
    <dgm:cxn modelId="{FAAD30D3-C799-4FED-A086-8EFC1725AE4E}" srcId="{982F9BD2-FE88-4D45-BD8D-65D1F34B0AD4}" destId="{EB099D45-42E4-4FB3-8BE3-22A72863D5FC}" srcOrd="1" destOrd="0" parTransId="{C2BA91CD-5382-45C0-B4F4-75094723F4D9}" sibTransId="{973C65EF-E3B8-4CF5-B140-FEC5A74F0B0E}"/>
    <dgm:cxn modelId="{965F9AE9-E043-42AB-9A16-2D69E5315108}" type="presOf" srcId="{8DFEF381-1089-498A-A2E9-536EBD00BCA1}" destId="{BD6C8DA9-0F3A-464E-ACD2-6660B6C6E5C4}" srcOrd="0" destOrd="0" presId="urn:microsoft.com/office/officeart/2005/8/layout/vList5"/>
    <dgm:cxn modelId="{E9C7E2FC-9EE2-4C6A-9442-B1A715FA48E2}" srcId="{EB099D45-42E4-4FB3-8BE3-22A72863D5FC}" destId="{63116591-D397-40B5-AD45-C8FD7C1AD18F}" srcOrd="0" destOrd="0" parTransId="{35D9FDAB-90FC-4149-8FA1-C2011A738832}" sibTransId="{B1B09198-8815-4821-8A77-DCC2993E3086}"/>
    <dgm:cxn modelId="{84ECADA3-CD9B-4199-857C-293AAE66F1A0}" type="presParOf" srcId="{CBB719A3-638C-41E0-B0EC-B22FA0508898}" destId="{53879FB3-2A34-4B19-A163-E7E5A2A61ED1}" srcOrd="0" destOrd="0" presId="urn:microsoft.com/office/officeart/2005/8/layout/vList5"/>
    <dgm:cxn modelId="{E5F6C219-7A5F-4734-940B-2B69916F06CB}" type="presParOf" srcId="{53879FB3-2A34-4B19-A163-E7E5A2A61ED1}" destId="{BD6C8DA9-0F3A-464E-ACD2-6660B6C6E5C4}" srcOrd="0" destOrd="0" presId="urn:microsoft.com/office/officeart/2005/8/layout/vList5"/>
    <dgm:cxn modelId="{F29291C6-7332-4789-9659-15AB23ACB459}" type="presParOf" srcId="{53879FB3-2A34-4B19-A163-E7E5A2A61ED1}" destId="{D76AE918-ABC8-47B8-8DD8-96F195BFB5B5}" srcOrd="1" destOrd="0" presId="urn:microsoft.com/office/officeart/2005/8/layout/vList5"/>
    <dgm:cxn modelId="{1499C9B9-2085-4D8C-BBBD-15BE001FC5C4}" type="presParOf" srcId="{CBB719A3-638C-41E0-B0EC-B22FA0508898}" destId="{FFE0819C-8AC4-4036-9C1A-1EC29F5C921E}" srcOrd="1" destOrd="0" presId="urn:microsoft.com/office/officeart/2005/8/layout/vList5"/>
    <dgm:cxn modelId="{08013CB5-9142-4D9D-9287-313F128C2AE8}" type="presParOf" srcId="{CBB719A3-638C-41E0-B0EC-B22FA0508898}" destId="{F7591D7B-260A-4799-8396-533EFCB75BEB}" srcOrd="2" destOrd="0" presId="urn:microsoft.com/office/officeart/2005/8/layout/vList5"/>
    <dgm:cxn modelId="{903A2A73-11AD-42CB-AA03-E4647F8AD4BD}" type="presParOf" srcId="{F7591D7B-260A-4799-8396-533EFCB75BEB}" destId="{F8FCFA27-1E37-47F3-819F-CCC620DE8027}" srcOrd="0" destOrd="0" presId="urn:microsoft.com/office/officeart/2005/8/layout/vList5"/>
    <dgm:cxn modelId="{56CEB6F4-CC5E-46DD-9632-4E1F228309AC}" type="presParOf" srcId="{F7591D7B-260A-4799-8396-533EFCB75BEB}" destId="{B1799245-8A88-4DFD-8913-C5C978690807}" srcOrd="1" destOrd="0" presId="urn:microsoft.com/office/officeart/2005/8/layout/vList5"/>
    <dgm:cxn modelId="{97C6BEA1-914F-4AC9-95EB-4D3A26085FA9}" type="presParOf" srcId="{CBB719A3-638C-41E0-B0EC-B22FA0508898}" destId="{8DCDF6EC-DA1E-4BFB-B25A-DFA57323B4B5}" srcOrd="3" destOrd="0" presId="urn:microsoft.com/office/officeart/2005/8/layout/vList5"/>
    <dgm:cxn modelId="{610AAECA-8BAE-4937-AEA3-CD7C55424E59}" type="presParOf" srcId="{CBB719A3-638C-41E0-B0EC-B22FA0508898}" destId="{3F2BB2C1-5788-46C7-BBC7-A198D39677C4}" srcOrd="4" destOrd="0" presId="urn:microsoft.com/office/officeart/2005/8/layout/vList5"/>
    <dgm:cxn modelId="{DA19D4E5-0EAE-4F27-8D99-5C8480AFE1C7}" type="presParOf" srcId="{3F2BB2C1-5788-46C7-BBC7-A198D39677C4}" destId="{F3A1F871-519C-4E76-89EE-B8DB3D0BD125}" srcOrd="0" destOrd="0" presId="urn:microsoft.com/office/officeart/2005/8/layout/vList5"/>
    <dgm:cxn modelId="{00C1A713-A86A-417B-9DEA-A2FE977DAF64}" type="presParOf" srcId="{3F2BB2C1-5788-46C7-BBC7-A198D39677C4}" destId="{F00652BC-5530-4BD7-A5E2-D7101737A3B5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F9829FD-DD90-4EE7-BCD7-4AF299D6F45A}" type="doc">
      <dgm:prSet loTypeId="urn:microsoft.com/office/officeart/2005/8/layout/chevron2" loCatId="process" qsTypeId="urn:microsoft.com/office/officeart/2005/8/quickstyle/simple1#1" qsCatId="simple" csTypeId="urn:microsoft.com/office/officeart/2005/8/colors/accent2_4#1" csCatId="accent1" phldr="1"/>
      <dgm:spPr/>
      <dgm:t>
        <a:bodyPr/>
        <a:lstStyle/>
        <a:p>
          <a:endParaRPr lang="zh-CN" altLang="en-US"/>
        </a:p>
      </dgm:t>
    </dgm:pt>
    <dgm:pt modelId="{FCC504F5-317D-4294-815B-28489BDC5845}">
      <dgm:prSet phldrT="[文本]" phldr="0" custT="0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/>
            <a:t>Step 1</a:t>
          </a:r>
        </a:p>
      </dgm:t>
    </dgm:pt>
    <dgm:pt modelId="{8F05BE86-1921-41BD-B82E-72272E9475E9}" type="parTrans" cxnId="{E089795B-BC59-4139-A089-3314D5ADFF42}">
      <dgm:prSet/>
      <dgm:spPr/>
      <dgm:t>
        <a:bodyPr/>
        <a:lstStyle/>
        <a:p>
          <a:endParaRPr lang="zh-CN" altLang="en-US"/>
        </a:p>
      </dgm:t>
    </dgm:pt>
    <dgm:pt modelId="{67223200-D196-44B3-9DFD-D095DDBC10AB}" type="sibTrans" cxnId="{E089795B-BC59-4139-A089-3314D5ADFF42}">
      <dgm:prSet/>
      <dgm:spPr/>
      <dgm:t>
        <a:bodyPr/>
        <a:lstStyle/>
        <a:p>
          <a:endParaRPr lang="zh-CN" altLang="en-US"/>
        </a:p>
      </dgm:t>
    </dgm:pt>
    <dgm:pt modelId="{F3F66F6A-184E-4CBB-A544-AC2BF2A74FC0}">
      <dgm:prSet phldrT="[文本]" phldr="0" custT="0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zh-CN" altLang="en-US" b="1" dirty="0"/>
            <a:t>词的独热表示</a:t>
          </a:r>
          <a:r>
            <a:rPr lang="en-US" altLang="zh-CN" b="1" dirty="0"/>
            <a:t>——&gt;</a:t>
          </a:r>
          <a:r>
            <a:rPr lang="zh-CN" altLang="en-US" b="1" dirty="0"/>
            <a:t>词嵌入模型</a:t>
          </a:r>
          <a:endParaRPr lang="zh-CN" altLang="en-US" dirty="0"/>
        </a:p>
      </dgm:t>
    </dgm:pt>
    <dgm:pt modelId="{7A0C70B0-5DAE-45AB-9915-863AC3FA4D2D}" type="parTrans" cxnId="{63298FD1-7614-435E-A0F2-41D41A95BF0A}">
      <dgm:prSet/>
      <dgm:spPr/>
      <dgm:t>
        <a:bodyPr/>
        <a:lstStyle/>
        <a:p>
          <a:endParaRPr lang="zh-CN" altLang="en-US"/>
        </a:p>
      </dgm:t>
    </dgm:pt>
    <dgm:pt modelId="{47DD308A-8526-455B-A37F-FEE2CC1C75AF}" type="sibTrans" cxnId="{63298FD1-7614-435E-A0F2-41D41A95BF0A}">
      <dgm:prSet/>
      <dgm:spPr/>
      <dgm:t>
        <a:bodyPr/>
        <a:lstStyle/>
        <a:p>
          <a:endParaRPr lang="zh-CN" altLang="en-US"/>
        </a:p>
      </dgm:t>
    </dgm:pt>
    <dgm:pt modelId="{780FAED3-C4BD-4FF1-8B67-8499CCFAE2ED}">
      <dgm:prSet phldrT="[文本]" phldr="0" custT="0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/>
            <a:t>Step 2</a:t>
          </a:r>
        </a:p>
      </dgm:t>
    </dgm:pt>
    <dgm:pt modelId="{88C57C74-C9C4-46CF-A10B-13A1A1E7714C}" type="parTrans" cxnId="{07877B4E-1269-44D2-BE2A-7555C20D1804}">
      <dgm:prSet/>
      <dgm:spPr/>
      <dgm:t>
        <a:bodyPr/>
        <a:lstStyle/>
        <a:p>
          <a:endParaRPr lang="zh-CN" altLang="en-US"/>
        </a:p>
      </dgm:t>
    </dgm:pt>
    <dgm:pt modelId="{34435F2A-D730-405E-99D5-BBC9FB7499FA}" type="sibTrans" cxnId="{07877B4E-1269-44D2-BE2A-7555C20D1804}">
      <dgm:prSet/>
      <dgm:spPr/>
      <dgm:t>
        <a:bodyPr/>
        <a:lstStyle/>
        <a:p>
          <a:endParaRPr lang="zh-CN" altLang="en-US"/>
        </a:p>
      </dgm:t>
    </dgm:pt>
    <dgm:pt modelId="{3E6D5D4F-935E-467F-A6CA-DFB49E904BF2}">
      <dgm:prSet phldrT="[文本]" phldr="0" custT="0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en-US" altLang="zh-CN" b="1" dirty="0"/>
            <a:t>CBOW</a:t>
          </a:r>
          <a:r>
            <a:rPr lang="zh-CN" altLang="en-US" b="1" dirty="0"/>
            <a:t>模型（一层神经网络）</a:t>
          </a:r>
          <a:endParaRPr lang="zh-CN" altLang="en-US" dirty="0"/>
        </a:p>
      </dgm:t>
    </dgm:pt>
    <dgm:pt modelId="{DFE6860A-9AF6-4E3A-8810-968954321458}" type="parTrans" cxnId="{AF76CC4B-D216-41F1-86C1-0F2F7E9C75E1}">
      <dgm:prSet/>
      <dgm:spPr/>
      <dgm:t>
        <a:bodyPr/>
        <a:lstStyle/>
        <a:p>
          <a:endParaRPr lang="zh-CN" altLang="en-US"/>
        </a:p>
      </dgm:t>
    </dgm:pt>
    <dgm:pt modelId="{F6E211F9-5728-4C1B-B4EC-036ED0730A63}" type="sibTrans" cxnId="{AF76CC4B-D216-41F1-86C1-0F2F7E9C75E1}">
      <dgm:prSet/>
      <dgm:spPr/>
      <dgm:t>
        <a:bodyPr/>
        <a:lstStyle/>
        <a:p>
          <a:endParaRPr lang="zh-CN" altLang="en-US"/>
        </a:p>
      </dgm:t>
    </dgm:pt>
    <dgm:pt modelId="{45CCB2C3-C694-4612-A3E8-D56A1972D4C2}">
      <dgm:prSet phldr="0" custT="0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zh-CN" altLang="en-US"/>
            <a:t>根据某个中心词前后连续的词计算中心词</a:t>
          </a:r>
        </a:p>
      </dgm:t>
    </dgm:pt>
    <dgm:pt modelId="{D4F68EFF-0321-48B5-83FF-7E11F5573EDB}" type="parTrans" cxnId="{936ADD3B-1155-48FA-A6B1-6C11213DD8D9}">
      <dgm:prSet/>
      <dgm:spPr/>
      <dgm:t>
        <a:bodyPr/>
        <a:lstStyle/>
        <a:p>
          <a:endParaRPr lang="zh-CN" altLang="en-US"/>
        </a:p>
      </dgm:t>
    </dgm:pt>
    <dgm:pt modelId="{2C475DEC-9704-4E10-9890-78295272E667}" type="sibTrans" cxnId="{936ADD3B-1155-48FA-A6B1-6C11213DD8D9}">
      <dgm:prSet/>
      <dgm:spPr/>
      <dgm:t>
        <a:bodyPr/>
        <a:lstStyle/>
        <a:p>
          <a:endParaRPr lang="zh-CN" altLang="en-US"/>
        </a:p>
      </dgm:t>
    </dgm:pt>
    <dgm:pt modelId="{1D70B282-9875-47E1-864B-0DB9F83A3309}">
      <dgm:prSet phldrT="[文本]" phldr="0" custT="0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/>
            <a:t>Step 3</a:t>
          </a:r>
        </a:p>
      </dgm:t>
    </dgm:pt>
    <dgm:pt modelId="{4682E278-8387-4875-A48B-989607C0A09E}" type="parTrans" cxnId="{B7051B40-CD82-44AB-A894-2C6BB215E1DE}">
      <dgm:prSet/>
      <dgm:spPr/>
      <dgm:t>
        <a:bodyPr/>
        <a:lstStyle/>
        <a:p>
          <a:endParaRPr lang="zh-CN" altLang="en-US"/>
        </a:p>
      </dgm:t>
    </dgm:pt>
    <dgm:pt modelId="{DF77052B-043C-4E4A-8039-9D1D7DFB40F4}" type="sibTrans" cxnId="{B7051B40-CD82-44AB-A894-2C6BB215E1DE}">
      <dgm:prSet/>
      <dgm:spPr/>
      <dgm:t>
        <a:bodyPr/>
        <a:lstStyle/>
        <a:p>
          <a:endParaRPr lang="zh-CN" altLang="en-US"/>
        </a:p>
      </dgm:t>
    </dgm:pt>
    <dgm:pt modelId="{30BE85C4-8BB0-4C0C-B58F-618B83FFA907}">
      <dgm:prSet phldrT="[文本]" phldr="0" custT="0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en-US" altLang="zh-CN" b="1"/>
            <a:t>Softmax</a:t>
          </a:r>
          <a:r>
            <a:rPr lang="zh-CN" altLang="en-US" b="1"/>
            <a:t>优化</a:t>
          </a:r>
        </a:p>
      </dgm:t>
    </dgm:pt>
    <dgm:pt modelId="{99A19955-80B2-46DE-B74C-C0C8C4D708F2}" type="parTrans" cxnId="{7DFCD4DE-BCEF-42A4-932D-334727DBB868}">
      <dgm:prSet/>
      <dgm:spPr/>
      <dgm:t>
        <a:bodyPr/>
        <a:lstStyle/>
        <a:p>
          <a:endParaRPr lang="zh-CN" altLang="en-US"/>
        </a:p>
      </dgm:t>
    </dgm:pt>
    <dgm:pt modelId="{CB48F5C6-507D-451D-9B2B-7C607BFEAF95}" type="sibTrans" cxnId="{7DFCD4DE-BCEF-42A4-932D-334727DBB868}">
      <dgm:prSet/>
      <dgm:spPr/>
      <dgm:t>
        <a:bodyPr/>
        <a:lstStyle/>
        <a:p>
          <a:endParaRPr lang="zh-CN" altLang="en-US"/>
        </a:p>
      </dgm:t>
    </dgm:pt>
    <dgm:pt modelId="{ECF6D272-7940-456B-B83E-2CDFF03F12EF}">
      <dgm:prSet phldr="0" custT="0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zh-CN" altLang="en-US" dirty="0"/>
            <a:t>N 分类问题变成 log(N)次二分类问题</a:t>
          </a:r>
        </a:p>
      </dgm:t>
    </dgm:pt>
    <dgm:pt modelId="{266D54D4-7F65-4949-8738-7C3280E3A0EE}" type="parTrans" cxnId="{D777E7EE-3B24-465B-8148-C58A58F52268}">
      <dgm:prSet/>
      <dgm:spPr/>
      <dgm:t>
        <a:bodyPr/>
        <a:lstStyle/>
        <a:p>
          <a:endParaRPr lang="zh-CN" altLang="en-US"/>
        </a:p>
      </dgm:t>
    </dgm:pt>
    <dgm:pt modelId="{EEC78366-7354-44B7-B82E-ADAAD2B5031E}" type="sibTrans" cxnId="{D777E7EE-3B24-465B-8148-C58A58F52268}">
      <dgm:prSet/>
      <dgm:spPr/>
      <dgm:t>
        <a:bodyPr/>
        <a:lstStyle/>
        <a:p>
          <a:endParaRPr lang="zh-CN" altLang="en-US"/>
        </a:p>
      </dgm:t>
    </dgm:pt>
    <dgm:pt modelId="{0F59EB79-5355-4857-B3FE-403D4E02B124}">
      <dgm:prSet phldrT="[文本]" phldr="0" custT="0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zh-CN" altLang="en-US" dirty="0"/>
            <a:t>独热表示存在着无法结合上下文和容易造成维度灾难的问题</a:t>
          </a:r>
        </a:p>
      </dgm:t>
    </dgm:pt>
    <dgm:pt modelId="{61FE1A9B-F1B3-40C1-ABAA-E27122DAC754}" type="parTrans" cxnId="{DD27DD9F-C91C-4B2E-9806-550D1169B768}">
      <dgm:prSet/>
      <dgm:spPr/>
      <dgm:t>
        <a:bodyPr/>
        <a:lstStyle/>
        <a:p>
          <a:endParaRPr lang="zh-CN" altLang="en-US"/>
        </a:p>
      </dgm:t>
    </dgm:pt>
    <dgm:pt modelId="{645836DD-500B-4DAD-9E6E-EE30A5692515}" type="sibTrans" cxnId="{DD27DD9F-C91C-4B2E-9806-550D1169B768}">
      <dgm:prSet/>
      <dgm:spPr/>
      <dgm:t>
        <a:bodyPr/>
        <a:lstStyle/>
        <a:p>
          <a:endParaRPr lang="zh-CN" altLang="en-US"/>
        </a:p>
      </dgm:t>
    </dgm:pt>
    <dgm:pt modelId="{66BBC85F-4BBE-4751-B44B-9D7059D2157E}">
      <dgm:prSet phldrT="[文本]" phldr="0" custT="0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zh-CN" altLang="en-US" dirty="0"/>
            <a:t>词嵌入模型贴合上下文语境</a:t>
          </a:r>
        </a:p>
      </dgm:t>
    </dgm:pt>
    <dgm:pt modelId="{BDD3BD46-AF2E-42A3-BF31-D95728B1A5DE}" type="parTrans" cxnId="{7016B7B6-86F3-4FE8-A034-607B80DF41A7}">
      <dgm:prSet/>
      <dgm:spPr/>
      <dgm:t>
        <a:bodyPr/>
        <a:lstStyle/>
        <a:p>
          <a:endParaRPr lang="zh-CN" altLang="en-US"/>
        </a:p>
      </dgm:t>
    </dgm:pt>
    <dgm:pt modelId="{FC25E422-CBE6-41A1-8824-570A1A2ABF7C}" type="sibTrans" cxnId="{7016B7B6-86F3-4FE8-A034-607B80DF41A7}">
      <dgm:prSet/>
      <dgm:spPr/>
      <dgm:t>
        <a:bodyPr/>
        <a:lstStyle/>
        <a:p>
          <a:endParaRPr lang="zh-CN" altLang="en-US"/>
        </a:p>
      </dgm:t>
    </dgm:pt>
    <dgm:pt modelId="{7BB0B505-7D43-42E4-8FC0-6C91316CBFEB}" type="pres">
      <dgm:prSet presAssocID="{DF9829FD-DD90-4EE7-BCD7-4AF299D6F45A}" presName="linearFlow" presStyleCnt="0">
        <dgm:presLayoutVars>
          <dgm:dir/>
          <dgm:animLvl val="lvl"/>
          <dgm:resizeHandles val="exact"/>
        </dgm:presLayoutVars>
      </dgm:prSet>
      <dgm:spPr/>
    </dgm:pt>
    <dgm:pt modelId="{97F2BEE4-0E0F-4FCA-A4B0-E20AD8C04C13}" type="pres">
      <dgm:prSet presAssocID="{FCC504F5-317D-4294-815B-28489BDC5845}" presName="composite" presStyleCnt="0"/>
      <dgm:spPr/>
    </dgm:pt>
    <dgm:pt modelId="{A16E3110-57E1-4619-A55C-DCD0DD5CE084}" type="pres">
      <dgm:prSet presAssocID="{FCC504F5-317D-4294-815B-28489BDC5845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544D3F38-216B-445A-B1B9-8008AEDB7A9D}" type="pres">
      <dgm:prSet presAssocID="{FCC504F5-317D-4294-815B-28489BDC5845}" presName="descendantText" presStyleLbl="alignAcc1" presStyleIdx="0" presStyleCnt="3">
        <dgm:presLayoutVars>
          <dgm:bulletEnabled val="1"/>
        </dgm:presLayoutVars>
      </dgm:prSet>
      <dgm:spPr/>
    </dgm:pt>
    <dgm:pt modelId="{D3A691E5-F443-4F8D-81BB-9D15C0875E8C}" type="pres">
      <dgm:prSet presAssocID="{67223200-D196-44B3-9DFD-D095DDBC10AB}" presName="sp" presStyleCnt="0"/>
      <dgm:spPr/>
    </dgm:pt>
    <dgm:pt modelId="{D4BECBBB-7CE2-4791-839D-9FE6F36B775D}" type="pres">
      <dgm:prSet presAssocID="{780FAED3-C4BD-4FF1-8B67-8499CCFAE2ED}" presName="composite" presStyleCnt="0"/>
      <dgm:spPr/>
    </dgm:pt>
    <dgm:pt modelId="{722E1094-83C7-45E2-B20F-DB9D09AD94F0}" type="pres">
      <dgm:prSet presAssocID="{780FAED3-C4BD-4FF1-8B67-8499CCFAE2ED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AC67BBE6-9B82-4D3D-BF22-48713AF46E9C}" type="pres">
      <dgm:prSet presAssocID="{780FAED3-C4BD-4FF1-8B67-8499CCFAE2ED}" presName="descendantText" presStyleLbl="alignAcc1" presStyleIdx="1" presStyleCnt="3">
        <dgm:presLayoutVars>
          <dgm:bulletEnabled val="1"/>
        </dgm:presLayoutVars>
      </dgm:prSet>
      <dgm:spPr/>
    </dgm:pt>
    <dgm:pt modelId="{5C381A65-34D3-41B1-9499-0884AAA35FC6}" type="pres">
      <dgm:prSet presAssocID="{34435F2A-D730-405E-99D5-BBC9FB7499FA}" presName="sp" presStyleCnt="0"/>
      <dgm:spPr/>
    </dgm:pt>
    <dgm:pt modelId="{C1BF0EA4-CB4D-4391-82EF-EC1874A282F9}" type="pres">
      <dgm:prSet presAssocID="{1D70B282-9875-47E1-864B-0DB9F83A3309}" presName="composite" presStyleCnt="0"/>
      <dgm:spPr/>
    </dgm:pt>
    <dgm:pt modelId="{95C8A2DE-C1F8-4D5A-A3A4-1DC2FA1C0073}" type="pres">
      <dgm:prSet presAssocID="{1D70B282-9875-47E1-864B-0DB9F83A3309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BE17FEF5-EEE1-41BB-96FD-8FBB3FCF3860}" type="pres">
      <dgm:prSet presAssocID="{1D70B282-9875-47E1-864B-0DB9F83A3309}" presName="descendantText" presStyleLbl="alignAcc1" presStyleIdx="2" presStyleCnt="3">
        <dgm:presLayoutVars>
          <dgm:bulletEnabled val="1"/>
        </dgm:presLayoutVars>
      </dgm:prSet>
      <dgm:spPr/>
    </dgm:pt>
  </dgm:ptLst>
  <dgm:cxnLst>
    <dgm:cxn modelId="{6A91E32F-6DB3-445C-866B-4D5A3FE72174}" type="presOf" srcId="{F3F66F6A-184E-4CBB-A544-AC2BF2A74FC0}" destId="{544D3F38-216B-445A-B1B9-8008AEDB7A9D}" srcOrd="0" destOrd="0" presId="urn:microsoft.com/office/officeart/2005/8/layout/chevron2"/>
    <dgm:cxn modelId="{936ADD3B-1155-48FA-A6B1-6C11213DD8D9}" srcId="{780FAED3-C4BD-4FF1-8B67-8499CCFAE2ED}" destId="{45CCB2C3-C694-4612-A3E8-D56A1972D4C2}" srcOrd="1" destOrd="0" parTransId="{D4F68EFF-0321-48B5-83FF-7E11F5573EDB}" sibTransId="{2C475DEC-9704-4E10-9890-78295272E667}"/>
    <dgm:cxn modelId="{B7051B40-CD82-44AB-A894-2C6BB215E1DE}" srcId="{DF9829FD-DD90-4EE7-BCD7-4AF299D6F45A}" destId="{1D70B282-9875-47E1-864B-0DB9F83A3309}" srcOrd="2" destOrd="0" parTransId="{4682E278-8387-4875-A48B-989607C0A09E}" sibTransId="{DF77052B-043C-4E4A-8039-9D1D7DFB40F4}"/>
    <dgm:cxn modelId="{E089795B-BC59-4139-A089-3314D5ADFF42}" srcId="{DF9829FD-DD90-4EE7-BCD7-4AF299D6F45A}" destId="{FCC504F5-317D-4294-815B-28489BDC5845}" srcOrd="0" destOrd="0" parTransId="{8F05BE86-1921-41BD-B82E-72272E9475E9}" sibTransId="{67223200-D196-44B3-9DFD-D095DDBC10AB}"/>
    <dgm:cxn modelId="{C684704B-B3E3-49F7-8EA0-087D14200794}" type="presOf" srcId="{780FAED3-C4BD-4FF1-8B67-8499CCFAE2ED}" destId="{722E1094-83C7-45E2-B20F-DB9D09AD94F0}" srcOrd="0" destOrd="0" presId="urn:microsoft.com/office/officeart/2005/8/layout/chevron2"/>
    <dgm:cxn modelId="{AF76CC4B-D216-41F1-86C1-0F2F7E9C75E1}" srcId="{780FAED3-C4BD-4FF1-8B67-8499CCFAE2ED}" destId="{3E6D5D4F-935E-467F-A6CA-DFB49E904BF2}" srcOrd="0" destOrd="0" parTransId="{DFE6860A-9AF6-4E3A-8810-968954321458}" sibTransId="{F6E211F9-5728-4C1B-B4EC-036ED0730A63}"/>
    <dgm:cxn modelId="{07877B4E-1269-44D2-BE2A-7555C20D1804}" srcId="{DF9829FD-DD90-4EE7-BCD7-4AF299D6F45A}" destId="{780FAED3-C4BD-4FF1-8B67-8499CCFAE2ED}" srcOrd="1" destOrd="0" parTransId="{88C57C74-C9C4-46CF-A10B-13A1A1E7714C}" sibTransId="{34435F2A-D730-405E-99D5-BBC9FB7499FA}"/>
    <dgm:cxn modelId="{A65DAC70-5B26-43FA-AE68-1FFA3CFB7B54}" type="presOf" srcId="{0F59EB79-5355-4857-B3FE-403D4E02B124}" destId="{544D3F38-216B-445A-B1B9-8008AEDB7A9D}" srcOrd="0" destOrd="1" presId="urn:microsoft.com/office/officeart/2005/8/layout/chevron2"/>
    <dgm:cxn modelId="{8C126871-56C6-4247-805D-5CEB41D02365}" type="presOf" srcId="{DF9829FD-DD90-4EE7-BCD7-4AF299D6F45A}" destId="{7BB0B505-7D43-42E4-8FC0-6C91316CBFEB}" srcOrd="0" destOrd="0" presId="urn:microsoft.com/office/officeart/2005/8/layout/chevron2"/>
    <dgm:cxn modelId="{3918267A-94FE-49DB-89D7-A0FBB37713BB}" type="presOf" srcId="{ECF6D272-7940-456B-B83E-2CDFF03F12EF}" destId="{BE17FEF5-EEE1-41BB-96FD-8FBB3FCF3860}" srcOrd="0" destOrd="1" presId="urn:microsoft.com/office/officeart/2005/8/layout/chevron2"/>
    <dgm:cxn modelId="{0BED689D-7C31-4904-B14B-CB8FEBCCBA42}" type="presOf" srcId="{3E6D5D4F-935E-467F-A6CA-DFB49E904BF2}" destId="{AC67BBE6-9B82-4D3D-BF22-48713AF46E9C}" srcOrd="0" destOrd="0" presId="urn:microsoft.com/office/officeart/2005/8/layout/chevron2"/>
    <dgm:cxn modelId="{DD27DD9F-C91C-4B2E-9806-550D1169B768}" srcId="{FCC504F5-317D-4294-815B-28489BDC5845}" destId="{0F59EB79-5355-4857-B3FE-403D4E02B124}" srcOrd="1" destOrd="0" parTransId="{61FE1A9B-F1B3-40C1-ABAA-E27122DAC754}" sibTransId="{645836DD-500B-4DAD-9E6E-EE30A5692515}"/>
    <dgm:cxn modelId="{7016B7B6-86F3-4FE8-A034-607B80DF41A7}" srcId="{FCC504F5-317D-4294-815B-28489BDC5845}" destId="{66BBC85F-4BBE-4751-B44B-9D7059D2157E}" srcOrd="2" destOrd="0" parTransId="{BDD3BD46-AF2E-42A3-BF31-D95728B1A5DE}" sibTransId="{FC25E422-CBE6-41A1-8824-570A1A2ABF7C}"/>
    <dgm:cxn modelId="{37C01BBD-960C-487B-B6D8-08D5AC4BE601}" type="presOf" srcId="{66BBC85F-4BBE-4751-B44B-9D7059D2157E}" destId="{544D3F38-216B-445A-B1B9-8008AEDB7A9D}" srcOrd="0" destOrd="2" presId="urn:microsoft.com/office/officeart/2005/8/layout/chevron2"/>
    <dgm:cxn modelId="{E3B2F4C3-D2AB-4B98-80EF-9275B9C83BCB}" type="presOf" srcId="{FCC504F5-317D-4294-815B-28489BDC5845}" destId="{A16E3110-57E1-4619-A55C-DCD0DD5CE084}" srcOrd="0" destOrd="0" presId="urn:microsoft.com/office/officeart/2005/8/layout/chevron2"/>
    <dgm:cxn modelId="{63298FD1-7614-435E-A0F2-41D41A95BF0A}" srcId="{FCC504F5-317D-4294-815B-28489BDC5845}" destId="{F3F66F6A-184E-4CBB-A544-AC2BF2A74FC0}" srcOrd="0" destOrd="0" parTransId="{7A0C70B0-5DAE-45AB-9915-863AC3FA4D2D}" sibTransId="{47DD308A-8526-455B-A37F-FEE2CC1C75AF}"/>
    <dgm:cxn modelId="{8A8AB4D8-0AB2-4BC7-840E-665F3F186AE8}" type="presOf" srcId="{45CCB2C3-C694-4612-A3E8-D56A1972D4C2}" destId="{AC67BBE6-9B82-4D3D-BF22-48713AF46E9C}" srcOrd="0" destOrd="1" presId="urn:microsoft.com/office/officeart/2005/8/layout/chevron2"/>
    <dgm:cxn modelId="{7DFCD4DE-BCEF-42A4-932D-334727DBB868}" srcId="{1D70B282-9875-47E1-864B-0DB9F83A3309}" destId="{30BE85C4-8BB0-4C0C-B58F-618B83FFA907}" srcOrd="0" destOrd="0" parTransId="{99A19955-80B2-46DE-B74C-C0C8C4D708F2}" sibTransId="{CB48F5C6-507D-451D-9B2B-7C607BFEAF95}"/>
    <dgm:cxn modelId="{D9A9BDE7-B270-454D-BCD0-FEE009F804C9}" type="presOf" srcId="{30BE85C4-8BB0-4C0C-B58F-618B83FFA907}" destId="{BE17FEF5-EEE1-41BB-96FD-8FBB3FCF3860}" srcOrd="0" destOrd="0" presId="urn:microsoft.com/office/officeart/2005/8/layout/chevron2"/>
    <dgm:cxn modelId="{D777E7EE-3B24-465B-8148-C58A58F52268}" srcId="{1D70B282-9875-47E1-864B-0DB9F83A3309}" destId="{ECF6D272-7940-456B-B83E-2CDFF03F12EF}" srcOrd="1" destOrd="0" parTransId="{266D54D4-7F65-4949-8738-7C3280E3A0EE}" sibTransId="{EEC78366-7354-44B7-B82E-ADAAD2B5031E}"/>
    <dgm:cxn modelId="{ABE485F7-B8D3-4166-A38A-8F7BAFEE32F7}" type="presOf" srcId="{1D70B282-9875-47E1-864B-0DB9F83A3309}" destId="{95C8A2DE-C1F8-4D5A-A3A4-1DC2FA1C0073}" srcOrd="0" destOrd="0" presId="urn:microsoft.com/office/officeart/2005/8/layout/chevron2"/>
    <dgm:cxn modelId="{2E173091-CEEB-4A7A-9ACB-7CB9808E95DC}" type="presParOf" srcId="{7BB0B505-7D43-42E4-8FC0-6C91316CBFEB}" destId="{97F2BEE4-0E0F-4FCA-A4B0-E20AD8C04C13}" srcOrd="0" destOrd="0" presId="urn:microsoft.com/office/officeart/2005/8/layout/chevron2"/>
    <dgm:cxn modelId="{605CD1F0-BC22-4A19-A488-865215A9FC46}" type="presParOf" srcId="{97F2BEE4-0E0F-4FCA-A4B0-E20AD8C04C13}" destId="{A16E3110-57E1-4619-A55C-DCD0DD5CE084}" srcOrd="0" destOrd="0" presId="urn:microsoft.com/office/officeart/2005/8/layout/chevron2"/>
    <dgm:cxn modelId="{90CB1057-BB98-4208-9B83-C37F059FB895}" type="presParOf" srcId="{97F2BEE4-0E0F-4FCA-A4B0-E20AD8C04C13}" destId="{544D3F38-216B-445A-B1B9-8008AEDB7A9D}" srcOrd="1" destOrd="0" presId="urn:microsoft.com/office/officeart/2005/8/layout/chevron2"/>
    <dgm:cxn modelId="{93FD5163-3D90-45D7-8834-09554CB36768}" type="presParOf" srcId="{7BB0B505-7D43-42E4-8FC0-6C91316CBFEB}" destId="{D3A691E5-F443-4F8D-81BB-9D15C0875E8C}" srcOrd="1" destOrd="0" presId="urn:microsoft.com/office/officeart/2005/8/layout/chevron2"/>
    <dgm:cxn modelId="{FB1638B9-5716-4334-9860-F11CDBD0CC89}" type="presParOf" srcId="{7BB0B505-7D43-42E4-8FC0-6C91316CBFEB}" destId="{D4BECBBB-7CE2-4791-839D-9FE6F36B775D}" srcOrd="2" destOrd="0" presId="urn:microsoft.com/office/officeart/2005/8/layout/chevron2"/>
    <dgm:cxn modelId="{83DBF1FD-061E-4F2C-BCE4-B8F7ACFEFDB7}" type="presParOf" srcId="{D4BECBBB-7CE2-4791-839D-9FE6F36B775D}" destId="{722E1094-83C7-45E2-B20F-DB9D09AD94F0}" srcOrd="0" destOrd="0" presId="urn:microsoft.com/office/officeart/2005/8/layout/chevron2"/>
    <dgm:cxn modelId="{0D8F8B07-62E2-4A59-B58C-E775AA0E8582}" type="presParOf" srcId="{D4BECBBB-7CE2-4791-839D-9FE6F36B775D}" destId="{AC67BBE6-9B82-4D3D-BF22-48713AF46E9C}" srcOrd="1" destOrd="0" presId="urn:microsoft.com/office/officeart/2005/8/layout/chevron2"/>
    <dgm:cxn modelId="{C1B3D3AC-3295-4BC0-BFBA-6F565F231771}" type="presParOf" srcId="{7BB0B505-7D43-42E4-8FC0-6C91316CBFEB}" destId="{5C381A65-34D3-41B1-9499-0884AAA35FC6}" srcOrd="3" destOrd="0" presId="urn:microsoft.com/office/officeart/2005/8/layout/chevron2"/>
    <dgm:cxn modelId="{57B86322-8884-4E8A-B938-34E41D20C717}" type="presParOf" srcId="{7BB0B505-7D43-42E4-8FC0-6C91316CBFEB}" destId="{C1BF0EA4-CB4D-4391-82EF-EC1874A282F9}" srcOrd="4" destOrd="0" presId="urn:microsoft.com/office/officeart/2005/8/layout/chevron2"/>
    <dgm:cxn modelId="{F422B2A5-9E94-4F8F-B108-FC658530ED9B}" type="presParOf" srcId="{C1BF0EA4-CB4D-4391-82EF-EC1874A282F9}" destId="{95C8A2DE-C1F8-4D5A-A3A4-1DC2FA1C0073}" srcOrd="0" destOrd="0" presId="urn:microsoft.com/office/officeart/2005/8/layout/chevron2"/>
    <dgm:cxn modelId="{9AF8557E-74D2-499F-B280-D88775717A56}" type="presParOf" srcId="{C1BF0EA4-CB4D-4391-82EF-EC1874A282F9}" destId="{BE17FEF5-EEE1-41BB-96FD-8FBB3FCF3860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6AE918-ABC8-47B8-8DD8-96F195BFB5B5}">
      <dsp:nvSpPr>
        <dsp:cNvPr id="0" name=""/>
        <dsp:cNvSpPr/>
      </dsp:nvSpPr>
      <dsp:spPr>
        <a:xfrm rot="5400000">
          <a:off x="3544210" y="-1281990"/>
          <a:ext cx="985376" cy="3799433"/>
        </a:xfrm>
        <a:prstGeom prst="round2SameRect">
          <a:avLst/>
        </a:prstGeom>
        <a:solidFill>
          <a:schemeClr val="accent2">
            <a:alpha val="90000"/>
            <a:tint val="55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55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114300" lvl="1" indent="-114300" algn="l" defTabSz="5334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200" kern="1200"/>
            <a:t>状态xi的状态满足马尔可夫过程，i时刻的状态xi的条件分布，仅与其前一个状态xi-1相关</a:t>
          </a:r>
        </a:p>
      </dsp:txBody>
      <dsp:txXfrm rot="-5400000">
        <a:off x="2137182" y="173140"/>
        <a:ext cx="3751331" cy="889172"/>
      </dsp:txXfrm>
    </dsp:sp>
    <dsp:sp modelId="{BD6C8DA9-0F3A-464E-ACD2-6660B6C6E5C4}">
      <dsp:nvSpPr>
        <dsp:cNvPr id="0" name=""/>
        <dsp:cNvSpPr/>
      </dsp:nvSpPr>
      <dsp:spPr>
        <a:xfrm>
          <a:off x="0" y="1866"/>
          <a:ext cx="2137181" cy="1231720"/>
        </a:xfrm>
        <a:prstGeom prst="roundRect">
          <a:avLst/>
        </a:prstGeom>
        <a:solidFill>
          <a:schemeClr val="accent2">
            <a:shade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/>
            <a:t>马尔科夫</a:t>
          </a:r>
        </a:p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/>
            <a:t>随机场</a:t>
          </a:r>
        </a:p>
      </dsp:txBody>
      <dsp:txXfrm>
        <a:off x="60128" y="61994"/>
        <a:ext cx="2016925" cy="1111464"/>
      </dsp:txXfrm>
    </dsp:sp>
    <dsp:sp modelId="{B1799245-8A88-4DFD-8913-C5C978690807}">
      <dsp:nvSpPr>
        <dsp:cNvPr id="0" name=""/>
        <dsp:cNvSpPr/>
      </dsp:nvSpPr>
      <dsp:spPr>
        <a:xfrm rot="5400000">
          <a:off x="3544210" y="11315"/>
          <a:ext cx="985376" cy="3799433"/>
        </a:xfrm>
        <a:prstGeom prst="round2SameRect">
          <a:avLst/>
        </a:prstGeom>
        <a:solidFill>
          <a:schemeClr val="accent2">
            <a:alpha val="90000"/>
            <a:tint val="55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55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114300" lvl="1" indent="-114300" algn="l" defTabSz="5334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200" kern="1200" dirty="0"/>
            <a:t>将已知的观测序列Y,求解使得该观测序列概率最大的模型参数，包括隐状态序列、隐状态间的转移概率分布和从隐状态到观测状态的概率分布。</a:t>
          </a:r>
        </a:p>
      </dsp:txBody>
      <dsp:txXfrm rot="-5400000">
        <a:off x="2137182" y="1466445"/>
        <a:ext cx="3751331" cy="889172"/>
      </dsp:txXfrm>
    </dsp:sp>
    <dsp:sp modelId="{F8FCFA27-1E37-47F3-819F-CCC620DE8027}">
      <dsp:nvSpPr>
        <dsp:cNvPr id="0" name=""/>
        <dsp:cNvSpPr/>
      </dsp:nvSpPr>
      <dsp:spPr>
        <a:xfrm>
          <a:off x="0" y="1295172"/>
          <a:ext cx="2137181" cy="1231720"/>
        </a:xfrm>
        <a:prstGeom prst="roundRect">
          <a:avLst/>
        </a:prstGeom>
        <a:solidFill>
          <a:schemeClr val="accent2">
            <a:shade val="50000"/>
            <a:hueOff val="313718"/>
            <a:satOff val="-1767"/>
            <a:lumOff val="3054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/>
            <a:t>模型学习问题</a:t>
          </a:r>
        </a:p>
      </dsp:txBody>
      <dsp:txXfrm>
        <a:off x="60128" y="1355300"/>
        <a:ext cx="2016925" cy="1111464"/>
      </dsp:txXfrm>
    </dsp:sp>
    <dsp:sp modelId="{F00652BC-5530-4BD7-A5E2-D7101737A3B5}">
      <dsp:nvSpPr>
        <dsp:cNvPr id="0" name=""/>
        <dsp:cNvSpPr/>
      </dsp:nvSpPr>
      <dsp:spPr>
        <a:xfrm rot="5400000">
          <a:off x="3544210" y="1304621"/>
          <a:ext cx="985376" cy="3799433"/>
        </a:xfrm>
        <a:prstGeom prst="round2SameRect">
          <a:avLst/>
        </a:prstGeom>
        <a:solidFill>
          <a:schemeClr val="accent2">
            <a:alpha val="90000"/>
            <a:tint val="55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55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114300" lvl="1" indent="-114300" algn="l" defTabSz="5334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200" kern="1200" dirty="0"/>
            <a:t>将学习后获得的模型所有参数和观测序列Y，计算最可能的隐状态序列X</a:t>
          </a:r>
        </a:p>
      </dsp:txBody>
      <dsp:txXfrm rot="-5400000">
        <a:off x="2137182" y="2759751"/>
        <a:ext cx="3751331" cy="889172"/>
      </dsp:txXfrm>
    </dsp:sp>
    <dsp:sp modelId="{F3A1F871-519C-4E76-89EE-B8DB3D0BD125}">
      <dsp:nvSpPr>
        <dsp:cNvPr id="0" name=""/>
        <dsp:cNvSpPr/>
      </dsp:nvSpPr>
      <dsp:spPr>
        <a:xfrm>
          <a:off x="0" y="2575742"/>
          <a:ext cx="2137181" cy="1231720"/>
        </a:xfrm>
        <a:prstGeom prst="roundRect">
          <a:avLst/>
        </a:prstGeom>
        <a:solidFill>
          <a:schemeClr val="accent2">
            <a:shade val="50000"/>
            <a:hueOff val="313718"/>
            <a:satOff val="-1767"/>
            <a:lumOff val="3054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/>
            <a:t>预测问题</a:t>
          </a:r>
        </a:p>
      </dsp:txBody>
      <dsp:txXfrm>
        <a:off x="60128" y="2635870"/>
        <a:ext cx="2016925" cy="111146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6E3110-57E1-4619-A55C-DCD0DD5CE084}">
      <dsp:nvSpPr>
        <dsp:cNvPr id="0" name=""/>
        <dsp:cNvSpPr/>
      </dsp:nvSpPr>
      <dsp:spPr>
        <a:xfrm rot="5400000">
          <a:off x="-183828" y="184197"/>
          <a:ext cx="1225525" cy="857867"/>
        </a:xfrm>
        <a:prstGeom prst="chevron">
          <a:avLst/>
        </a:prstGeom>
        <a:solidFill>
          <a:schemeClr val="accent2">
            <a:shade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200" kern="1200"/>
            <a:t>Step 1</a:t>
          </a:r>
        </a:p>
      </dsp:txBody>
      <dsp:txXfrm rot="-5400000">
        <a:off x="2" y="429302"/>
        <a:ext cx="857867" cy="367658"/>
      </dsp:txXfrm>
    </dsp:sp>
    <dsp:sp modelId="{544D3F38-216B-445A-B1B9-8008AEDB7A9D}">
      <dsp:nvSpPr>
        <dsp:cNvPr id="0" name=""/>
        <dsp:cNvSpPr/>
      </dsp:nvSpPr>
      <dsp:spPr>
        <a:xfrm rot="5400000">
          <a:off x="2646520" y="-1788283"/>
          <a:ext cx="796591" cy="437389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5715" rIns="5715" bIns="5715" numCol="1" spcCol="1270" anchor="ctr" anchorCtr="0">
          <a:noAutofit/>
        </a:bodyPr>
        <a:lstStyle/>
        <a:p>
          <a:pPr marL="57150" lvl="1" indent="-57150" algn="l" defTabSz="40005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900" b="1" kern="1200" dirty="0"/>
            <a:t>词的独热表示</a:t>
          </a:r>
          <a:r>
            <a:rPr lang="en-US" altLang="zh-CN" sz="900" b="1" kern="1200" dirty="0"/>
            <a:t>——&gt;</a:t>
          </a:r>
          <a:r>
            <a:rPr lang="zh-CN" altLang="en-US" sz="900" b="1" kern="1200" dirty="0"/>
            <a:t>词嵌入模型</a:t>
          </a:r>
          <a:endParaRPr lang="zh-CN" altLang="en-US" sz="900" kern="1200" dirty="0"/>
        </a:p>
        <a:p>
          <a:pPr marL="57150" lvl="1" indent="-57150" algn="l" defTabSz="40005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900" kern="1200" dirty="0"/>
            <a:t>独热表示存在着无法结合上下文和容易造成维度灾难的问题</a:t>
          </a:r>
        </a:p>
        <a:p>
          <a:pPr marL="57150" lvl="1" indent="-57150" algn="l" defTabSz="40005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900" kern="1200" dirty="0"/>
            <a:t>词嵌入模型贴合上下文语境</a:t>
          </a:r>
        </a:p>
      </dsp:txBody>
      <dsp:txXfrm rot="-5400000">
        <a:off x="857867" y="39256"/>
        <a:ext cx="4335011" cy="718819"/>
      </dsp:txXfrm>
    </dsp:sp>
    <dsp:sp modelId="{722E1094-83C7-45E2-B20F-DB9D09AD94F0}">
      <dsp:nvSpPr>
        <dsp:cNvPr id="0" name=""/>
        <dsp:cNvSpPr/>
      </dsp:nvSpPr>
      <dsp:spPr>
        <a:xfrm rot="5400000">
          <a:off x="-183828" y="1209366"/>
          <a:ext cx="1225525" cy="857867"/>
        </a:xfrm>
        <a:prstGeom prst="chevron">
          <a:avLst/>
        </a:prstGeom>
        <a:solidFill>
          <a:schemeClr val="accent2">
            <a:shade val="50000"/>
            <a:hueOff val="313718"/>
            <a:satOff val="-1767"/>
            <a:lumOff val="30547"/>
            <a:alphaOff val="0"/>
          </a:schemeClr>
        </a:solidFill>
        <a:ln w="12700" cap="flat" cmpd="sng" algn="ctr">
          <a:solidFill>
            <a:schemeClr val="accent2">
              <a:shade val="50000"/>
              <a:hueOff val="313718"/>
              <a:satOff val="-1767"/>
              <a:lumOff val="3054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200" kern="1200"/>
            <a:t>Step 2</a:t>
          </a:r>
        </a:p>
      </dsp:txBody>
      <dsp:txXfrm rot="-5400000">
        <a:off x="2" y="1454471"/>
        <a:ext cx="857867" cy="367658"/>
      </dsp:txXfrm>
    </dsp:sp>
    <dsp:sp modelId="{AC67BBE6-9B82-4D3D-BF22-48713AF46E9C}">
      <dsp:nvSpPr>
        <dsp:cNvPr id="0" name=""/>
        <dsp:cNvSpPr/>
      </dsp:nvSpPr>
      <dsp:spPr>
        <a:xfrm rot="5400000">
          <a:off x="2646520" y="-763115"/>
          <a:ext cx="796591" cy="437389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50000"/>
              <a:hueOff val="292500"/>
              <a:satOff val="-961"/>
              <a:lumOff val="2797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5715" rIns="5715" bIns="5715" numCol="1" spcCol="1270" anchor="ctr" anchorCtr="0">
          <a:noAutofit/>
        </a:bodyPr>
        <a:lstStyle/>
        <a:p>
          <a:pPr marL="57150" lvl="1" indent="-57150" algn="l" defTabSz="40005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900" b="1" kern="1200" dirty="0"/>
            <a:t>CBOW</a:t>
          </a:r>
          <a:r>
            <a:rPr lang="zh-CN" altLang="en-US" sz="900" b="1" kern="1200" dirty="0"/>
            <a:t>模型（一层神经网络）</a:t>
          </a:r>
          <a:endParaRPr lang="zh-CN" altLang="en-US" sz="900" kern="1200" dirty="0"/>
        </a:p>
        <a:p>
          <a:pPr marL="57150" lvl="1" indent="-57150" algn="l" defTabSz="40005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900" kern="1200"/>
            <a:t>根据某个中心词前后连续的词计算中心词</a:t>
          </a:r>
        </a:p>
      </dsp:txBody>
      <dsp:txXfrm rot="-5400000">
        <a:off x="857867" y="1064424"/>
        <a:ext cx="4335011" cy="718819"/>
      </dsp:txXfrm>
    </dsp:sp>
    <dsp:sp modelId="{95C8A2DE-C1F8-4D5A-A3A4-1DC2FA1C0073}">
      <dsp:nvSpPr>
        <dsp:cNvPr id="0" name=""/>
        <dsp:cNvSpPr/>
      </dsp:nvSpPr>
      <dsp:spPr>
        <a:xfrm rot="5400000">
          <a:off x="-183828" y="2234534"/>
          <a:ext cx="1225525" cy="857867"/>
        </a:xfrm>
        <a:prstGeom prst="chevron">
          <a:avLst/>
        </a:prstGeom>
        <a:solidFill>
          <a:schemeClr val="accent2">
            <a:shade val="50000"/>
            <a:hueOff val="313718"/>
            <a:satOff val="-1767"/>
            <a:lumOff val="30547"/>
            <a:alphaOff val="0"/>
          </a:schemeClr>
        </a:solidFill>
        <a:ln w="12700" cap="flat" cmpd="sng" algn="ctr">
          <a:solidFill>
            <a:schemeClr val="accent2">
              <a:shade val="50000"/>
              <a:hueOff val="313718"/>
              <a:satOff val="-1767"/>
              <a:lumOff val="3054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200" kern="1200"/>
            <a:t>Step 3</a:t>
          </a:r>
        </a:p>
      </dsp:txBody>
      <dsp:txXfrm rot="-5400000">
        <a:off x="2" y="2479639"/>
        <a:ext cx="857867" cy="367658"/>
      </dsp:txXfrm>
    </dsp:sp>
    <dsp:sp modelId="{BE17FEF5-EEE1-41BB-96FD-8FBB3FCF3860}">
      <dsp:nvSpPr>
        <dsp:cNvPr id="0" name=""/>
        <dsp:cNvSpPr/>
      </dsp:nvSpPr>
      <dsp:spPr>
        <a:xfrm rot="5400000">
          <a:off x="2646520" y="262052"/>
          <a:ext cx="796591" cy="437389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50000"/>
              <a:hueOff val="292500"/>
              <a:satOff val="-961"/>
              <a:lumOff val="2797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5715" rIns="5715" bIns="5715" numCol="1" spcCol="1270" anchor="ctr" anchorCtr="0">
          <a:noAutofit/>
        </a:bodyPr>
        <a:lstStyle/>
        <a:p>
          <a:pPr marL="57150" lvl="1" indent="-57150" algn="l" defTabSz="40005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900" b="1" kern="1200"/>
            <a:t>Softmax</a:t>
          </a:r>
          <a:r>
            <a:rPr lang="zh-CN" altLang="en-US" sz="900" b="1" kern="1200"/>
            <a:t>优化</a:t>
          </a:r>
        </a:p>
        <a:p>
          <a:pPr marL="57150" lvl="1" indent="-57150" algn="l" defTabSz="40005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900" kern="1200" dirty="0"/>
            <a:t>N 分类问题变成 log(N)次二分类问题</a:t>
          </a:r>
        </a:p>
      </dsp:txBody>
      <dsp:txXfrm rot="-5400000">
        <a:off x="857867" y="2089591"/>
        <a:ext cx="4335011" cy="71881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#2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#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209957-232C-4C23-BD71-3CF7C12B4AAB}" type="datetimeFigureOut">
              <a:rPr lang="zh-CN" altLang="en-US" smtClean="0"/>
              <a:t>2022/1/22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D8AB2E-B972-4F63-8917-8AA4D44F908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D8AB2E-B972-4F63-8917-8AA4D44F9082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D8AB2E-B972-4F63-8917-8AA4D44F9082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D8AB2E-B972-4F63-8917-8AA4D44F9082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0474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D8E374D-6E28-41D4-B529-E46F9BB5955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12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802531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D8AB2E-B972-4F63-8917-8AA4D44F9082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78909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D8E374D-6E28-41D4-B529-E46F9BB5955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14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23421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D8AB2E-B972-4F63-8917-8AA4D44F9082}" type="slidenum">
              <a:rPr lang="zh-CN" altLang="en-US" smtClean="0"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D8E374D-6E28-41D4-B529-E46F9BB5955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16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D8E374D-6E28-41D4-B529-E46F9BB5955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17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D8AB2E-B972-4F63-8917-8AA4D44F9082}" type="slidenum">
              <a:rPr lang="zh-CN" altLang="en-US" smtClean="0"/>
              <a:t>18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D8AB2E-B972-4F63-8917-8AA4D44F9082}" type="slidenum">
              <a:rPr lang="zh-CN" altLang="en-US" smtClean="0"/>
              <a:t>19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8E374D-6E28-41D4-B529-E46F9BB59559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D8E374D-6E28-41D4-B529-E46F9BB5955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D8E374D-6E28-41D4-B529-E46F9BB5955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21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D8E374D-6E28-41D4-B529-E46F9BB5955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22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D8E374D-6E28-41D4-B529-E46F9BB5955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23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D8E374D-6E28-41D4-B529-E46F9BB5955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24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D8AB2E-B972-4F63-8917-8AA4D44F9082}" type="slidenum">
              <a:rPr lang="zh-CN" altLang="en-US" smtClean="0"/>
              <a:t>25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D8E374D-6E28-41D4-B529-E46F9BB5955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26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D8E374D-6E28-41D4-B529-E46F9BB5955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27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D8E374D-6E28-41D4-B529-E46F9BB5955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28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D8AB2E-B972-4F63-8917-8AA4D44F9082}" type="slidenum">
              <a:rPr lang="zh-CN" altLang="en-US" smtClean="0"/>
              <a:t>29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D8AB2E-B972-4F63-8917-8AA4D44F9082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D8E374D-6E28-41D4-B529-E46F9BB5955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30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D8E374D-6E28-41D4-B529-E46F9BB5955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31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D8E374D-6E28-41D4-B529-E46F9BB5955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32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D8AB2E-B972-4F63-8917-8AA4D44F9082}" type="slidenum">
              <a:rPr lang="zh-CN" altLang="en-US" smtClean="0"/>
              <a:t>33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D8E374D-6E28-41D4-B529-E46F9BB5955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34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D8E374D-6E28-41D4-B529-E46F9BB5955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35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D8AB2E-B972-4F63-8917-8AA4D44F9082}" type="slidenum">
              <a:rPr lang="zh-CN" altLang="en-US" smtClean="0"/>
              <a:t>36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D8E374D-6E28-41D4-B529-E46F9BB5955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D8E374D-6E28-41D4-B529-E46F9BB5955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D8AB2E-B972-4F63-8917-8AA4D44F9082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D8E374D-6E28-41D4-B529-E46F9BB5955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D8E374D-6E28-41D4-B529-E46F9BB5955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D8E374D-6E28-41D4-B529-E46F9BB5955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276F4B-A296-492A-8FB9-C78E7B25B44D}" type="datetimeFigureOut">
              <a:rPr lang="zh-CN" altLang="en-US" smtClean="0"/>
              <a:t>2022/1/22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8236D-BA36-4C90-BC5E-4C81E997770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Tm="3000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276F4B-A296-492A-8FB9-C78E7B25B44D}" type="datetimeFigureOut">
              <a:rPr lang="zh-CN" altLang="en-US" smtClean="0"/>
              <a:t>2022/1/22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8236D-BA36-4C90-BC5E-4C81E997770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Tm="3000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276F4B-A296-492A-8FB9-C78E7B25B44D}" type="datetimeFigureOut">
              <a:rPr lang="zh-CN" altLang="en-US" smtClean="0"/>
              <a:t>2022/1/22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8236D-BA36-4C90-BC5E-4C81E997770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Tm="3000">
    <p:push dir="u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 advTm="3000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41437" y="209880"/>
            <a:ext cx="10850563" cy="663575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book-and-cd_43679"/>
          <p:cNvSpPr>
            <a:spLocks noChangeAspect="1"/>
          </p:cNvSpPr>
          <p:nvPr userDrawn="1"/>
        </p:nvSpPr>
        <p:spPr bwMode="auto">
          <a:xfrm>
            <a:off x="520658" y="414668"/>
            <a:ext cx="609685" cy="488288"/>
          </a:xfrm>
          <a:custGeom>
            <a:avLst/>
            <a:gdLst>
              <a:gd name="connsiteX0" fmla="*/ 452113 w 560604"/>
              <a:gd name="connsiteY0" fmla="*/ 77314 h 448980"/>
              <a:gd name="connsiteX1" fmla="*/ 417185 w 560604"/>
              <a:gd name="connsiteY1" fmla="*/ 112165 h 448980"/>
              <a:gd name="connsiteX2" fmla="*/ 452113 w 560604"/>
              <a:gd name="connsiteY2" fmla="*/ 145726 h 448980"/>
              <a:gd name="connsiteX3" fmla="*/ 485747 w 560604"/>
              <a:gd name="connsiteY3" fmla="*/ 112165 h 448980"/>
              <a:gd name="connsiteX4" fmla="*/ 452113 w 560604"/>
              <a:gd name="connsiteY4" fmla="*/ 77314 h 448980"/>
              <a:gd name="connsiteX5" fmla="*/ 118850 w 560604"/>
              <a:gd name="connsiteY5" fmla="*/ 64516 h 448980"/>
              <a:gd name="connsiteX6" fmla="*/ 40048 w 560604"/>
              <a:gd name="connsiteY6" fmla="*/ 77417 h 448980"/>
              <a:gd name="connsiteX7" fmla="*/ 40048 w 560604"/>
              <a:gd name="connsiteY7" fmla="*/ 392214 h 448980"/>
              <a:gd name="connsiteX8" fmla="*/ 107224 w 560604"/>
              <a:gd name="connsiteY8" fmla="*/ 380602 h 448980"/>
              <a:gd name="connsiteX9" fmla="*/ 255786 w 560604"/>
              <a:gd name="connsiteY9" fmla="*/ 412856 h 448980"/>
              <a:gd name="connsiteX10" fmla="*/ 255786 w 560604"/>
              <a:gd name="connsiteY10" fmla="*/ 277390 h 448980"/>
              <a:gd name="connsiteX11" fmla="*/ 246743 w 560604"/>
              <a:gd name="connsiteY11" fmla="*/ 287711 h 448980"/>
              <a:gd name="connsiteX12" fmla="*/ 246743 w 560604"/>
              <a:gd name="connsiteY12" fmla="*/ 109671 h 448980"/>
              <a:gd name="connsiteX13" fmla="*/ 118850 w 560604"/>
              <a:gd name="connsiteY13" fmla="*/ 64516 h 448980"/>
              <a:gd name="connsiteX14" fmla="*/ 452113 w 560604"/>
              <a:gd name="connsiteY14" fmla="*/ 64406 h 448980"/>
              <a:gd name="connsiteX15" fmla="*/ 498683 w 560604"/>
              <a:gd name="connsiteY15" fmla="*/ 112165 h 448980"/>
              <a:gd name="connsiteX16" fmla="*/ 452113 w 560604"/>
              <a:gd name="connsiteY16" fmla="*/ 158634 h 448980"/>
              <a:gd name="connsiteX17" fmla="*/ 404248 w 560604"/>
              <a:gd name="connsiteY17" fmla="*/ 112165 h 448980"/>
              <a:gd name="connsiteX18" fmla="*/ 452113 w 560604"/>
              <a:gd name="connsiteY18" fmla="*/ 64406 h 448980"/>
              <a:gd name="connsiteX19" fmla="*/ 452058 w 560604"/>
              <a:gd name="connsiteY19" fmla="*/ 59344 h 448980"/>
              <a:gd name="connsiteX20" fmla="*/ 399076 w 560604"/>
              <a:gd name="connsiteY20" fmla="*/ 112237 h 448980"/>
              <a:gd name="connsiteX21" fmla="*/ 452058 w 560604"/>
              <a:gd name="connsiteY21" fmla="*/ 163840 h 448980"/>
              <a:gd name="connsiteX22" fmla="*/ 505039 w 560604"/>
              <a:gd name="connsiteY22" fmla="*/ 112237 h 448980"/>
              <a:gd name="connsiteX23" fmla="*/ 452058 w 560604"/>
              <a:gd name="connsiteY23" fmla="*/ 59344 h 448980"/>
              <a:gd name="connsiteX24" fmla="*/ 118850 w 560604"/>
              <a:gd name="connsiteY24" fmla="*/ 50324 h 448980"/>
              <a:gd name="connsiteX25" fmla="*/ 257078 w 560604"/>
              <a:gd name="connsiteY25" fmla="*/ 99350 h 448980"/>
              <a:gd name="connsiteX26" fmla="*/ 334589 w 560604"/>
              <a:gd name="connsiteY26" fmla="*/ 58065 h 448980"/>
              <a:gd name="connsiteX27" fmla="*/ 329422 w 560604"/>
              <a:gd name="connsiteY27" fmla="*/ 76127 h 448980"/>
              <a:gd name="connsiteX28" fmla="*/ 268705 w 560604"/>
              <a:gd name="connsiteY28" fmla="*/ 109671 h 448980"/>
              <a:gd name="connsiteX29" fmla="*/ 268705 w 560604"/>
              <a:gd name="connsiteY29" fmla="*/ 287711 h 448980"/>
              <a:gd name="connsiteX30" fmla="*/ 259662 w 560604"/>
              <a:gd name="connsiteY30" fmla="*/ 277390 h 448980"/>
              <a:gd name="connsiteX31" fmla="*/ 259662 w 560604"/>
              <a:gd name="connsiteY31" fmla="*/ 412856 h 448980"/>
              <a:gd name="connsiteX32" fmla="*/ 405641 w 560604"/>
              <a:gd name="connsiteY32" fmla="*/ 380602 h 448980"/>
              <a:gd name="connsiteX33" fmla="*/ 475400 w 560604"/>
              <a:gd name="connsiteY33" fmla="*/ 392214 h 448980"/>
              <a:gd name="connsiteX34" fmla="*/ 475400 w 560604"/>
              <a:gd name="connsiteY34" fmla="*/ 233525 h 448980"/>
              <a:gd name="connsiteX35" fmla="*/ 510280 w 560604"/>
              <a:gd name="connsiteY35" fmla="*/ 221914 h 448980"/>
              <a:gd name="connsiteX36" fmla="*/ 510280 w 560604"/>
              <a:gd name="connsiteY36" fmla="*/ 437369 h 448980"/>
              <a:gd name="connsiteX37" fmla="*/ 290666 w 560604"/>
              <a:gd name="connsiteY37" fmla="*/ 437369 h 448980"/>
              <a:gd name="connsiteX38" fmla="*/ 258370 w 560604"/>
              <a:gd name="connsiteY38" fmla="*/ 448980 h 448980"/>
              <a:gd name="connsiteX39" fmla="*/ 226074 w 560604"/>
              <a:gd name="connsiteY39" fmla="*/ 437369 h 448980"/>
              <a:gd name="connsiteX40" fmla="*/ 0 w 560604"/>
              <a:gd name="connsiteY40" fmla="*/ 437369 h 448980"/>
              <a:gd name="connsiteX41" fmla="*/ 0 w 560604"/>
              <a:gd name="connsiteY41" fmla="*/ 113541 h 448980"/>
              <a:gd name="connsiteX42" fmla="*/ 24545 w 560604"/>
              <a:gd name="connsiteY42" fmla="*/ 96769 h 448980"/>
              <a:gd name="connsiteX43" fmla="*/ 24545 w 560604"/>
              <a:gd name="connsiteY43" fmla="*/ 67096 h 448980"/>
              <a:gd name="connsiteX44" fmla="*/ 29713 w 560604"/>
              <a:gd name="connsiteY44" fmla="*/ 65806 h 448980"/>
              <a:gd name="connsiteX45" fmla="*/ 118850 w 560604"/>
              <a:gd name="connsiteY45" fmla="*/ 50324 h 448980"/>
              <a:gd name="connsiteX46" fmla="*/ 449473 w 560604"/>
              <a:gd name="connsiteY46" fmla="*/ 0 h 448980"/>
              <a:gd name="connsiteX47" fmla="*/ 560604 w 560604"/>
              <a:gd name="connsiteY47" fmla="*/ 109657 h 448980"/>
              <a:gd name="connsiteX48" fmla="*/ 449473 w 560604"/>
              <a:gd name="connsiteY48" fmla="*/ 219313 h 448980"/>
              <a:gd name="connsiteX49" fmla="*/ 339634 w 560604"/>
              <a:gd name="connsiteY49" fmla="*/ 109657 h 448980"/>
              <a:gd name="connsiteX50" fmla="*/ 449473 w 560604"/>
              <a:gd name="connsiteY50" fmla="*/ 0 h 448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560604" h="448980">
                <a:moveTo>
                  <a:pt x="452113" y="77314"/>
                </a:moveTo>
                <a:cubicBezTo>
                  <a:pt x="432708" y="77314"/>
                  <a:pt x="417185" y="92804"/>
                  <a:pt x="417185" y="112165"/>
                </a:cubicBezTo>
                <a:cubicBezTo>
                  <a:pt x="417185" y="130237"/>
                  <a:pt x="432708" y="145726"/>
                  <a:pt x="452113" y="145726"/>
                </a:cubicBezTo>
                <a:cubicBezTo>
                  <a:pt x="471517" y="145726"/>
                  <a:pt x="485747" y="130237"/>
                  <a:pt x="485747" y="112165"/>
                </a:cubicBezTo>
                <a:cubicBezTo>
                  <a:pt x="485747" y="92804"/>
                  <a:pt x="470223" y="77314"/>
                  <a:pt x="452113" y="77314"/>
                </a:cubicBezTo>
                <a:close/>
                <a:moveTo>
                  <a:pt x="118850" y="64516"/>
                </a:moveTo>
                <a:cubicBezTo>
                  <a:pt x="81387" y="64516"/>
                  <a:pt x="50382" y="73547"/>
                  <a:pt x="40048" y="77417"/>
                </a:cubicBezTo>
                <a:lnTo>
                  <a:pt x="40048" y="392214"/>
                </a:lnTo>
                <a:cubicBezTo>
                  <a:pt x="58133" y="384473"/>
                  <a:pt x="81387" y="380602"/>
                  <a:pt x="107224" y="380602"/>
                </a:cubicBezTo>
                <a:cubicBezTo>
                  <a:pt x="171816" y="380602"/>
                  <a:pt x="236408" y="405115"/>
                  <a:pt x="255786" y="412856"/>
                </a:cubicBezTo>
                <a:lnTo>
                  <a:pt x="255786" y="277390"/>
                </a:lnTo>
                <a:lnTo>
                  <a:pt x="246743" y="287711"/>
                </a:lnTo>
                <a:lnTo>
                  <a:pt x="246743" y="109671"/>
                </a:lnTo>
                <a:cubicBezTo>
                  <a:pt x="211863" y="79997"/>
                  <a:pt x="169232" y="64516"/>
                  <a:pt x="118850" y="64516"/>
                </a:cubicBezTo>
                <a:close/>
                <a:moveTo>
                  <a:pt x="452113" y="64406"/>
                </a:moveTo>
                <a:cubicBezTo>
                  <a:pt x="477985" y="64406"/>
                  <a:pt x="498683" y="86350"/>
                  <a:pt x="498683" y="112165"/>
                </a:cubicBezTo>
                <a:cubicBezTo>
                  <a:pt x="498683" y="137981"/>
                  <a:pt x="477985" y="158634"/>
                  <a:pt x="452113" y="158634"/>
                </a:cubicBezTo>
                <a:cubicBezTo>
                  <a:pt x="426240" y="158634"/>
                  <a:pt x="404248" y="137981"/>
                  <a:pt x="404248" y="112165"/>
                </a:cubicBezTo>
                <a:cubicBezTo>
                  <a:pt x="404248" y="86350"/>
                  <a:pt x="426240" y="64406"/>
                  <a:pt x="452113" y="64406"/>
                </a:cubicBezTo>
                <a:close/>
                <a:moveTo>
                  <a:pt x="452058" y="59344"/>
                </a:moveTo>
                <a:cubicBezTo>
                  <a:pt x="422336" y="59344"/>
                  <a:pt x="399076" y="82565"/>
                  <a:pt x="399076" y="112237"/>
                </a:cubicBezTo>
                <a:cubicBezTo>
                  <a:pt x="399076" y="140618"/>
                  <a:pt x="422336" y="163840"/>
                  <a:pt x="452058" y="163840"/>
                </a:cubicBezTo>
                <a:cubicBezTo>
                  <a:pt x="480486" y="163840"/>
                  <a:pt x="505039" y="140618"/>
                  <a:pt x="505039" y="112237"/>
                </a:cubicBezTo>
                <a:cubicBezTo>
                  <a:pt x="505039" y="82565"/>
                  <a:pt x="480486" y="59344"/>
                  <a:pt x="452058" y="59344"/>
                </a:cubicBezTo>
                <a:close/>
                <a:moveTo>
                  <a:pt x="118850" y="50324"/>
                </a:moveTo>
                <a:cubicBezTo>
                  <a:pt x="173108" y="50324"/>
                  <a:pt x="219614" y="67096"/>
                  <a:pt x="257078" y="99350"/>
                </a:cubicBezTo>
                <a:cubicBezTo>
                  <a:pt x="280331" y="79997"/>
                  <a:pt x="306168" y="65806"/>
                  <a:pt x="334589" y="58065"/>
                </a:cubicBezTo>
                <a:cubicBezTo>
                  <a:pt x="332005" y="64516"/>
                  <a:pt x="330713" y="69676"/>
                  <a:pt x="329422" y="76127"/>
                </a:cubicBezTo>
                <a:cubicBezTo>
                  <a:pt x="307460" y="82578"/>
                  <a:pt x="286791" y="94189"/>
                  <a:pt x="268705" y="109671"/>
                </a:cubicBezTo>
                <a:lnTo>
                  <a:pt x="268705" y="287711"/>
                </a:lnTo>
                <a:lnTo>
                  <a:pt x="259662" y="277390"/>
                </a:lnTo>
                <a:lnTo>
                  <a:pt x="259662" y="412856"/>
                </a:lnTo>
                <a:cubicBezTo>
                  <a:pt x="279039" y="405115"/>
                  <a:pt x="339756" y="380602"/>
                  <a:pt x="405641" y="380602"/>
                </a:cubicBezTo>
                <a:cubicBezTo>
                  <a:pt x="431478" y="380602"/>
                  <a:pt x="454731" y="384473"/>
                  <a:pt x="475400" y="392214"/>
                </a:cubicBezTo>
                <a:lnTo>
                  <a:pt x="475400" y="233525"/>
                </a:lnTo>
                <a:cubicBezTo>
                  <a:pt x="488319" y="230945"/>
                  <a:pt x="499945" y="227074"/>
                  <a:pt x="510280" y="221914"/>
                </a:cubicBezTo>
                <a:lnTo>
                  <a:pt x="510280" y="437369"/>
                </a:lnTo>
                <a:lnTo>
                  <a:pt x="290666" y="437369"/>
                </a:lnTo>
                <a:cubicBezTo>
                  <a:pt x="282915" y="445110"/>
                  <a:pt x="271288" y="448980"/>
                  <a:pt x="258370" y="448980"/>
                </a:cubicBezTo>
                <a:cubicBezTo>
                  <a:pt x="245451" y="448980"/>
                  <a:pt x="233825" y="445110"/>
                  <a:pt x="226074" y="437369"/>
                </a:cubicBezTo>
                <a:lnTo>
                  <a:pt x="0" y="437369"/>
                </a:lnTo>
                <a:lnTo>
                  <a:pt x="0" y="113541"/>
                </a:lnTo>
                <a:cubicBezTo>
                  <a:pt x="0" y="105800"/>
                  <a:pt x="9043" y="100640"/>
                  <a:pt x="24545" y="96769"/>
                </a:cubicBezTo>
                <a:lnTo>
                  <a:pt x="24545" y="67096"/>
                </a:lnTo>
                <a:lnTo>
                  <a:pt x="29713" y="65806"/>
                </a:lnTo>
                <a:cubicBezTo>
                  <a:pt x="31005" y="64516"/>
                  <a:pt x="68468" y="50324"/>
                  <a:pt x="118850" y="50324"/>
                </a:cubicBezTo>
                <a:close/>
                <a:moveTo>
                  <a:pt x="449473" y="0"/>
                </a:moveTo>
                <a:cubicBezTo>
                  <a:pt x="510208" y="0"/>
                  <a:pt x="560604" y="49023"/>
                  <a:pt x="560604" y="109657"/>
                </a:cubicBezTo>
                <a:cubicBezTo>
                  <a:pt x="560604" y="170290"/>
                  <a:pt x="510208" y="219313"/>
                  <a:pt x="449473" y="219313"/>
                </a:cubicBezTo>
                <a:cubicBezTo>
                  <a:pt x="388739" y="219313"/>
                  <a:pt x="339634" y="170290"/>
                  <a:pt x="339634" y="109657"/>
                </a:cubicBezTo>
                <a:cubicBezTo>
                  <a:pt x="339634" y="49023"/>
                  <a:pt x="388739" y="0"/>
                  <a:pt x="449473" y="0"/>
                </a:cubicBezTo>
                <a:close/>
              </a:path>
            </a:pathLst>
          </a:custGeom>
          <a:solidFill>
            <a:srgbClr val="1A3172"/>
          </a:solidFill>
          <a:ln>
            <a:noFill/>
          </a:ln>
        </p:spPr>
      </p:sp>
    </p:spTree>
  </p:cSld>
  <p:clrMapOvr>
    <a:masterClrMapping/>
  </p:clrMapOvr>
  <p:transition spd="slow" advTm="3000">
    <p:push dir="u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62276F4B-A296-492A-8FB9-C78E7B25B44D}" type="datetimeFigureOut">
              <a:rPr lang="zh-CN" altLang="en-US" smtClean="0"/>
              <a:t>2022/1/22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588236D-BA36-4C90-BC5E-4C81E997770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Tm="3000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276F4B-A296-492A-8FB9-C78E7B25B44D}" type="datetimeFigureOut">
              <a:rPr lang="zh-CN" altLang="en-US" smtClean="0"/>
              <a:t>2022/1/22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8236D-BA36-4C90-BC5E-4C81E997770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Tm="3000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276F4B-A296-492A-8FB9-C78E7B25B44D}" type="datetimeFigureOut">
              <a:rPr lang="zh-CN" altLang="en-US" smtClean="0"/>
              <a:t>2022/1/22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8236D-BA36-4C90-BC5E-4C81E997770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Tm="3000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276F4B-A296-492A-8FB9-C78E7B25B44D}" type="datetimeFigureOut">
              <a:rPr lang="zh-CN" altLang="en-US" smtClean="0"/>
              <a:t>2022/1/22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8236D-BA36-4C90-BC5E-4C81E997770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Tm="3000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276F4B-A296-492A-8FB9-C78E7B25B44D}" type="datetimeFigureOut">
              <a:rPr lang="zh-CN" altLang="en-US" smtClean="0"/>
              <a:t>2022/1/22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8236D-BA36-4C90-BC5E-4C81E997770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Tm="3000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276F4B-A296-492A-8FB9-C78E7B25B44D}" type="datetimeFigureOut">
              <a:rPr lang="zh-CN" altLang="en-US" smtClean="0"/>
              <a:t>2022/1/22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8236D-BA36-4C90-BC5E-4C81E997770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Tm="3000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276F4B-A296-492A-8FB9-C78E7B25B44D}" type="datetimeFigureOut">
              <a:rPr lang="zh-CN" altLang="en-US" smtClean="0"/>
              <a:t>2022/1/22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8236D-BA36-4C90-BC5E-4C81E997770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Tm="3000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276F4B-A296-492A-8FB9-C78E7B25B44D}" type="datetimeFigureOut">
              <a:rPr lang="zh-CN" altLang="en-US" smtClean="0"/>
              <a:t>2022/1/22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8236D-BA36-4C90-BC5E-4C81E997770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Tm="3000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276F4B-A296-492A-8FB9-C78E7B25B44D}" type="datetimeFigureOut">
              <a:rPr lang="zh-CN" altLang="en-US" smtClean="0"/>
              <a:t>2022/1/22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8236D-BA36-4C90-BC5E-4C81E997770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Tm="3000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/>
        </p:nvSpPr>
        <p:spPr>
          <a:xfrm>
            <a:off x="0" y="0"/>
            <a:ext cx="12192000" cy="3848100"/>
          </a:xfrm>
          <a:prstGeom prst="rect">
            <a:avLst/>
          </a:prstGeom>
          <a:solidFill>
            <a:srgbClr val="1A31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276F4B-A296-492A-8FB9-C78E7B25B44D}" type="datetimeFigureOut">
              <a:rPr lang="zh-CN" altLang="en-US" smtClean="0"/>
              <a:t>2022/1/22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88236D-BA36-4C90-BC5E-4C81E997770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 advTm="3000">
    <p:push dir="u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transition spd="slow" advTm="3000">
    <p:push dir="u"/>
  </p:transition>
  <p:hf sldNum="0" hdr="0" ftr="0" dt="0"/>
  <p:txStyles>
    <p:titleStyle>
      <a:lvl1pPr algn="l" defTabSz="913765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3765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3.png"/><Relationship Id="rId5" Type="http://schemas.openxmlformats.org/officeDocument/2006/relationships/image" Target="../media/image2.emf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.xml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.xml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svg"/><Relationship Id="rId12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0.png"/><Relationship Id="rId11" Type="http://schemas.openxmlformats.org/officeDocument/2006/relationships/image" Target="../media/image25.svg"/><Relationship Id="rId5" Type="http://schemas.openxmlformats.org/officeDocument/2006/relationships/image" Target="../media/image19.sv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.xml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18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3.svg"/><Relationship Id="rId11" Type="http://schemas.openxmlformats.org/officeDocument/2006/relationships/image" Target="../media/image3.png"/><Relationship Id="rId5" Type="http://schemas.openxmlformats.org/officeDocument/2006/relationships/image" Target="../media/image22.png"/><Relationship Id="rId10" Type="http://schemas.openxmlformats.org/officeDocument/2006/relationships/image" Target="../media/image38.png"/><Relationship Id="rId4" Type="http://schemas.openxmlformats.org/officeDocument/2006/relationships/image" Target="../media/image19.svg"/><Relationship Id="rId9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.png"/><Relationship Id="rId4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.xml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Relationship Id="rId6" Type="http://schemas.openxmlformats.org/officeDocument/2006/relationships/diagramQuickStyle" Target="../diagrams/quickStyle1.xml"/><Relationship Id="rId11" Type="http://schemas.openxmlformats.org/officeDocument/2006/relationships/image" Target="../media/image43.png"/><Relationship Id="rId5" Type="http://schemas.openxmlformats.org/officeDocument/2006/relationships/diagramLayout" Target="../diagrams/layout1.xml"/><Relationship Id="rId10" Type="http://schemas.openxmlformats.org/officeDocument/2006/relationships/image" Target="../media/image42.png"/><Relationship Id="rId4" Type="http://schemas.openxmlformats.org/officeDocument/2006/relationships/diagramData" Target="../diagrams/data1.xml"/><Relationship Id="rId9" Type="http://schemas.openxmlformats.org/officeDocument/2006/relationships/image" Target="../media/image4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6.png"/><Relationship Id="rId5" Type="http://schemas.openxmlformats.org/officeDocument/2006/relationships/image" Target="../media/image3.png"/><Relationship Id="rId4" Type="http://schemas.openxmlformats.org/officeDocument/2006/relationships/image" Target="../media/image45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0.jpe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.xml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image" Target="../media/image3.png"/><Relationship Id="rId7" Type="http://schemas.openxmlformats.org/officeDocument/2006/relationships/diagramQuickStyle" Target="../diagrams/quickStyle2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4" Type="http://schemas.openxmlformats.org/officeDocument/2006/relationships/image" Target="../media/image51.png"/><Relationship Id="rId9" Type="http://schemas.microsoft.com/office/2007/relationships/diagramDrawing" Target="../diagrams/drawing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.xml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.xml"/><Relationship Id="rId6" Type="http://schemas.openxmlformats.org/officeDocument/2006/relationships/image" Target="../media/image3.png"/><Relationship Id="rId5" Type="http://schemas.openxmlformats.org/officeDocument/2006/relationships/image" Target="../media/image2.emf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.xml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Relationship Id="rId9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矩形 116"/>
          <p:cNvSpPr/>
          <p:nvPr/>
        </p:nvSpPr>
        <p:spPr>
          <a:xfrm flipH="1">
            <a:off x="682982" y="594986"/>
            <a:ext cx="10825884" cy="5667826"/>
          </a:xfrm>
          <a:prstGeom prst="rect">
            <a:avLst/>
          </a:prstGeom>
          <a:blipFill dpi="0" rotWithShape="1">
            <a:blip r:embed="rId4">
              <a:alphaModFix amt="8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魂59号-创粗黑" panose="00000500000000000000" pitchFamily="2" charset="-122"/>
              <a:ea typeface="字魂59号-创粗黑" panose="00000500000000000000" pitchFamily="2" charset="-122"/>
              <a:sym typeface="字魂59号-创粗黑" panose="00000500000000000000" pitchFamily="2" charset="-122"/>
            </a:endParaRPr>
          </a:p>
        </p:txBody>
      </p:sp>
      <p:sp>
        <p:nvSpPr>
          <p:cNvPr id="115" name="矩形 114"/>
          <p:cNvSpPr/>
          <p:nvPr/>
        </p:nvSpPr>
        <p:spPr>
          <a:xfrm>
            <a:off x="683134" y="4853416"/>
            <a:ext cx="10825884" cy="14083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魂59号-创粗黑" panose="00000500000000000000" pitchFamily="2" charset="-122"/>
              <a:ea typeface="字魂59号-创粗黑" panose="00000500000000000000" pitchFamily="2" charset="-122"/>
              <a:sym typeface="字魂59号-创粗黑" panose="00000500000000000000" pitchFamily="2" charset="-122"/>
            </a:endParaRPr>
          </a:p>
        </p:txBody>
      </p:sp>
      <p:grpSp>
        <p:nvGrpSpPr>
          <p:cNvPr id="149" name="组合 148"/>
          <p:cNvGrpSpPr/>
          <p:nvPr/>
        </p:nvGrpSpPr>
        <p:grpSpPr>
          <a:xfrm>
            <a:off x="880007" y="2531195"/>
            <a:ext cx="6647974" cy="1982980"/>
            <a:chOff x="1331492" y="2531830"/>
            <a:chExt cx="6647974" cy="1982980"/>
          </a:xfrm>
        </p:grpSpPr>
        <p:sp>
          <p:nvSpPr>
            <p:cNvPr id="123" name="标题 1104"/>
            <p:cNvSpPr txBox="1"/>
            <p:nvPr/>
          </p:nvSpPr>
          <p:spPr>
            <a:xfrm>
              <a:off x="1533869" y="2891804"/>
              <a:ext cx="6188531" cy="478635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r" defTabSz="913765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000" b="1" kern="1200">
                  <a:solidFill>
                    <a:srgbClr val="08A0E2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l" defTabSz="913765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uLnTx/>
                <a:uFillTx/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1331492" y="2531830"/>
              <a:ext cx="6647974" cy="120032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7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charset="0"/>
                  <a:ea typeface="等线" charset="0"/>
                  <a:sym typeface="字魂59号-创粗黑" panose="00000500000000000000" pitchFamily="2" charset="-122"/>
                </a:rPr>
                <a:t>司法大作业汇报</a:t>
              </a:r>
            </a:p>
          </p:txBody>
        </p:sp>
        <p:sp>
          <p:nvSpPr>
            <p:cNvPr id="140" name="矩形 139"/>
            <p:cNvSpPr/>
            <p:nvPr/>
          </p:nvSpPr>
          <p:spPr>
            <a:xfrm>
              <a:off x="1533869" y="4126242"/>
              <a:ext cx="6281320" cy="38856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endPara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981710" y="4125595"/>
            <a:ext cx="6540500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b="1" dirty="0">
                <a:latin typeface="等线" charset="0"/>
                <a:ea typeface="等线" charset="0"/>
                <a:cs typeface="等线" charset="0"/>
              </a:rPr>
              <a:t>搏一搏单车变摩托小组</a:t>
            </a:r>
          </a:p>
          <a:p>
            <a:pPr algn="l"/>
            <a:endParaRPr lang="zh-CN" altLang="en-US" sz="2400" b="1" dirty="0">
              <a:latin typeface="等线" charset="0"/>
              <a:ea typeface="等线" charset="0"/>
              <a:cs typeface="等线" charset="0"/>
            </a:endParaRPr>
          </a:p>
          <a:p>
            <a:pPr algn="l"/>
            <a:r>
              <a:rPr lang="en-US" altLang="zh-CN" b="1" dirty="0">
                <a:latin typeface="等线" charset="0"/>
                <a:ea typeface="等线" charset="0"/>
                <a:cs typeface="等线" charset="0"/>
              </a:rPr>
              <a:t>201250056 </a:t>
            </a:r>
            <a:r>
              <a:rPr lang="zh-CN" altLang="en-US" b="1" dirty="0">
                <a:latin typeface="等线" charset="0"/>
                <a:ea typeface="等线" charset="0"/>
                <a:cs typeface="等线" charset="0"/>
              </a:rPr>
              <a:t>胡雨翎 </a:t>
            </a:r>
            <a:r>
              <a:rPr lang="en-US" altLang="zh-CN" b="1" dirty="0">
                <a:latin typeface="等线" charset="0"/>
                <a:ea typeface="等线" charset="0"/>
                <a:cs typeface="等线" charset="0"/>
              </a:rPr>
              <a:t>201250034 </a:t>
            </a:r>
            <a:r>
              <a:rPr lang="zh-CN" altLang="en-US" b="1" dirty="0">
                <a:latin typeface="等线" charset="0"/>
                <a:ea typeface="等线" charset="0"/>
                <a:cs typeface="等线" charset="0"/>
              </a:rPr>
              <a:t>韩佳希  </a:t>
            </a:r>
            <a:r>
              <a:rPr lang="en-US" altLang="zh-CN" b="1" dirty="0">
                <a:latin typeface="等线" charset="0"/>
                <a:ea typeface="等线" charset="0"/>
                <a:cs typeface="等线" charset="0"/>
              </a:rPr>
              <a:t>201180024 </a:t>
            </a:r>
            <a:r>
              <a:rPr lang="zh-CN" altLang="en-US" b="1" dirty="0">
                <a:latin typeface="等线" charset="0"/>
                <a:ea typeface="等线" charset="0"/>
                <a:cs typeface="等线" charset="0"/>
              </a:rPr>
              <a:t>陈灵灵</a:t>
            </a:r>
          </a:p>
        </p:txBody>
      </p:sp>
      <p:sp>
        <p:nvSpPr>
          <p:cNvPr id="4" name="矩形 3"/>
          <p:cNvSpPr/>
          <p:nvPr/>
        </p:nvSpPr>
        <p:spPr>
          <a:xfrm>
            <a:off x="981710" y="3815715"/>
            <a:ext cx="6482715" cy="762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15" name="图片 214"/>
          <p:cNvPicPr preferRelativeResize="0"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94750" y="2111375"/>
            <a:ext cx="2513965" cy="3212465"/>
          </a:xfrm>
          <a:prstGeom prst="rect">
            <a:avLst/>
          </a:prstGeom>
          <a:solidFill>
            <a:schemeClr val="bg1">
              <a:lumMod val="95000"/>
              <a:alpha val="22000"/>
            </a:schemeClr>
          </a:solidFill>
        </p:spPr>
      </p:pic>
      <p:pic>
        <p:nvPicPr>
          <p:cNvPr id="217" name="图片 216" descr="QQ20211212-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56955" y="86995"/>
            <a:ext cx="2667635" cy="9658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5678"/>
    </mc:Choice>
    <mc:Fallback xmlns="">
      <p:transition advTm="5678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677419" y="594986"/>
            <a:ext cx="10825884" cy="5667826"/>
          </a:xfrm>
          <a:prstGeom prst="rect">
            <a:avLst/>
          </a:prstGeom>
          <a:blipFill dpi="0" rotWithShape="1">
            <a:blip r:embed="rId4">
              <a:alphaModFix amt="8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魂59号-创粗黑" panose="00000500000000000000" pitchFamily="2" charset="-122"/>
              <a:ea typeface="字魂59号-创粗黑" panose="00000500000000000000" pitchFamily="2" charset="-122"/>
              <a:sym typeface="字魂59号-创粗黑" panose="00000500000000000000" pitchFamily="2" charset="-122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5015410" y="1465053"/>
            <a:ext cx="2149901" cy="2149901"/>
            <a:chOff x="5015408" y="1196255"/>
            <a:chExt cx="2149901" cy="2149901"/>
          </a:xfrm>
        </p:grpSpPr>
        <p:sp>
          <p:nvSpPr>
            <p:cNvPr id="10" name="菱形 9"/>
            <p:cNvSpPr/>
            <p:nvPr/>
          </p:nvSpPr>
          <p:spPr bwMode="auto">
            <a:xfrm>
              <a:off x="5015408" y="1196255"/>
              <a:ext cx="2149901" cy="2149901"/>
            </a:xfrm>
            <a:prstGeom prst="diamond">
              <a:avLst/>
            </a:prstGeom>
            <a:solidFill>
              <a:srgbClr val="1A3172"/>
            </a:solidFill>
            <a:ln w="38100">
              <a:solidFill>
                <a:srgbClr val="1A317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endPara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字魂59号-创粗黑" panose="00000500000000000000" pitchFamily="2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5378448" y="1671042"/>
              <a:ext cx="1435100" cy="119888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zh-CN" sz="7200" b="1" spc="600" dirty="0">
                  <a:solidFill>
                    <a:schemeClr val="bg1"/>
                  </a:solidFill>
                  <a:latin typeface="等线" charset="0"/>
                  <a:ea typeface="等线" charset="0"/>
                  <a:cs typeface="+mn-ea"/>
                  <a:sym typeface="字魂59号-创粗黑" panose="00000500000000000000" pitchFamily="2" charset="-122"/>
                </a:rPr>
                <a:t>03</a:t>
              </a:r>
              <a:endParaRPr lang="zh-CN" altLang="en-US" sz="7200" b="1" spc="600" dirty="0">
                <a:solidFill>
                  <a:schemeClr val="bg1"/>
                </a:solidFill>
                <a:latin typeface="等线" charset="0"/>
                <a:ea typeface="等线" charset="0"/>
                <a:cs typeface="+mn-ea"/>
                <a:sym typeface="字魂59号-创粗黑" panose="00000500000000000000" pitchFamily="2" charset="-122"/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2949700" y="3743491"/>
            <a:ext cx="6260098" cy="1337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5400" b="1" spc="600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charset="0"/>
                <a:ea typeface="等线" charset="0"/>
                <a:sym typeface="字魂59号-创粗黑" panose="00000500000000000000" pitchFamily="2" charset="-122"/>
              </a:rPr>
              <a:t>研究方案及进展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2596270" y="5277597"/>
            <a:ext cx="295465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spc="600" dirty="0">
                <a:latin typeface="等线" charset="0"/>
                <a:ea typeface="等线" charset="0"/>
              </a:rPr>
              <a:t>前端</a:t>
            </a:r>
            <a:r>
              <a:rPr lang="en-US" altLang="zh-CN" sz="3200" b="1" spc="600" dirty="0">
                <a:latin typeface="等线" charset="0"/>
                <a:ea typeface="等线" charset="0"/>
              </a:rPr>
              <a:t>+</a:t>
            </a:r>
            <a:r>
              <a:rPr lang="zh-CN" altLang="en-US" sz="3200" b="1" spc="600" dirty="0">
                <a:latin typeface="等线" charset="0"/>
                <a:ea typeface="等线" charset="0"/>
              </a:rPr>
              <a:t>数据库</a:t>
            </a:r>
            <a:endParaRPr lang="zh-CN" altLang="en-US" sz="3200" b="1" spc="600" dirty="0">
              <a:solidFill>
                <a:schemeClr val="tx1"/>
              </a:solidFill>
              <a:latin typeface="等线" charset="0"/>
              <a:ea typeface="等线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6494987" y="5277598"/>
            <a:ext cx="220472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spc="600" dirty="0">
                <a:solidFill>
                  <a:schemeClr val="tx1"/>
                </a:solidFill>
                <a:latin typeface="等线" charset="0"/>
                <a:ea typeface="等线" charset="0"/>
              </a:rPr>
              <a:t>爬虫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1912620" y="5253355"/>
            <a:ext cx="577850" cy="577850"/>
            <a:chOff x="3422" y="8256"/>
            <a:chExt cx="910" cy="910"/>
          </a:xfrm>
        </p:grpSpPr>
        <p:sp>
          <p:nvSpPr>
            <p:cNvPr id="38" name="Shape 6065"/>
            <p:cNvSpPr/>
            <p:nvPr/>
          </p:nvSpPr>
          <p:spPr>
            <a:xfrm>
              <a:off x="3422" y="8256"/>
              <a:ext cx="910" cy="910"/>
            </a:xfrm>
            <a:prstGeom prst="roundRect">
              <a:avLst>
                <a:gd name="adj" fmla="val 50000"/>
              </a:avLst>
            </a:prstGeom>
            <a:solidFill>
              <a:srgbClr val="1A317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sz="3200"/>
              </a:pPr>
              <a:endParaRPr kumimoji="0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字魂59号-创粗黑" panose="00000500000000000000" pitchFamily="2" charset="-122"/>
              </a:endParaRPr>
            </a:p>
          </p:txBody>
        </p:sp>
        <p:sp>
          <p:nvSpPr>
            <p:cNvPr id="39" name="Shape 6066"/>
            <p:cNvSpPr/>
            <p:nvPr/>
          </p:nvSpPr>
          <p:spPr>
            <a:xfrm>
              <a:off x="3655" y="8489"/>
              <a:ext cx="444" cy="444"/>
            </a:xfrm>
            <a:custGeom>
              <a:avLst/>
              <a:gdLst>
                <a:gd name="connsiteX0" fmla="*/ 386204 w 602205"/>
                <a:gd name="connsiteY0" fmla="*/ 222916 h 606722"/>
                <a:gd name="connsiteX1" fmla="*/ 516692 w 602205"/>
                <a:gd name="connsiteY1" fmla="*/ 222916 h 606722"/>
                <a:gd name="connsiteX2" fmla="*/ 545129 w 602205"/>
                <a:gd name="connsiteY2" fmla="*/ 231976 h 606722"/>
                <a:gd name="connsiteX3" fmla="*/ 594743 w 602205"/>
                <a:gd name="connsiteY3" fmla="*/ 270632 h 606722"/>
                <a:gd name="connsiteX4" fmla="*/ 602205 w 602205"/>
                <a:gd name="connsiteY4" fmla="*/ 285329 h 606722"/>
                <a:gd name="connsiteX5" fmla="*/ 594944 w 602205"/>
                <a:gd name="connsiteY5" fmla="*/ 300228 h 606722"/>
                <a:gd name="connsiteX6" fmla="*/ 545129 w 602205"/>
                <a:gd name="connsiteY6" fmla="*/ 340293 h 606722"/>
                <a:gd name="connsiteX7" fmla="*/ 516692 w 602205"/>
                <a:gd name="connsiteY7" fmla="*/ 351769 h 606722"/>
                <a:gd name="connsiteX8" fmla="*/ 386204 w 602205"/>
                <a:gd name="connsiteY8" fmla="*/ 351769 h 606722"/>
                <a:gd name="connsiteX9" fmla="*/ 85299 w 602205"/>
                <a:gd name="connsiteY9" fmla="*/ 131463 h 606722"/>
                <a:gd name="connsiteX10" fmla="*/ 216777 w 602205"/>
                <a:gd name="connsiteY10" fmla="*/ 131463 h 606722"/>
                <a:gd name="connsiteX11" fmla="*/ 216777 w 602205"/>
                <a:gd name="connsiteY11" fmla="*/ 260386 h 606722"/>
                <a:gd name="connsiteX12" fmla="*/ 85299 w 602205"/>
                <a:gd name="connsiteY12" fmla="*/ 260386 h 606722"/>
                <a:gd name="connsiteX13" fmla="*/ 57068 w 602205"/>
                <a:gd name="connsiteY13" fmla="*/ 248501 h 606722"/>
                <a:gd name="connsiteX14" fmla="*/ 7058 w 602205"/>
                <a:gd name="connsiteY14" fmla="*/ 206803 h 606722"/>
                <a:gd name="connsiteX15" fmla="*/ 0 w 602205"/>
                <a:gd name="connsiteY15" fmla="*/ 192903 h 606722"/>
                <a:gd name="connsiteX16" fmla="*/ 7260 w 602205"/>
                <a:gd name="connsiteY16" fmla="*/ 178802 h 606722"/>
                <a:gd name="connsiteX17" fmla="*/ 57068 w 602205"/>
                <a:gd name="connsiteY17" fmla="*/ 139924 h 606722"/>
                <a:gd name="connsiteX18" fmla="*/ 85299 w 602205"/>
                <a:gd name="connsiteY18" fmla="*/ 131463 h 606722"/>
                <a:gd name="connsiteX19" fmla="*/ 386204 w 602205"/>
                <a:gd name="connsiteY19" fmla="*/ 42904 h 606722"/>
                <a:gd name="connsiteX20" fmla="*/ 516692 w 602205"/>
                <a:gd name="connsiteY20" fmla="*/ 42904 h 606722"/>
                <a:gd name="connsiteX21" fmla="*/ 545129 w 602205"/>
                <a:gd name="connsiteY21" fmla="*/ 51964 h 606722"/>
                <a:gd name="connsiteX22" fmla="*/ 594743 w 602205"/>
                <a:gd name="connsiteY22" fmla="*/ 90620 h 606722"/>
                <a:gd name="connsiteX23" fmla="*/ 602205 w 602205"/>
                <a:gd name="connsiteY23" fmla="*/ 105317 h 606722"/>
                <a:gd name="connsiteX24" fmla="*/ 594944 w 602205"/>
                <a:gd name="connsiteY24" fmla="*/ 120216 h 606722"/>
                <a:gd name="connsiteX25" fmla="*/ 545129 w 602205"/>
                <a:gd name="connsiteY25" fmla="*/ 160281 h 606722"/>
                <a:gd name="connsiteX26" fmla="*/ 516692 w 602205"/>
                <a:gd name="connsiteY26" fmla="*/ 171757 h 606722"/>
                <a:gd name="connsiteX27" fmla="*/ 386204 w 602205"/>
                <a:gd name="connsiteY27" fmla="*/ 171757 h 606722"/>
                <a:gd name="connsiteX28" fmla="*/ 297432 w 602205"/>
                <a:gd name="connsiteY28" fmla="*/ 0 h 606722"/>
                <a:gd name="connsiteX29" fmla="*/ 337765 w 602205"/>
                <a:gd name="connsiteY29" fmla="*/ 40274 h 606722"/>
                <a:gd name="connsiteX30" fmla="*/ 337765 w 602205"/>
                <a:gd name="connsiteY30" fmla="*/ 496775 h 606722"/>
                <a:gd name="connsiteX31" fmla="*/ 419238 w 602205"/>
                <a:gd name="connsiteY31" fmla="*/ 496775 h 606722"/>
                <a:gd name="connsiteX32" fmla="*/ 455739 w 602205"/>
                <a:gd name="connsiteY32" fmla="*/ 515100 h 606722"/>
                <a:gd name="connsiteX33" fmla="*/ 497887 w 602205"/>
                <a:gd name="connsiteY33" fmla="*/ 572490 h 606722"/>
                <a:gd name="connsiteX34" fmla="*/ 500912 w 602205"/>
                <a:gd name="connsiteY34" fmla="*/ 595647 h 606722"/>
                <a:gd name="connsiteX35" fmla="*/ 480342 w 602205"/>
                <a:gd name="connsiteY35" fmla="*/ 606722 h 606722"/>
                <a:gd name="connsiteX36" fmla="*/ 121580 w 602205"/>
                <a:gd name="connsiteY36" fmla="*/ 606722 h 606722"/>
                <a:gd name="connsiteX37" fmla="*/ 101010 w 602205"/>
                <a:gd name="connsiteY37" fmla="*/ 595647 h 606722"/>
                <a:gd name="connsiteX38" fmla="*/ 104237 w 602205"/>
                <a:gd name="connsiteY38" fmla="*/ 572490 h 606722"/>
                <a:gd name="connsiteX39" fmla="*/ 146183 w 602205"/>
                <a:gd name="connsiteY39" fmla="*/ 515100 h 606722"/>
                <a:gd name="connsiteX40" fmla="*/ 182684 w 602205"/>
                <a:gd name="connsiteY40" fmla="*/ 496775 h 606722"/>
                <a:gd name="connsiteX41" fmla="*/ 257099 w 602205"/>
                <a:gd name="connsiteY41" fmla="*/ 496775 h 606722"/>
                <a:gd name="connsiteX42" fmla="*/ 257099 w 602205"/>
                <a:gd name="connsiteY42" fmla="*/ 40274 h 606722"/>
                <a:gd name="connsiteX43" fmla="*/ 297432 w 602205"/>
                <a:gd name="connsiteY43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602205" h="606722">
                  <a:moveTo>
                    <a:pt x="386204" y="222916"/>
                  </a:moveTo>
                  <a:lnTo>
                    <a:pt x="516692" y="222916"/>
                  </a:lnTo>
                  <a:cubicBezTo>
                    <a:pt x="525163" y="222916"/>
                    <a:pt x="537465" y="225936"/>
                    <a:pt x="545129" y="231976"/>
                  </a:cubicBezTo>
                  <a:lnTo>
                    <a:pt x="594743" y="270632"/>
                  </a:lnTo>
                  <a:cubicBezTo>
                    <a:pt x="599381" y="274256"/>
                    <a:pt x="602205" y="279692"/>
                    <a:pt x="602205" y="285329"/>
                  </a:cubicBezTo>
                  <a:cubicBezTo>
                    <a:pt x="602205" y="291168"/>
                    <a:pt x="599381" y="296604"/>
                    <a:pt x="594944" y="300228"/>
                  </a:cubicBezTo>
                  <a:lnTo>
                    <a:pt x="545129" y="340293"/>
                  </a:lnTo>
                  <a:cubicBezTo>
                    <a:pt x="539280" y="344924"/>
                    <a:pt x="526978" y="351769"/>
                    <a:pt x="516692" y="351769"/>
                  </a:cubicBezTo>
                  <a:lnTo>
                    <a:pt x="386204" y="351769"/>
                  </a:lnTo>
                  <a:close/>
                  <a:moveTo>
                    <a:pt x="85299" y="131463"/>
                  </a:moveTo>
                  <a:lnTo>
                    <a:pt x="216777" y="131463"/>
                  </a:lnTo>
                  <a:lnTo>
                    <a:pt x="216777" y="260386"/>
                  </a:lnTo>
                  <a:lnTo>
                    <a:pt x="85299" y="260386"/>
                  </a:lnTo>
                  <a:cubicBezTo>
                    <a:pt x="74813" y="260386"/>
                    <a:pt x="62311" y="252530"/>
                    <a:pt x="57068" y="248501"/>
                  </a:cubicBezTo>
                  <a:lnTo>
                    <a:pt x="7058" y="206803"/>
                  </a:lnTo>
                  <a:cubicBezTo>
                    <a:pt x="2621" y="203177"/>
                    <a:pt x="0" y="198140"/>
                    <a:pt x="0" y="192903"/>
                  </a:cubicBezTo>
                  <a:cubicBezTo>
                    <a:pt x="0" y="187464"/>
                    <a:pt x="2621" y="182428"/>
                    <a:pt x="7260" y="178802"/>
                  </a:cubicBezTo>
                  <a:lnTo>
                    <a:pt x="57068" y="139924"/>
                  </a:lnTo>
                  <a:cubicBezTo>
                    <a:pt x="64327" y="134082"/>
                    <a:pt x="76426" y="131463"/>
                    <a:pt x="85299" y="131463"/>
                  </a:cubicBezTo>
                  <a:close/>
                  <a:moveTo>
                    <a:pt x="386204" y="42904"/>
                  </a:moveTo>
                  <a:lnTo>
                    <a:pt x="516692" y="42904"/>
                  </a:lnTo>
                  <a:cubicBezTo>
                    <a:pt x="525163" y="42904"/>
                    <a:pt x="537667" y="46125"/>
                    <a:pt x="545129" y="51964"/>
                  </a:cubicBezTo>
                  <a:lnTo>
                    <a:pt x="594743" y="90620"/>
                  </a:lnTo>
                  <a:cubicBezTo>
                    <a:pt x="599381" y="94244"/>
                    <a:pt x="602205" y="99680"/>
                    <a:pt x="602205" y="105317"/>
                  </a:cubicBezTo>
                  <a:cubicBezTo>
                    <a:pt x="602205" y="111156"/>
                    <a:pt x="599381" y="116592"/>
                    <a:pt x="594944" y="120216"/>
                  </a:cubicBezTo>
                  <a:lnTo>
                    <a:pt x="545129" y="160281"/>
                  </a:lnTo>
                  <a:cubicBezTo>
                    <a:pt x="539280" y="164912"/>
                    <a:pt x="526978" y="171757"/>
                    <a:pt x="516692" y="171757"/>
                  </a:cubicBezTo>
                  <a:lnTo>
                    <a:pt x="386204" y="171757"/>
                  </a:lnTo>
                  <a:close/>
                  <a:moveTo>
                    <a:pt x="297432" y="0"/>
                  </a:moveTo>
                  <a:cubicBezTo>
                    <a:pt x="319615" y="0"/>
                    <a:pt x="337765" y="18123"/>
                    <a:pt x="337765" y="40274"/>
                  </a:cubicBezTo>
                  <a:lnTo>
                    <a:pt x="337765" y="496775"/>
                  </a:lnTo>
                  <a:lnTo>
                    <a:pt x="419238" y="496775"/>
                  </a:lnTo>
                  <a:cubicBezTo>
                    <a:pt x="432346" y="496775"/>
                    <a:pt x="448076" y="504629"/>
                    <a:pt x="455739" y="515100"/>
                  </a:cubicBezTo>
                  <a:lnTo>
                    <a:pt x="497887" y="572490"/>
                  </a:lnTo>
                  <a:cubicBezTo>
                    <a:pt x="503332" y="580142"/>
                    <a:pt x="504542" y="588599"/>
                    <a:pt x="500912" y="595647"/>
                  </a:cubicBezTo>
                  <a:cubicBezTo>
                    <a:pt x="497282" y="602695"/>
                    <a:pt x="489820" y="606722"/>
                    <a:pt x="480342" y="606722"/>
                  </a:cubicBezTo>
                  <a:lnTo>
                    <a:pt x="121580" y="606722"/>
                  </a:lnTo>
                  <a:cubicBezTo>
                    <a:pt x="112102" y="606722"/>
                    <a:pt x="104640" y="602695"/>
                    <a:pt x="101010" y="595647"/>
                  </a:cubicBezTo>
                  <a:cubicBezTo>
                    <a:pt x="97380" y="588599"/>
                    <a:pt x="98590" y="580142"/>
                    <a:pt x="104237" y="572490"/>
                  </a:cubicBezTo>
                  <a:lnTo>
                    <a:pt x="146183" y="515100"/>
                  </a:lnTo>
                  <a:cubicBezTo>
                    <a:pt x="153846" y="504629"/>
                    <a:pt x="169576" y="496775"/>
                    <a:pt x="182684" y="496775"/>
                  </a:cubicBezTo>
                  <a:lnTo>
                    <a:pt x="257099" y="496775"/>
                  </a:lnTo>
                  <a:lnTo>
                    <a:pt x="257099" y="40274"/>
                  </a:lnTo>
                  <a:cubicBezTo>
                    <a:pt x="257099" y="18123"/>
                    <a:pt x="275249" y="0"/>
                    <a:pt x="297432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28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 panose="020B0502020104020203"/>
                  <a:ea typeface="Gill Sans" panose="020B0502020104020203"/>
                  <a:cs typeface="Gill Sans" panose="020B0502020104020203"/>
                  <a:sym typeface="Gill Sans" panose="020B0502020104020203"/>
                </a:defRPr>
              </a:pPr>
              <a:endParaRPr kumimoji="0" sz="15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字魂59号-创粗黑" panose="00000500000000000000" pitchFamily="2" charset="-122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5816213" y="5263207"/>
            <a:ext cx="577850" cy="577850"/>
            <a:chOff x="8118" y="8285"/>
            <a:chExt cx="910" cy="910"/>
          </a:xfrm>
        </p:grpSpPr>
        <p:sp>
          <p:nvSpPr>
            <p:cNvPr id="6" name="Shape 6065"/>
            <p:cNvSpPr/>
            <p:nvPr/>
          </p:nvSpPr>
          <p:spPr>
            <a:xfrm>
              <a:off x="8118" y="8285"/>
              <a:ext cx="910" cy="910"/>
            </a:xfrm>
            <a:prstGeom prst="roundRect">
              <a:avLst>
                <a:gd name="adj" fmla="val 50000"/>
              </a:avLst>
            </a:prstGeom>
            <a:solidFill>
              <a:srgbClr val="1A317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sz="3200"/>
              </a:pPr>
              <a:endParaRPr kumimoji="0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字魂59号-创粗黑" panose="00000500000000000000" pitchFamily="2" charset="-122"/>
              </a:endParaRPr>
            </a:p>
          </p:txBody>
        </p:sp>
        <p:sp>
          <p:nvSpPr>
            <p:cNvPr id="9" name="Shape 6066"/>
            <p:cNvSpPr/>
            <p:nvPr/>
          </p:nvSpPr>
          <p:spPr>
            <a:xfrm>
              <a:off x="8351" y="8518"/>
              <a:ext cx="442" cy="444"/>
            </a:xfrm>
            <a:custGeom>
              <a:avLst/>
              <a:gdLst>
                <a:gd name="connsiteX0" fmla="*/ 386204 w 602205"/>
                <a:gd name="connsiteY0" fmla="*/ 222916 h 606722"/>
                <a:gd name="connsiteX1" fmla="*/ 516692 w 602205"/>
                <a:gd name="connsiteY1" fmla="*/ 222916 h 606722"/>
                <a:gd name="connsiteX2" fmla="*/ 545129 w 602205"/>
                <a:gd name="connsiteY2" fmla="*/ 231976 h 606722"/>
                <a:gd name="connsiteX3" fmla="*/ 594743 w 602205"/>
                <a:gd name="connsiteY3" fmla="*/ 270632 h 606722"/>
                <a:gd name="connsiteX4" fmla="*/ 602205 w 602205"/>
                <a:gd name="connsiteY4" fmla="*/ 285329 h 606722"/>
                <a:gd name="connsiteX5" fmla="*/ 594944 w 602205"/>
                <a:gd name="connsiteY5" fmla="*/ 300228 h 606722"/>
                <a:gd name="connsiteX6" fmla="*/ 545129 w 602205"/>
                <a:gd name="connsiteY6" fmla="*/ 340293 h 606722"/>
                <a:gd name="connsiteX7" fmla="*/ 516692 w 602205"/>
                <a:gd name="connsiteY7" fmla="*/ 351769 h 606722"/>
                <a:gd name="connsiteX8" fmla="*/ 386204 w 602205"/>
                <a:gd name="connsiteY8" fmla="*/ 351769 h 606722"/>
                <a:gd name="connsiteX9" fmla="*/ 85299 w 602205"/>
                <a:gd name="connsiteY9" fmla="*/ 131463 h 606722"/>
                <a:gd name="connsiteX10" fmla="*/ 216777 w 602205"/>
                <a:gd name="connsiteY10" fmla="*/ 131463 h 606722"/>
                <a:gd name="connsiteX11" fmla="*/ 216777 w 602205"/>
                <a:gd name="connsiteY11" fmla="*/ 260386 h 606722"/>
                <a:gd name="connsiteX12" fmla="*/ 85299 w 602205"/>
                <a:gd name="connsiteY12" fmla="*/ 260386 h 606722"/>
                <a:gd name="connsiteX13" fmla="*/ 57068 w 602205"/>
                <a:gd name="connsiteY13" fmla="*/ 248501 h 606722"/>
                <a:gd name="connsiteX14" fmla="*/ 7058 w 602205"/>
                <a:gd name="connsiteY14" fmla="*/ 206803 h 606722"/>
                <a:gd name="connsiteX15" fmla="*/ 0 w 602205"/>
                <a:gd name="connsiteY15" fmla="*/ 192903 h 606722"/>
                <a:gd name="connsiteX16" fmla="*/ 7260 w 602205"/>
                <a:gd name="connsiteY16" fmla="*/ 178802 h 606722"/>
                <a:gd name="connsiteX17" fmla="*/ 57068 w 602205"/>
                <a:gd name="connsiteY17" fmla="*/ 139924 h 606722"/>
                <a:gd name="connsiteX18" fmla="*/ 85299 w 602205"/>
                <a:gd name="connsiteY18" fmla="*/ 131463 h 606722"/>
                <a:gd name="connsiteX19" fmla="*/ 386204 w 602205"/>
                <a:gd name="connsiteY19" fmla="*/ 42904 h 606722"/>
                <a:gd name="connsiteX20" fmla="*/ 516692 w 602205"/>
                <a:gd name="connsiteY20" fmla="*/ 42904 h 606722"/>
                <a:gd name="connsiteX21" fmla="*/ 545129 w 602205"/>
                <a:gd name="connsiteY21" fmla="*/ 51964 h 606722"/>
                <a:gd name="connsiteX22" fmla="*/ 594743 w 602205"/>
                <a:gd name="connsiteY22" fmla="*/ 90620 h 606722"/>
                <a:gd name="connsiteX23" fmla="*/ 602205 w 602205"/>
                <a:gd name="connsiteY23" fmla="*/ 105317 h 606722"/>
                <a:gd name="connsiteX24" fmla="*/ 594944 w 602205"/>
                <a:gd name="connsiteY24" fmla="*/ 120216 h 606722"/>
                <a:gd name="connsiteX25" fmla="*/ 545129 w 602205"/>
                <a:gd name="connsiteY25" fmla="*/ 160281 h 606722"/>
                <a:gd name="connsiteX26" fmla="*/ 516692 w 602205"/>
                <a:gd name="connsiteY26" fmla="*/ 171757 h 606722"/>
                <a:gd name="connsiteX27" fmla="*/ 386204 w 602205"/>
                <a:gd name="connsiteY27" fmla="*/ 171757 h 606722"/>
                <a:gd name="connsiteX28" fmla="*/ 297432 w 602205"/>
                <a:gd name="connsiteY28" fmla="*/ 0 h 606722"/>
                <a:gd name="connsiteX29" fmla="*/ 337765 w 602205"/>
                <a:gd name="connsiteY29" fmla="*/ 40274 h 606722"/>
                <a:gd name="connsiteX30" fmla="*/ 337765 w 602205"/>
                <a:gd name="connsiteY30" fmla="*/ 496775 h 606722"/>
                <a:gd name="connsiteX31" fmla="*/ 419238 w 602205"/>
                <a:gd name="connsiteY31" fmla="*/ 496775 h 606722"/>
                <a:gd name="connsiteX32" fmla="*/ 455739 w 602205"/>
                <a:gd name="connsiteY32" fmla="*/ 515100 h 606722"/>
                <a:gd name="connsiteX33" fmla="*/ 497887 w 602205"/>
                <a:gd name="connsiteY33" fmla="*/ 572490 h 606722"/>
                <a:gd name="connsiteX34" fmla="*/ 500912 w 602205"/>
                <a:gd name="connsiteY34" fmla="*/ 595647 h 606722"/>
                <a:gd name="connsiteX35" fmla="*/ 480342 w 602205"/>
                <a:gd name="connsiteY35" fmla="*/ 606722 h 606722"/>
                <a:gd name="connsiteX36" fmla="*/ 121580 w 602205"/>
                <a:gd name="connsiteY36" fmla="*/ 606722 h 606722"/>
                <a:gd name="connsiteX37" fmla="*/ 101010 w 602205"/>
                <a:gd name="connsiteY37" fmla="*/ 595647 h 606722"/>
                <a:gd name="connsiteX38" fmla="*/ 104237 w 602205"/>
                <a:gd name="connsiteY38" fmla="*/ 572490 h 606722"/>
                <a:gd name="connsiteX39" fmla="*/ 146183 w 602205"/>
                <a:gd name="connsiteY39" fmla="*/ 515100 h 606722"/>
                <a:gd name="connsiteX40" fmla="*/ 182684 w 602205"/>
                <a:gd name="connsiteY40" fmla="*/ 496775 h 606722"/>
                <a:gd name="connsiteX41" fmla="*/ 257099 w 602205"/>
                <a:gd name="connsiteY41" fmla="*/ 496775 h 606722"/>
                <a:gd name="connsiteX42" fmla="*/ 257099 w 602205"/>
                <a:gd name="connsiteY42" fmla="*/ 40274 h 606722"/>
                <a:gd name="connsiteX43" fmla="*/ 297432 w 602205"/>
                <a:gd name="connsiteY43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602205" h="606722">
                  <a:moveTo>
                    <a:pt x="386204" y="222916"/>
                  </a:moveTo>
                  <a:lnTo>
                    <a:pt x="516692" y="222916"/>
                  </a:lnTo>
                  <a:cubicBezTo>
                    <a:pt x="525163" y="222916"/>
                    <a:pt x="537465" y="225936"/>
                    <a:pt x="545129" y="231976"/>
                  </a:cubicBezTo>
                  <a:lnTo>
                    <a:pt x="594743" y="270632"/>
                  </a:lnTo>
                  <a:cubicBezTo>
                    <a:pt x="599381" y="274256"/>
                    <a:pt x="602205" y="279692"/>
                    <a:pt x="602205" y="285329"/>
                  </a:cubicBezTo>
                  <a:cubicBezTo>
                    <a:pt x="602205" y="291168"/>
                    <a:pt x="599381" y="296604"/>
                    <a:pt x="594944" y="300228"/>
                  </a:cubicBezTo>
                  <a:lnTo>
                    <a:pt x="545129" y="340293"/>
                  </a:lnTo>
                  <a:cubicBezTo>
                    <a:pt x="539280" y="344924"/>
                    <a:pt x="526978" y="351769"/>
                    <a:pt x="516692" y="351769"/>
                  </a:cubicBezTo>
                  <a:lnTo>
                    <a:pt x="386204" y="351769"/>
                  </a:lnTo>
                  <a:close/>
                  <a:moveTo>
                    <a:pt x="85299" y="131463"/>
                  </a:moveTo>
                  <a:lnTo>
                    <a:pt x="216777" y="131463"/>
                  </a:lnTo>
                  <a:lnTo>
                    <a:pt x="216777" y="260386"/>
                  </a:lnTo>
                  <a:lnTo>
                    <a:pt x="85299" y="260386"/>
                  </a:lnTo>
                  <a:cubicBezTo>
                    <a:pt x="74813" y="260386"/>
                    <a:pt x="62311" y="252530"/>
                    <a:pt x="57068" y="248501"/>
                  </a:cubicBezTo>
                  <a:lnTo>
                    <a:pt x="7058" y="206803"/>
                  </a:lnTo>
                  <a:cubicBezTo>
                    <a:pt x="2621" y="203177"/>
                    <a:pt x="0" y="198140"/>
                    <a:pt x="0" y="192903"/>
                  </a:cubicBezTo>
                  <a:cubicBezTo>
                    <a:pt x="0" y="187464"/>
                    <a:pt x="2621" y="182428"/>
                    <a:pt x="7260" y="178802"/>
                  </a:cubicBezTo>
                  <a:lnTo>
                    <a:pt x="57068" y="139924"/>
                  </a:lnTo>
                  <a:cubicBezTo>
                    <a:pt x="64327" y="134082"/>
                    <a:pt x="76426" y="131463"/>
                    <a:pt x="85299" y="131463"/>
                  </a:cubicBezTo>
                  <a:close/>
                  <a:moveTo>
                    <a:pt x="386204" y="42904"/>
                  </a:moveTo>
                  <a:lnTo>
                    <a:pt x="516692" y="42904"/>
                  </a:lnTo>
                  <a:cubicBezTo>
                    <a:pt x="525163" y="42904"/>
                    <a:pt x="537667" y="46125"/>
                    <a:pt x="545129" y="51964"/>
                  </a:cubicBezTo>
                  <a:lnTo>
                    <a:pt x="594743" y="90620"/>
                  </a:lnTo>
                  <a:cubicBezTo>
                    <a:pt x="599381" y="94244"/>
                    <a:pt x="602205" y="99680"/>
                    <a:pt x="602205" y="105317"/>
                  </a:cubicBezTo>
                  <a:cubicBezTo>
                    <a:pt x="602205" y="111156"/>
                    <a:pt x="599381" y="116592"/>
                    <a:pt x="594944" y="120216"/>
                  </a:cubicBezTo>
                  <a:lnTo>
                    <a:pt x="545129" y="160281"/>
                  </a:lnTo>
                  <a:cubicBezTo>
                    <a:pt x="539280" y="164912"/>
                    <a:pt x="526978" y="171757"/>
                    <a:pt x="516692" y="171757"/>
                  </a:cubicBezTo>
                  <a:lnTo>
                    <a:pt x="386204" y="171757"/>
                  </a:lnTo>
                  <a:close/>
                  <a:moveTo>
                    <a:pt x="297432" y="0"/>
                  </a:moveTo>
                  <a:cubicBezTo>
                    <a:pt x="319615" y="0"/>
                    <a:pt x="337765" y="18123"/>
                    <a:pt x="337765" y="40274"/>
                  </a:cubicBezTo>
                  <a:lnTo>
                    <a:pt x="337765" y="496775"/>
                  </a:lnTo>
                  <a:lnTo>
                    <a:pt x="419238" y="496775"/>
                  </a:lnTo>
                  <a:cubicBezTo>
                    <a:pt x="432346" y="496775"/>
                    <a:pt x="448076" y="504629"/>
                    <a:pt x="455739" y="515100"/>
                  </a:cubicBezTo>
                  <a:lnTo>
                    <a:pt x="497887" y="572490"/>
                  </a:lnTo>
                  <a:cubicBezTo>
                    <a:pt x="503332" y="580142"/>
                    <a:pt x="504542" y="588599"/>
                    <a:pt x="500912" y="595647"/>
                  </a:cubicBezTo>
                  <a:cubicBezTo>
                    <a:pt x="497282" y="602695"/>
                    <a:pt x="489820" y="606722"/>
                    <a:pt x="480342" y="606722"/>
                  </a:cubicBezTo>
                  <a:lnTo>
                    <a:pt x="121580" y="606722"/>
                  </a:lnTo>
                  <a:cubicBezTo>
                    <a:pt x="112102" y="606722"/>
                    <a:pt x="104640" y="602695"/>
                    <a:pt x="101010" y="595647"/>
                  </a:cubicBezTo>
                  <a:cubicBezTo>
                    <a:pt x="97380" y="588599"/>
                    <a:pt x="98590" y="580142"/>
                    <a:pt x="104237" y="572490"/>
                  </a:cubicBezTo>
                  <a:lnTo>
                    <a:pt x="146183" y="515100"/>
                  </a:lnTo>
                  <a:cubicBezTo>
                    <a:pt x="153846" y="504629"/>
                    <a:pt x="169576" y="496775"/>
                    <a:pt x="182684" y="496775"/>
                  </a:cubicBezTo>
                  <a:lnTo>
                    <a:pt x="257099" y="496775"/>
                  </a:lnTo>
                  <a:lnTo>
                    <a:pt x="257099" y="40274"/>
                  </a:lnTo>
                  <a:cubicBezTo>
                    <a:pt x="257099" y="18123"/>
                    <a:pt x="275249" y="0"/>
                    <a:pt x="297432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28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 panose="020B0502020104020203"/>
                  <a:ea typeface="Gill Sans" panose="020B0502020104020203"/>
                  <a:cs typeface="Gill Sans" panose="020B0502020104020203"/>
                  <a:sym typeface="Gill Sans" panose="020B0502020104020203"/>
                </a:defRPr>
              </a:pPr>
              <a:endParaRPr kumimoji="0" sz="15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字魂59号-创粗黑" panose="00000500000000000000" pitchFamily="2" charset="-122"/>
              </a:endParaRPr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8901556" y="5250127"/>
            <a:ext cx="212661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spc="600" dirty="0">
                <a:solidFill>
                  <a:schemeClr val="tx1"/>
                </a:solidFill>
                <a:latin typeface="等线" charset="0"/>
                <a:ea typeface="等线" charset="0"/>
              </a:rPr>
              <a:t>文本分析</a:t>
            </a:r>
          </a:p>
        </p:txBody>
      </p:sp>
      <p:sp>
        <p:nvSpPr>
          <p:cNvPr id="13" name="Shape 6065"/>
          <p:cNvSpPr/>
          <p:nvPr/>
        </p:nvSpPr>
        <p:spPr>
          <a:xfrm>
            <a:off x="8136678" y="5250042"/>
            <a:ext cx="577850" cy="577851"/>
          </a:xfrm>
          <a:prstGeom prst="roundRect">
            <a:avLst>
              <a:gd name="adj" fmla="val 50000"/>
            </a:avLst>
          </a:prstGeom>
          <a:solidFill>
            <a:srgbClr val="1A3172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200"/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字魂59号-创粗黑" panose="00000500000000000000" pitchFamily="2" charset="-122"/>
            </a:endParaRPr>
          </a:p>
        </p:txBody>
      </p:sp>
      <p:sp>
        <p:nvSpPr>
          <p:cNvPr id="14" name="Shape 6066"/>
          <p:cNvSpPr/>
          <p:nvPr/>
        </p:nvSpPr>
        <p:spPr>
          <a:xfrm>
            <a:off x="8284786" y="5400675"/>
            <a:ext cx="280670" cy="281940"/>
          </a:xfrm>
          <a:custGeom>
            <a:avLst/>
            <a:gdLst>
              <a:gd name="connsiteX0" fmla="*/ 386204 w 602205"/>
              <a:gd name="connsiteY0" fmla="*/ 222916 h 606722"/>
              <a:gd name="connsiteX1" fmla="*/ 516692 w 602205"/>
              <a:gd name="connsiteY1" fmla="*/ 222916 h 606722"/>
              <a:gd name="connsiteX2" fmla="*/ 545129 w 602205"/>
              <a:gd name="connsiteY2" fmla="*/ 231976 h 606722"/>
              <a:gd name="connsiteX3" fmla="*/ 594743 w 602205"/>
              <a:gd name="connsiteY3" fmla="*/ 270632 h 606722"/>
              <a:gd name="connsiteX4" fmla="*/ 602205 w 602205"/>
              <a:gd name="connsiteY4" fmla="*/ 285329 h 606722"/>
              <a:gd name="connsiteX5" fmla="*/ 594944 w 602205"/>
              <a:gd name="connsiteY5" fmla="*/ 300228 h 606722"/>
              <a:gd name="connsiteX6" fmla="*/ 545129 w 602205"/>
              <a:gd name="connsiteY6" fmla="*/ 340293 h 606722"/>
              <a:gd name="connsiteX7" fmla="*/ 516692 w 602205"/>
              <a:gd name="connsiteY7" fmla="*/ 351769 h 606722"/>
              <a:gd name="connsiteX8" fmla="*/ 386204 w 602205"/>
              <a:gd name="connsiteY8" fmla="*/ 351769 h 606722"/>
              <a:gd name="connsiteX9" fmla="*/ 85299 w 602205"/>
              <a:gd name="connsiteY9" fmla="*/ 131463 h 606722"/>
              <a:gd name="connsiteX10" fmla="*/ 216777 w 602205"/>
              <a:gd name="connsiteY10" fmla="*/ 131463 h 606722"/>
              <a:gd name="connsiteX11" fmla="*/ 216777 w 602205"/>
              <a:gd name="connsiteY11" fmla="*/ 260386 h 606722"/>
              <a:gd name="connsiteX12" fmla="*/ 85299 w 602205"/>
              <a:gd name="connsiteY12" fmla="*/ 260386 h 606722"/>
              <a:gd name="connsiteX13" fmla="*/ 57068 w 602205"/>
              <a:gd name="connsiteY13" fmla="*/ 248501 h 606722"/>
              <a:gd name="connsiteX14" fmla="*/ 7058 w 602205"/>
              <a:gd name="connsiteY14" fmla="*/ 206803 h 606722"/>
              <a:gd name="connsiteX15" fmla="*/ 0 w 602205"/>
              <a:gd name="connsiteY15" fmla="*/ 192903 h 606722"/>
              <a:gd name="connsiteX16" fmla="*/ 7260 w 602205"/>
              <a:gd name="connsiteY16" fmla="*/ 178802 h 606722"/>
              <a:gd name="connsiteX17" fmla="*/ 57068 w 602205"/>
              <a:gd name="connsiteY17" fmla="*/ 139924 h 606722"/>
              <a:gd name="connsiteX18" fmla="*/ 85299 w 602205"/>
              <a:gd name="connsiteY18" fmla="*/ 131463 h 606722"/>
              <a:gd name="connsiteX19" fmla="*/ 386204 w 602205"/>
              <a:gd name="connsiteY19" fmla="*/ 42904 h 606722"/>
              <a:gd name="connsiteX20" fmla="*/ 516692 w 602205"/>
              <a:gd name="connsiteY20" fmla="*/ 42904 h 606722"/>
              <a:gd name="connsiteX21" fmla="*/ 545129 w 602205"/>
              <a:gd name="connsiteY21" fmla="*/ 51964 h 606722"/>
              <a:gd name="connsiteX22" fmla="*/ 594743 w 602205"/>
              <a:gd name="connsiteY22" fmla="*/ 90620 h 606722"/>
              <a:gd name="connsiteX23" fmla="*/ 602205 w 602205"/>
              <a:gd name="connsiteY23" fmla="*/ 105317 h 606722"/>
              <a:gd name="connsiteX24" fmla="*/ 594944 w 602205"/>
              <a:gd name="connsiteY24" fmla="*/ 120216 h 606722"/>
              <a:gd name="connsiteX25" fmla="*/ 545129 w 602205"/>
              <a:gd name="connsiteY25" fmla="*/ 160281 h 606722"/>
              <a:gd name="connsiteX26" fmla="*/ 516692 w 602205"/>
              <a:gd name="connsiteY26" fmla="*/ 171757 h 606722"/>
              <a:gd name="connsiteX27" fmla="*/ 386204 w 602205"/>
              <a:gd name="connsiteY27" fmla="*/ 171757 h 606722"/>
              <a:gd name="connsiteX28" fmla="*/ 297432 w 602205"/>
              <a:gd name="connsiteY28" fmla="*/ 0 h 606722"/>
              <a:gd name="connsiteX29" fmla="*/ 337765 w 602205"/>
              <a:gd name="connsiteY29" fmla="*/ 40274 h 606722"/>
              <a:gd name="connsiteX30" fmla="*/ 337765 w 602205"/>
              <a:gd name="connsiteY30" fmla="*/ 496775 h 606722"/>
              <a:gd name="connsiteX31" fmla="*/ 419238 w 602205"/>
              <a:gd name="connsiteY31" fmla="*/ 496775 h 606722"/>
              <a:gd name="connsiteX32" fmla="*/ 455739 w 602205"/>
              <a:gd name="connsiteY32" fmla="*/ 515100 h 606722"/>
              <a:gd name="connsiteX33" fmla="*/ 497887 w 602205"/>
              <a:gd name="connsiteY33" fmla="*/ 572490 h 606722"/>
              <a:gd name="connsiteX34" fmla="*/ 500912 w 602205"/>
              <a:gd name="connsiteY34" fmla="*/ 595647 h 606722"/>
              <a:gd name="connsiteX35" fmla="*/ 480342 w 602205"/>
              <a:gd name="connsiteY35" fmla="*/ 606722 h 606722"/>
              <a:gd name="connsiteX36" fmla="*/ 121580 w 602205"/>
              <a:gd name="connsiteY36" fmla="*/ 606722 h 606722"/>
              <a:gd name="connsiteX37" fmla="*/ 101010 w 602205"/>
              <a:gd name="connsiteY37" fmla="*/ 595647 h 606722"/>
              <a:gd name="connsiteX38" fmla="*/ 104237 w 602205"/>
              <a:gd name="connsiteY38" fmla="*/ 572490 h 606722"/>
              <a:gd name="connsiteX39" fmla="*/ 146183 w 602205"/>
              <a:gd name="connsiteY39" fmla="*/ 515100 h 606722"/>
              <a:gd name="connsiteX40" fmla="*/ 182684 w 602205"/>
              <a:gd name="connsiteY40" fmla="*/ 496775 h 606722"/>
              <a:gd name="connsiteX41" fmla="*/ 257099 w 602205"/>
              <a:gd name="connsiteY41" fmla="*/ 496775 h 606722"/>
              <a:gd name="connsiteX42" fmla="*/ 257099 w 602205"/>
              <a:gd name="connsiteY42" fmla="*/ 40274 h 606722"/>
              <a:gd name="connsiteX43" fmla="*/ 297432 w 602205"/>
              <a:gd name="connsiteY43" fmla="*/ 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602205" h="606722">
                <a:moveTo>
                  <a:pt x="386204" y="222916"/>
                </a:moveTo>
                <a:lnTo>
                  <a:pt x="516692" y="222916"/>
                </a:lnTo>
                <a:cubicBezTo>
                  <a:pt x="525163" y="222916"/>
                  <a:pt x="537465" y="225936"/>
                  <a:pt x="545129" y="231976"/>
                </a:cubicBezTo>
                <a:lnTo>
                  <a:pt x="594743" y="270632"/>
                </a:lnTo>
                <a:cubicBezTo>
                  <a:pt x="599381" y="274256"/>
                  <a:pt x="602205" y="279692"/>
                  <a:pt x="602205" y="285329"/>
                </a:cubicBezTo>
                <a:cubicBezTo>
                  <a:pt x="602205" y="291168"/>
                  <a:pt x="599381" y="296604"/>
                  <a:pt x="594944" y="300228"/>
                </a:cubicBezTo>
                <a:lnTo>
                  <a:pt x="545129" y="340293"/>
                </a:lnTo>
                <a:cubicBezTo>
                  <a:pt x="539280" y="344924"/>
                  <a:pt x="526978" y="351769"/>
                  <a:pt x="516692" y="351769"/>
                </a:cubicBezTo>
                <a:lnTo>
                  <a:pt x="386204" y="351769"/>
                </a:lnTo>
                <a:close/>
                <a:moveTo>
                  <a:pt x="85299" y="131463"/>
                </a:moveTo>
                <a:lnTo>
                  <a:pt x="216777" y="131463"/>
                </a:lnTo>
                <a:lnTo>
                  <a:pt x="216777" y="260386"/>
                </a:lnTo>
                <a:lnTo>
                  <a:pt x="85299" y="260386"/>
                </a:lnTo>
                <a:cubicBezTo>
                  <a:pt x="74813" y="260386"/>
                  <a:pt x="62311" y="252530"/>
                  <a:pt x="57068" y="248501"/>
                </a:cubicBezTo>
                <a:lnTo>
                  <a:pt x="7058" y="206803"/>
                </a:lnTo>
                <a:cubicBezTo>
                  <a:pt x="2621" y="203177"/>
                  <a:pt x="0" y="198140"/>
                  <a:pt x="0" y="192903"/>
                </a:cubicBezTo>
                <a:cubicBezTo>
                  <a:pt x="0" y="187464"/>
                  <a:pt x="2621" y="182428"/>
                  <a:pt x="7260" y="178802"/>
                </a:cubicBezTo>
                <a:lnTo>
                  <a:pt x="57068" y="139924"/>
                </a:lnTo>
                <a:cubicBezTo>
                  <a:pt x="64327" y="134082"/>
                  <a:pt x="76426" y="131463"/>
                  <a:pt x="85299" y="131463"/>
                </a:cubicBezTo>
                <a:close/>
                <a:moveTo>
                  <a:pt x="386204" y="42904"/>
                </a:moveTo>
                <a:lnTo>
                  <a:pt x="516692" y="42904"/>
                </a:lnTo>
                <a:cubicBezTo>
                  <a:pt x="525163" y="42904"/>
                  <a:pt x="537667" y="46125"/>
                  <a:pt x="545129" y="51964"/>
                </a:cubicBezTo>
                <a:lnTo>
                  <a:pt x="594743" y="90620"/>
                </a:lnTo>
                <a:cubicBezTo>
                  <a:pt x="599381" y="94244"/>
                  <a:pt x="602205" y="99680"/>
                  <a:pt x="602205" y="105317"/>
                </a:cubicBezTo>
                <a:cubicBezTo>
                  <a:pt x="602205" y="111156"/>
                  <a:pt x="599381" y="116592"/>
                  <a:pt x="594944" y="120216"/>
                </a:cubicBezTo>
                <a:lnTo>
                  <a:pt x="545129" y="160281"/>
                </a:lnTo>
                <a:cubicBezTo>
                  <a:pt x="539280" y="164912"/>
                  <a:pt x="526978" y="171757"/>
                  <a:pt x="516692" y="171757"/>
                </a:cubicBezTo>
                <a:lnTo>
                  <a:pt x="386204" y="171757"/>
                </a:lnTo>
                <a:close/>
                <a:moveTo>
                  <a:pt x="297432" y="0"/>
                </a:moveTo>
                <a:cubicBezTo>
                  <a:pt x="319615" y="0"/>
                  <a:pt x="337765" y="18123"/>
                  <a:pt x="337765" y="40274"/>
                </a:cubicBezTo>
                <a:lnTo>
                  <a:pt x="337765" y="496775"/>
                </a:lnTo>
                <a:lnTo>
                  <a:pt x="419238" y="496775"/>
                </a:lnTo>
                <a:cubicBezTo>
                  <a:pt x="432346" y="496775"/>
                  <a:pt x="448076" y="504629"/>
                  <a:pt x="455739" y="515100"/>
                </a:cubicBezTo>
                <a:lnTo>
                  <a:pt x="497887" y="572490"/>
                </a:lnTo>
                <a:cubicBezTo>
                  <a:pt x="503332" y="580142"/>
                  <a:pt x="504542" y="588599"/>
                  <a:pt x="500912" y="595647"/>
                </a:cubicBezTo>
                <a:cubicBezTo>
                  <a:pt x="497282" y="602695"/>
                  <a:pt x="489820" y="606722"/>
                  <a:pt x="480342" y="606722"/>
                </a:cubicBezTo>
                <a:lnTo>
                  <a:pt x="121580" y="606722"/>
                </a:lnTo>
                <a:cubicBezTo>
                  <a:pt x="112102" y="606722"/>
                  <a:pt x="104640" y="602695"/>
                  <a:pt x="101010" y="595647"/>
                </a:cubicBezTo>
                <a:cubicBezTo>
                  <a:pt x="97380" y="588599"/>
                  <a:pt x="98590" y="580142"/>
                  <a:pt x="104237" y="572490"/>
                </a:cubicBezTo>
                <a:lnTo>
                  <a:pt x="146183" y="515100"/>
                </a:lnTo>
                <a:cubicBezTo>
                  <a:pt x="153846" y="504629"/>
                  <a:pt x="169576" y="496775"/>
                  <a:pt x="182684" y="496775"/>
                </a:cubicBezTo>
                <a:lnTo>
                  <a:pt x="257099" y="496775"/>
                </a:lnTo>
                <a:lnTo>
                  <a:pt x="257099" y="40274"/>
                </a:lnTo>
                <a:cubicBezTo>
                  <a:pt x="257099" y="18123"/>
                  <a:pt x="275249" y="0"/>
                  <a:pt x="297432" y="0"/>
                </a:cubicBezTo>
                <a:close/>
              </a:path>
            </a:pathLst>
          </a:cu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19050" tIns="19050" rIns="19050" bIns="19050" numCol="1" anchor="ctr">
            <a:no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pPr>
            <a:endParaRPr kumimoji="0" sz="15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字魂59号-创粗黑" panose="00000500000000000000" pitchFamily="2" charset="-122"/>
            </a:endParaRPr>
          </a:p>
        </p:txBody>
      </p:sp>
      <p:pic>
        <p:nvPicPr>
          <p:cNvPr id="5" name="图片 4" descr="QQ20211212-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56955" y="86995"/>
            <a:ext cx="2667635" cy="9658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407"/>
    </mc:Choice>
    <mc:Fallback xmlns="">
      <p:transition advTm="4407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菱形 9"/>
          <p:cNvSpPr/>
          <p:nvPr/>
        </p:nvSpPr>
        <p:spPr bwMode="auto">
          <a:xfrm>
            <a:off x="5015230" y="1464945"/>
            <a:ext cx="2150110" cy="2150110"/>
          </a:xfrm>
          <a:prstGeom prst="diamond">
            <a:avLst/>
          </a:prstGeom>
          <a:solidFill>
            <a:srgbClr val="1A3172"/>
          </a:solidFill>
          <a:ln w="38100">
            <a:solidFill>
              <a:srgbClr val="1A317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字魂59号-创粗黑" panose="00000500000000000000" pitchFamily="2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562622" y="3838994"/>
            <a:ext cx="7054205" cy="12121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5400" b="1" spc="600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charset="0"/>
                <a:ea typeface="等线" charset="0"/>
                <a:sym typeface="字魂59号-创粗黑" panose="00000500000000000000" pitchFamily="2" charset="-122"/>
              </a:rPr>
              <a:t>前端及前后端交互</a:t>
            </a:r>
          </a:p>
        </p:txBody>
      </p:sp>
      <p:pic>
        <p:nvPicPr>
          <p:cNvPr id="18" name="图片 17" descr="QQ20211212-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6955" y="102870"/>
            <a:ext cx="2667635" cy="965835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5014775" y="1401553"/>
            <a:ext cx="2149901" cy="2149901"/>
            <a:chOff x="5015408" y="1196255"/>
            <a:chExt cx="2149901" cy="2149901"/>
          </a:xfrm>
        </p:grpSpPr>
        <p:sp>
          <p:nvSpPr>
            <p:cNvPr id="4" name="菱形 3"/>
            <p:cNvSpPr/>
            <p:nvPr/>
          </p:nvSpPr>
          <p:spPr bwMode="auto">
            <a:xfrm>
              <a:off x="5015408" y="1196255"/>
              <a:ext cx="2149901" cy="2149901"/>
            </a:xfrm>
            <a:prstGeom prst="diamond">
              <a:avLst/>
            </a:prstGeom>
            <a:solidFill>
              <a:schemeClr val="bg1"/>
            </a:solidFill>
            <a:ln w="50800"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endPara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字魂59号-创粗黑" panose="00000500000000000000" pitchFamily="2" charset="-122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5150703" y="1855827"/>
              <a:ext cx="1891865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zh-CN" sz="4800" b="1" spc="600" dirty="0">
                  <a:gradFill>
                    <a:gsLst>
                      <a:gs pos="0">
                        <a:srgbClr val="012D86"/>
                      </a:gs>
                      <a:gs pos="100000">
                        <a:srgbClr val="0E2557"/>
                      </a:gs>
                    </a:gsLst>
                    <a:lin scaled="0"/>
                  </a:gradFill>
                  <a:latin typeface="等线" charset="0"/>
                  <a:ea typeface="等线" charset="0"/>
                  <a:cs typeface="+mn-ea"/>
                  <a:sym typeface="字魂59号-创粗黑" panose="00000500000000000000" pitchFamily="2" charset="-122"/>
                </a:rPr>
                <a:t>3.1.1</a:t>
              </a:r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5417112" y="5338725"/>
            <a:ext cx="223647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spc="600" dirty="0">
                <a:solidFill>
                  <a:schemeClr val="tx1"/>
                </a:solidFill>
                <a:latin typeface="等线" charset="0"/>
                <a:ea typeface="等线" charset="0"/>
              </a:rPr>
              <a:t>前端</a:t>
            </a:r>
            <a:r>
              <a:rPr lang="zh-CN" altLang="en-US" sz="3200" b="1" spc="600" dirty="0">
                <a:latin typeface="等线" charset="0"/>
                <a:ea typeface="等线" charset="0"/>
              </a:rPr>
              <a:t>流程</a:t>
            </a:r>
            <a:endParaRPr lang="zh-CN" altLang="en-US" sz="3200" b="1" spc="600" dirty="0">
              <a:solidFill>
                <a:schemeClr val="tx1"/>
              </a:solidFill>
              <a:latin typeface="等线" charset="0"/>
              <a:ea typeface="等线" charset="0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4674162" y="5338725"/>
            <a:ext cx="577850" cy="583565"/>
            <a:chOff x="3422" y="8256"/>
            <a:chExt cx="910" cy="910"/>
          </a:xfrm>
        </p:grpSpPr>
        <p:sp>
          <p:nvSpPr>
            <p:cNvPr id="13" name="Shape 6065"/>
            <p:cNvSpPr/>
            <p:nvPr/>
          </p:nvSpPr>
          <p:spPr>
            <a:xfrm>
              <a:off x="3422" y="8256"/>
              <a:ext cx="910" cy="910"/>
            </a:xfrm>
            <a:prstGeom prst="roundRect">
              <a:avLst>
                <a:gd name="adj" fmla="val 50000"/>
              </a:avLst>
            </a:prstGeom>
            <a:solidFill>
              <a:srgbClr val="1A317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sz="3200"/>
              </a:pPr>
              <a:endParaRPr kumimoji="0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字魂59号-创粗黑" panose="00000500000000000000" pitchFamily="2" charset="-122"/>
              </a:endParaRPr>
            </a:p>
          </p:txBody>
        </p:sp>
        <p:sp>
          <p:nvSpPr>
            <p:cNvPr id="14" name="Shape 6066"/>
            <p:cNvSpPr/>
            <p:nvPr/>
          </p:nvSpPr>
          <p:spPr>
            <a:xfrm>
              <a:off x="3656" y="8489"/>
              <a:ext cx="440" cy="444"/>
            </a:xfrm>
            <a:custGeom>
              <a:avLst/>
              <a:gdLst>
                <a:gd name="connsiteX0" fmla="*/ 386204 w 602205"/>
                <a:gd name="connsiteY0" fmla="*/ 222916 h 606722"/>
                <a:gd name="connsiteX1" fmla="*/ 516692 w 602205"/>
                <a:gd name="connsiteY1" fmla="*/ 222916 h 606722"/>
                <a:gd name="connsiteX2" fmla="*/ 545129 w 602205"/>
                <a:gd name="connsiteY2" fmla="*/ 231976 h 606722"/>
                <a:gd name="connsiteX3" fmla="*/ 594743 w 602205"/>
                <a:gd name="connsiteY3" fmla="*/ 270632 h 606722"/>
                <a:gd name="connsiteX4" fmla="*/ 602205 w 602205"/>
                <a:gd name="connsiteY4" fmla="*/ 285329 h 606722"/>
                <a:gd name="connsiteX5" fmla="*/ 594944 w 602205"/>
                <a:gd name="connsiteY5" fmla="*/ 300228 h 606722"/>
                <a:gd name="connsiteX6" fmla="*/ 545129 w 602205"/>
                <a:gd name="connsiteY6" fmla="*/ 340293 h 606722"/>
                <a:gd name="connsiteX7" fmla="*/ 516692 w 602205"/>
                <a:gd name="connsiteY7" fmla="*/ 351769 h 606722"/>
                <a:gd name="connsiteX8" fmla="*/ 386204 w 602205"/>
                <a:gd name="connsiteY8" fmla="*/ 351769 h 606722"/>
                <a:gd name="connsiteX9" fmla="*/ 85299 w 602205"/>
                <a:gd name="connsiteY9" fmla="*/ 131463 h 606722"/>
                <a:gd name="connsiteX10" fmla="*/ 216777 w 602205"/>
                <a:gd name="connsiteY10" fmla="*/ 131463 h 606722"/>
                <a:gd name="connsiteX11" fmla="*/ 216777 w 602205"/>
                <a:gd name="connsiteY11" fmla="*/ 260386 h 606722"/>
                <a:gd name="connsiteX12" fmla="*/ 85299 w 602205"/>
                <a:gd name="connsiteY12" fmla="*/ 260386 h 606722"/>
                <a:gd name="connsiteX13" fmla="*/ 57068 w 602205"/>
                <a:gd name="connsiteY13" fmla="*/ 248501 h 606722"/>
                <a:gd name="connsiteX14" fmla="*/ 7058 w 602205"/>
                <a:gd name="connsiteY14" fmla="*/ 206803 h 606722"/>
                <a:gd name="connsiteX15" fmla="*/ 0 w 602205"/>
                <a:gd name="connsiteY15" fmla="*/ 192903 h 606722"/>
                <a:gd name="connsiteX16" fmla="*/ 7260 w 602205"/>
                <a:gd name="connsiteY16" fmla="*/ 178802 h 606722"/>
                <a:gd name="connsiteX17" fmla="*/ 57068 w 602205"/>
                <a:gd name="connsiteY17" fmla="*/ 139924 h 606722"/>
                <a:gd name="connsiteX18" fmla="*/ 85299 w 602205"/>
                <a:gd name="connsiteY18" fmla="*/ 131463 h 606722"/>
                <a:gd name="connsiteX19" fmla="*/ 386204 w 602205"/>
                <a:gd name="connsiteY19" fmla="*/ 42904 h 606722"/>
                <a:gd name="connsiteX20" fmla="*/ 516692 w 602205"/>
                <a:gd name="connsiteY20" fmla="*/ 42904 h 606722"/>
                <a:gd name="connsiteX21" fmla="*/ 545129 w 602205"/>
                <a:gd name="connsiteY21" fmla="*/ 51964 h 606722"/>
                <a:gd name="connsiteX22" fmla="*/ 594743 w 602205"/>
                <a:gd name="connsiteY22" fmla="*/ 90620 h 606722"/>
                <a:gd name="connsiteX23" fmla="*/ 602205 w 602205"/>
                <a:gd name="connsiteY23" fmla="*/ 105317 h 606722"/>
                <a:gd name="connsiteX24" fmla="*/ 594944 w 602205"/>
                <a:gd name="connsiteY24" fmla="*/ 120216 h 606722"/>
                <a:gd name="connsiteX25" fmla="*/ 545129 w 602205"/>
                <a:gd name="connsiteY25" fmla="*/ 160281 h 606722"/>
                <a:gd name="connsiteX26" fmla="*/ 516692 w 602205"/>
                <a:gd name="connsiteY26" fmla="*/ 171757 h 606722"/>
                <a:gd name="connsiteX27" fmla="*/ 386204 w 602205"/>
                <a:gd name="connsiteY27" fmla="*/ 171757 h 606722"/>
                <a:gd name="connsiteX28" fmla="*/ 297432 w 602205"/>
                <a:gd name="connsiteY28" fmla="*/ 0 h 606722"/>
                <a:gd name="connsiteX29" fmla="*/ 337765 w 602205"/>
                <a:gd name="connsiteY29" fmla="*/ 40274 h 606722"/>
                <a:gd name="connsiteX30" fmla="*/ 337765 w 602205"/>
                <a:gd name="connsiteY30" fmla="*/ 496775 h 606722"/>
                <a:gd name="connsiteX31" fmla="*/ 419238 w 602205"/>
                <a:gd name="connsiteY31" fmla="*/ 496775 h 606722"/>
                <a:gd name="connsiteX32" fmla="*/ 455739 w 602205"/>
                <a:gd name="connsiteY32" fmla="*/ 515100 h 606722"/>
                <a:gd name="connsiteX33" fmla="*/ 497887 w 602205"/>
                <a:gd name="connsiteY33" fmla="*/ 572490 h 606722"/>
                <a:gd name="connsiteX34" fmla="*/ 500912 w 602205"/>
                <a:gd name="connsiteY34" fmla="*/ 595647 h 606722"/>
                <a:gd name="connsiteX35" fmla="*/ 480342 w 602205"/>
                <a:gd name="connsiteY35" fmla="*/ 606722 h 606722"/>
                <a:gd name="connsiteX36" fmla="*/ 121580 w 602205"/>
                <a:gd name="connsiteY36" fmla="*/ 606722 h 606722"/>
                <a:gd name="connsiteX37" fmla="*/ 101010 w 602205"/>
                <a:gd name="connsiteY37" fmla="*/ 595647 h 606722"/>
                <a:gd name="connsiteX38" fmla="*/ 104237 w 602205"/>
                <a:gd name="connsiteY38" fmla="*/ 572490 h 606722"/>
                <a:gd name="connsiteX39" fmla="*/ 146183 w 602205"/>
                <a:gd name="connsiteY39" fmla="*/ 515100 h 606722"/>
                <a:gd name="connsiteX40" fmla="*/ 182684 w 602205"/>
                <a:gd name="connsiteY40" fmla="*/ 496775 h 606722"/>
                <a:gd name="connsiteX41" fmla="*/ 257099 w 602205"/>
                <a:gd name="connsiteY41" fmla="*/ 496775 h 606722"/>
                <a:gd name="connsiteX42" fmla="*/ 257099 w 602205"/>
                <a:gd name="connsiteY42" fmla="*/ 40274 h 606722"/>
                <a:gd name="connsiteX43" fmla="*/ 297432 w 602205"/>
                <a:gd name="connsiteY43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602205" h="606722">
                  <a:moveTo>
                    <a:pt x="386204" y="222916"/>
                  </a:moveTo>
                  <a:lnTo>
                    <a:pt x="516692" y="222916"/>
                  </a:lnTo>
                  <a:cubicBezTo>
                    <a:pt x="525163" y="222916"/>
                    <a:pt x="537465" y="225936"/>
                    <a:pt x="545129" y="231976"/>
                  </a:cubicBezTo>
                  <a:lnTo>
                    <a:pt x="594743" y="270632"/>
                  </a:lnTo>
                  <a:cubicBezTo>
                    <a:pt x="599381" y="274256"/>
                    <a:pt x="602205" y="279692"/>
                    <a:pt x="602205" y="285329"/>
                  </a:cubicBezTo>
                  <a:cubicBezTo>
                    <a:pt x="602205" y="291168"/>
                    <a:pt x="599381" y="296604"/>
                    <a:pt x="594944" y="300228"/>
                  </a:cubicBezTo>
                  <a:lnTo>
                    <a:pt x="545129" y="340293"/>
                  </a:lnTo>
                  <a:cubicBezTo>
                    <a:pt x="539280" y="344924"/>
                    <a:pt x="526978" y="351769"/>
                    <a:pt x="516692" y="351769"/>
                  </a:cubicBezTo>
                  <a:lnTo>
                    <a:pt x="386204" y="351769"/>
                  </a:lnTo>
                  <a:close/>
                  <a:moveTo>
                    <a:pt x="85299" y="131463"/>
                  </a:moveTo>
                  <a:lnTo>
                    <a:pt x="216777" y="131463"/>
                  </a:lnTo>
                  <a:lnTo>
                    <a:pt x="216777" y="260386"/>
                  </a:lnTo>
                  <a:lnTo>
                    <a:pt x="85299" y="260386"/>
                  </a:lnTo>
                  <a:cubicBezTo>
                    <a:pt x="74813" y="260386"/>
                    <a:pt x="62311" y="252530"/>
                    <a:pt x="57068" y="248501"/>
                  </a:cubicBezTo>
                  <a:lnTo>
                    <a:pt x="7058" y="206803"/>
                  </a:lnTo>
                  <a:cubicBezTo>
                    <a:pt x="2621" y="203177"/>
                    <a:pt x="0" y="198140"/>
                    <a:pt x="0" y="192903"/>
                  </a:cubicBezTo>
                  <a:cubicBezTo>
                    <a:pt x="0" y="187464"/>
                    <a:pt x="2621" y="182428"/>
                    <a:pt x="7260" y="178802"/>
                  </a:cubicBezTo>
                  <a:lnTo>
                    <a:pt x="57068" y="139924"/>
                  </a:lnTo>
                  <a:cubicBezTo>
                    <a:pt x="64327" y="134082"/>
                    <a:pt x="76426" y="131463"/>
                    <a:pt x="85299" y="131463"/>
                  </a:cubicBezTo>
                  <a:close/>
                  <a:moveTo>
                    <a:pt x="386204" y="42904"/>
                  </a:moveTo>
                  <a:lnTo>
                    <a:pt x="516692" y="42904"/>
                  </a:lnTo>
                  <a:cubicBezTo>
                    <a:pt x="525163" y="42904"/>
                    <a:pt x="537667" y="46125"/>
                    <a:pt x="545129" y="51964"/>
                  </a:cubicBezTo>
                  <a:lnTo>
                    <a:pt x="594743" y="90620"/>
                  </a:lnTo>
                  <a:cubicBezTo>
                    <a:pt x="599381" y="94244"/>
                    <a:pt x="602205" y="99680"/>
                    <a:pt x="602205" y="105317"/>
                  </a:cubicBezTo>
                  <a:cubicBezTo>
                    <a:pt x="602205" y="111156"/>
                    <a:pt x="599381" y="116592"/>
                    <a:pt x="594944" y="120216"/>
                  </a:cubicBezTo>
                  <a:lnTo>
                    <a:pt x="545129" y="160281"/>
                  </a:lnTo>
                  <a:cubicBezTo>
                    <a:pt x="539280" y="164912"/>
                    <a:pt x="526978" y="171757"/>
                    <a:pt x="516692" y="171757"/>
                  </a:cubicBezTo>
                  <a:lnTo>
                    <a:pt x="386204" y="171757"/>
                  </a:lnTo>
                  <a:close/>
                  <a:moveTo>
                    <a:pt x="297432" y="0"/>
                  </a:moveTo>
                  <a:cubicBezTo>
                    <a:pt x="319615" y="0"/>
                    <a:pt x="337765" y="18123"/>
                    <a:pt x="337765" y="40274"/>
                  </a:cubicBezTo>
                  <a:lnTo>
                    <a:pt x="337765" y="496775"/>
                  </a:lnTo>
                  <a:lnTo>
                    <a:pt x="419238" y="496775"/>
                  </a:lnTo>
                  <a:cubicBezTo>
                    <a:pt x="432346" y="496775"/>
                    <a:pt x="448076" y="504629"/>
                    <a:pt x="455739" y="515100"/>
                  </a:cubicBezTo>
                  <a:lnTo>
                    <a:pt x="497887" y="572490"/>
                  </a:lnTo>
                  <a:cubicBezTo>
                    <a:pt x="503332" y="580142"/>
                    <a:pt x="504542" y="588599"/>
                    <a:pt x="500912" y="595647"/>
                  </a:cubicBezTo>
                  <a:cubicBezTo>
                    <a:pt x="497282" y="602695"/>
                    <a:pt x="489820" y="606722"/>
                    <a:pt x="480342" y="606722"/>
                  </a:cubicBezTo>
                  <a:lnTo>
                    <a:pt x="121580" y="606722"/>
                  </a:lnTo>
                  <a:cubicBezTo>
                    <a:pt x="112102" y="606722"/>
                    <a:pt x="104640" y="602695"/>
                    <a:pt x="101010" y="595647"/>
                  </a:cubicBezTo>
                  <a:cubicBezTo>
                    <a:pt x="97380" y="588599"/>
                    <a:pt x="98590" y="580142"/>
                    <a:pt x="104237" y="572490"/>
                  </a:cubicBezTo>
                  <a:lnTo>
                    <a:pt x="146183" y="515100"/>
                  </a:lnTo>
                  <a:cubicBezTo>
                    <a:pt x="153846" y="504629"/>
                    <a:pt x="169576" y="496775"/>
                    <a:pt x="182684" y="496775"/>
                  </a:cubicBezTo>
                  <a:lnTo>
                    <a:pt x="257099" y="496775"/>
                  </a:lnTo>
                  <a:lnTo>
                    <a:pt x="257099" y="40274"/>
                  </a:lnTo>
                  <a:cubicBezTo>
                    <a:pt x="257099" y="18123"/>
                    <a:pt x="275249" y="0"/>
                    <a:pt x="297432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28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 panose="020B0502020104020203"/>
                  <a:ea typeface="Gill Sans" panose="020B0502020104020203"/>
                  <a:cs typeface="Gill Sans" panose="020B0502020104020203"/>
                  <a:sym typeface="Gill Sans" panose="020B0502020104020203"/>
                </a:defRPr>
              </a:pPr>
              <a:endParaRPr kumimoji="0" sz="15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字魂59号-创粗黑" panose="00000500000000000000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8468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05"/>
    </mc:Choice>
    <mc:Fallback xmlns="">
      <p:transition advTm="705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 bwMode="auto">
          <a:xfrm>
            <a:off x="0" y="4876800"/>
            <a:ext cx="12192000" cy="1981200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dk1"/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sym typeface="字魂59号-创粗黑" panose="00000500000000000000" pitchFamily="2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64795" y="306705"/>
            <a:ext cx="2877820" cy="666750"/>
          </a:xfrm>
          <a:prstGeom prst="rect">
            <a:avLst/>
          </a:prstGeom>
          <a:solidFill>
            <a:schemeClr val="tx2"/>
          </a:solidFill>
          <a:ln w="381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3" name="标题 12"/>
          <p:cNvSpPr>
            <a:spLocks noGrp="1"/>
          </p:cNvSpPr>
          <p:nvPr/>
        </p:nvSpPr>
        <p:spPr>
          <a:xfrm>
            <a:off x="1367155" y="309880"/>
            <a:ext cx="3030855" cy="663575"/>
          </a:xfrm>
          <a:prstGeom prst="rect">
            <a:avLst/>
          </a:prstGeom>
          <a:noFill/>
        </p:spPr>
        <p:txBody>
          <a:bodyPr anchor="b"/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800" dirty="0">
                <a:solidFill>
                  <a:schemeClr val="bg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rPr>
              <a:t>前端流程</a:t>
            </a:r>
          </a:p>
        </p:txBody>
      </p:sp>
      <p:sp>
        <p:nvSpPr>
          <p:cNvPr id="15" name="book-and-cd_43679"/>
          <p:cNvSpPr>
            <a:spLocks noChangeAspect="1"/>
          </p:cNvSpPr>
          <p:nvPr/>
        </p:nvSpPr>
        <p:spPr bwMode="auto">
          <a:xfrm>
            <a:off x="546693" y="395618"/>
            <a:ext cx="609685" cy="488288"/>
          </a:xfrm>
          <a:custGeom>
            <a:avLst/>
            <a:gdLst>
              <a:gd name="connsiteX0" fmla="*/ 452113 w 560604"/>
              <a:gd name="connsiteY0" fmla="*/ 77314 h 448980"/>
              <a:gd name="connsiteX1" fmla="*/ 417185 w 560604"/>
              <a:gd name="connsiteY1" fmla="*/ 112165 h 448980"/>
              <a:gd name="connsiteX2" fmla="*/ 452113 w 560604"/>
              <a:gd name="connsiteY2" fmla="*/ 145726 h 448980"/>
              <a:gd name="connsiteX3" fmla="*/ 485747 w 560604"/>
              <a:gd name="connsiteY3" fmla="*/ 112165 h 448980"/>
              <a:gd name="connsiteX4" fmla="*/ 452113 w 560604"/>
              <a:gd name="connsiteY4" fmla="*/ 77314 h 448980"/>
              <a:gd name="connsiteX5" fmla="*/ 118850 w 560604"/>
              <a:gd name="connsiteY5" fmla="*/ 64516 h 448980"/>
              <a:gd name="connsiteX6" fmla="*/ 40048 w 560604"/>
              <a:gd name="connsiteY6" fmla="*/ 77417 h 448980"/>
              <a:gd name="connsiteX7" fmla="*/ 40048 w 560604"/>
              <a:gd name="connsiteY7" fmla="*/ 392214 h 448980"/>
              <a:gd name="connsiteX8" fmla="*/ 107224 w 560604"/>
              <a:gd name="connsiteY8" fmla="*/ 380602 h 448980"/>
              <a:gd name="connsiteX9" fmla="*/ 255786 w 560604"/>
              <a:gd name="connsiteY9" fmla="*/ 412856 h 448980"/>
              <a:gd name="connsiteX10" fmla="*/ 255786 w 560604"/>
              <a:gd name="connsiteY10" fmla="*/ 277390 h 448980"/>
              <a:gd name="connsiteX11" fmla="*/ 246743 w 560604"/>
              <a:gd name="connsiteY11" fmla="*/ 287711 h 448980"/>
              <a:gd name="connsiteX12" fmla="*/ 246743 w 560604"/>
              <a:gd name="connsiteY12" fmla="*/ 109671 h 448980"/>
              <a:gd name="connsiteX13" fmla="*/ 118850 w 560604"/>
              <a:gd name="connsiteY13" fmla="*/ 64516 h 448980"/>
              <a:gd name="connsiteX14" fmla="*/ 452113 w 560604"/>
              <a:gd name="connsiteY14" fmla="*/ 64406 h 448980"/>
              <a:gd name="connsiteX15" fmla="*/ 498683 w 560604"/>
              <a:gd name="connsiteY15" fmla="*/ 112165 h 448980"/>
              <a:gd name="connsiteX16" fmla="*/ 452113 w 560604"/>
              <a:gd name="connsiteY16" fmla="*/ 158634 h 448980"/>
              <a:gd name="connsiteX17" fmla="*/ 404248 w 560604"/>
              <a:gd name="connsiteY17" fmla="*/ 112165 h 448980"/>
              <a:gd name="connsiteX18" fmla="*/ 452113 w 560604"/>
              <a:gd name="connsiteY18" fmla="*/ 64406 h 448980"/>
              <a:gd name="connsiteX19" fmla="*/ 452058 w 560604"/>
              <a:gd name="connsiteY19" fmla="*/ 59344 h 448980"/>
              <a:gd name="connsiteX20" fmla="*/ 399076 w 560604"/>
              <a:gd name="connsiteY20" fmla="*/ 112237 h 448980"/>
              <a:gd name="connsiteX21" fmla="*/ 452058 w 560604"/>
              <a:gd name="connsiteY21" fmla="*/ 163840 h 448980"/>
              <a:gd name="connsiteX22" fmla="*/ 505039 w 560604"/>
              <a:gd name="connsiteY22" fmla="*/ 112237 h 448980"/>
              <a:gd name="connsiteX23" fmla="*/ 452058 w 560604"/>
              <a:gd name="connsiteY23" fmla="*/ 59344 h 448980"/>
              <a:gd name="connsiteX24" fmla="*/ 118850 w 560604"/>
              <a:gd name="connsiteY24" fmla="*/ 50324 h 448980"/>
              <a:gd name="connsiteX25" fmla="*/ 257078 w 560604"/>
              <a:gd name="connsiteY25" fmla="*/ 99350 h 448980"/>
              <a:gd name="connsiteX26" fmla="*/ 334589 w 560604"/>
              <a:gd name="connsiteY26" fmla="*/ 58065 h 448980"/>
              <a:gd name="connsiteX27" fmla="*/ 329422 w 560604"/>
              <a:gd name="connsiteY27" fmla="*/ 76127 h 448980"/>
              <a:gd name="connsiteX28" fmla="*/ 268705 w 560604"/>
              <a:gd name="connsiteY28" fmla="*/ 109671 h 448980"/>
              <a:gd name="connsiteX29" fmla="*/ 268705 w 560604"/>
              <a:gd name="connsiteY29" fmla="*/ 287711 h 448980"/>
              <a:gd name="connsiteX30" fmla="*/ 259662 w 560604"/>
              <a:gd name="connsiteY30" fmla="*/ 277390 h 448980"/>
              <a:gd name="connsiteX31" fmla="*/ 259662 w 560604"/>
              <a:gd name="connsiteY31" fmla="*/ 412856 h 448980"/>
              <a:gd name="connsiteX32" fmla="*/ 405641 w 560604"/>
              <a:gd name="connsiteY32" fmla="*/ 380602 h 448980"/>
              <a:gd name="connsiteX33" fmla="*/ 475400 w 560604"/>
              <a:gd name="connsiteY33" fmla="*/ 392214 h 448980"/>
              <a:gd name="connsiteX34" fmla="*/ 475400 w 560604"/>
              <a:gd name="connsiteY34" fmla="*/ 233525 h 448980"/>
              <a:gd name="connsiteX35" fmla="*/ 510280 w 560604"/>
              <a:gd name="connsiteY35" fmla="*/ 221914 h 448980"/>
              <a:gd name="connsiteX36" fmla="*/ 510280 w 560604"/>
              <a:gd name="connsiteY36" fmla="*/ 437369 h 448980"/>
              <a:gd name="connsiteX37" fmla="*/ 290666 w 560604"/>
              <a:gd name="connsiteY37" fmla="*/ 437369 h 448980"/>
              <a:gd name="connsiteX38" fmla="*/ 258370 w 560604"/>
              <a:gd name="connsiteY38" fmla="*/ 448980 h 448980"/>
              <a:gd name="connsiteX39" fmla="*/ 226074 w 560604"/>
              <a:gd name="connsiteY39" fmla="*/ 437369 h 448980"/>
              <a:gd name="connsiteX40" fmla="*/ 0 w 560604"/>
              <a:gd name="connsiteY40" fmla="*/ 437369 h 448980"/>
              <a:gd name="connsiteX41" fmla="*/ 0 w 560604"/>
              <a:gd name="connsiteY41" fmla="*/ 113541 h 448980"/>
              <a:gd name="connsiteX42" fmla="*/ 24545 w 560604"/>
              <a:gd name="connsiteY42" fmla="*/ 96769 h 448980"/>
              <a:gd name="connsiteX43" fmla="*/ 24545 w 560604"/>
              <a:gd name="connsiteY43" fmla="*/ 67096 h 448980"/>
              <a:gd name="connsiteX44" fmla="*/ 29713 w 560604"/>
              <a:gd name="connsiteY44" fmla="*/ 65806 h 448980"/>
              <a:gd name="connsiteX45" fmla="*/ 118850 w 560604"/>
              <a:gd name="connsiteY45" fmla="*/ 50324 h 448980"/>
              <a:gd name="connsiteX46" fmla="*/ 449473 w 560604"/>
              <a:gd name="connsiteY46" fmla="*/ 0 h 448980"/>
              <a:gd name="connsiteX47" fmla="*/ 560604 w 560604"/>
              <a:gd name="connsiteY47" fmla="*/ 109657 h 448980"/>
              <a:gd name="connsiteX48" fmla="*/ 449473 w 560604"/>
              <a:gd name="connsiteY48" fmla="*/ 219313 h 448980"/>
              <a:gd name="connsiteX49" fmla="*/ 339634 w 560604"/>
              <a:gd name="connsiteY49" fmla="*/ 109657 h 448980"/>
              <a:gd name="connsiteX50" fmla="*/ 449473 w 560604"/>
              <a:gd name="connsiteY50" fmla="*/ 0 h 448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560604" h="448980">
                <a:moveTo>
                  <a:pt x="452113" y="77314"/>
                </a:moveTo>
                <a:cubicBezTo>
                  <a:pt x="432708" y="77314"/>
                  <a:pt x="417185" y="92804"/>
                  <a:pt x="417185" y="112165"/>
                </a:cubicBezTo>
                <a:cubicBezTo>
                  <a:pt x="417185" y="130237"/>
                  <a:pt x="432708" y="145726"/>
                  <a:pt x="452113" y="145726"/>
                </a:cubicBezTo>
                <a:cubicBezTo>
                  <a:pt x="471517" y="145726"/>
                  <a:pt x="485747" y="130237"/>
                  <a:pt x="485747" y="112165"/>
                </a:cubicBezTo>
                <a:cubicBezTo>
                  <a:pt x="485747" y="92804"/>
                  <a:pt x="470223" y="77314"/>
                  <a:pt x="452113" y="77314"/>
                </a:cubicBezTo>
                <a:close/>
                <a:moveTo>
                  <a:pt x="118850" y="64516"/>
                </a:moveTo>
                <a:cubicBezTo>
                  <a:pt x="81387" y="64516"/>
                  <a:pt x="50382" y="73547"/>
                  <a:pt x="40048" y="77417"/>
                </a:cubicBezTo>
                <a:lnTo>
                  <a:pt x="40048" y="392214"/>
                </a:lnTo>
                <a:cubicBezTo>
                  <a:pt x="58133" y="384473"/>
                  <a:pt x="81387" y="380602"/>
                  <a:pt x="107224" y="380602"/>
                </a:cubicBezTo>
                <a:cubicBezTo>
                  <a:pt x="171816" y="380602"/>
                  <a:pt x="236408" y="405115"/>
                  <a:pt x="255786" y="412856"/>
                </a:cubicBezTo>
                <a:lnTo>
                  <a:pt x="255786" y="277390"/>
                </a:lnTo>
                <a:lnTo>
                  <a:pt x="246743" y="287711"/>
                </a:lnTo>
                <a:lnTo>
                  <a:pt x="246743" y="109671"/>
                </a:lnTo>
                <a:cubicBezTo>
                  <a:pt x="211863" y="79997"/>
                  <a:pt x="169232" y="64516"/>
                  <a:pt x="118850" y="64516"/>
                </a:cubicBezTo>
                <a:close/>
                <a:moveTo>
                  <a:pt x="452113" y="64406"/>
                </a:moveTo>
                <a:cubicBezTo>
                  <a:pt x="477985" y="64406"/>
                  <a:pt x="498683" y="86350"/>
                  <a:pt x="498683" y="112165"/>
                </a:cubicBezTo>
                <a:cubicBezTo>
                  <a:pt x="498683" y="137981"/>
                  <a:pt x="477985" y="158634"/>
                  <a:pt x="452113" y="158634"/>
                </a:cubicBezTo>
                <a:cubicBezTo>
                  <a:pt x="426240" y="158634"/>
                  <a:pt x="404248" y="137981"/>
                  <a:pt x="404248" y="112165"/>
                </a:cubicBezTo>
                <a:cubicBezTo>
                  <a:pt x="404248" y="86350"/>
                  <a:pt x="426240" y="64406"/>
                  <a:pt x="452113" y="64406"/>
                </a:cubicBezTo>
                <a:close/>
                <a:moveTo>
                  <a:pt x="452058" y="59344"/>
                </a:moveTo>
                <a:cubicBezTo>
                  <a:pt x="422336" y="59344"/>
                  <a:pt x="399076" y="82565"/>
                  <a:pt x="399076" y="112237"/>
                </a:cubicBezTo>
                <a:cubicBezTo>
                  <a:pt x="399076" y="140618"/>
                  <a:pt x="422336" y="163840"/>
                  <a:pt x="452058" y="163840"/>
                </a:cubicBezTo>
                <a:cubicBezTo>
                  <a:pt x="480486" y="163840"/>
                  <a:pt x="505039" y="140618"/>
                  <a:pt x="505039" y="112237"/>
                </a:cubicBezTo>
                <a:cubicBezTo>
                  <a:pt x="505039" y="82565"/>
                  <a:pt x="480486" y="59344"/>
                  <a:pt x="452058" y="59344"/>
                </a:cubicBezTo>
                <a:close/>
                <a:moveTo>
                  <a:pt x="118850" y="50324"/>
                </a:moveTo>
                <a:cubicBezTo>
                  <a:pt x="173108" y="50324"/>
                  <a:pt x="219614" y="67096"/>
                  <a:pt x="257078" y="99350"/>
                </a:cubicBezTo>
                <a:cubicBezTo>
                  <a:pt x="280331" y="79997"/>
                  <a:pt x="306168" y="65806"/>
                  <a:pt x="334589" y="58065"/>
                </a:cubicBezTo>
                <a:cubicBezTo>
                  <a:pt x="332005" y="64516"/>
                  <a:pt x="330713" y="69676"/>
                  <a:pt x="329422" y="76127"/>
                </a:cubicBezTo>
                <a:cubicBezTo>
                  <a:pt x="307460" y="82578"/>
                  <a:pt x="286791" y="94189"/>
                  <a:pt x="268705" y="109671"/>
                </a:cubicBezTo>
                <a:lnTo>
                  <a:pt x="268705" y="287711"/>
                </a:lnTo>
                <a:lnTo>
                  <a:pt x="259662" y="277390"/>
                </a:lnTo>
                <a:lnTo>
                  <a:pt x="259662" y="412856"/>
                </a:lnTo>
                <a:cubicBezTo>
                  <a:pt x="279039" y="405115"/>
                  <a:pt x="339756" y="380602"/>
                  <a:pt x="405641" y="380602"/>
                </a:cubicBezTo>
                <a:cubicBezTo>
                  <a:pt x="431478" y="380602"/>
                  <a:pt x="454731" y="384473"/>
                  <a:pt x="475400" y="392214"/>
                </a:cubicBezTo>
                <a:lnTo>
                  <a:pt x="475400" y="233525"/>
                </a:lnTo>
                <a:cubicBezTo>
                  <a:pt x="488319" y="230945"/>
                  <a:pt x="499945" y="227074"/>
                  <a:pt x="510280" y="221914"/>
                </a:cubicBezTo>
                <a:lnTo>
                  <a:pt x="510280" y="437369"/>
                </a:lnTo>
                <a:lnTo>
                  <a:pt x="290666" y="437369"/>
                </a:lnTo>
                <a:cubicBezTo>
                  <a:pt x="282915" y="445110"/>
                  <a:pt x="271288" y="448980"/>
                  <a:pt x="258370" y="448980"/>
                </a:cubicBezTo>
                <a:cubicBezTo>
                  <a:pt x="245451" y="448980"/>
                  <a:pt x="233825" y="445110"/>
                  <a:pt x="226074" y="437369"/>
                </a:cubicBezTo>
                <a:lnTo>
                  <a:pt x="0" y="437369"/>
                </a:lnTo>
                <a:lnTo>
                  <a:pt x="0" y="113541"/>
                </a:lnTo>
                <a:cubicBezTo>
                  <a:pt x="0" y="105800"/>
                  <a:pt x="9043" y="100640"/>
                  <a:pt x="24545" y="96769"/>
                </a:cubicBezTo>
                <a:lnTo>
                  <a:pt x="24545" y="67096"/>
                </a:lnTo>
                <a:lnTo>
                  <a:pt x="29713" y="65806"/>
                </a:lnTo>
                <a:cubicBezTo>
                  <a:pt x="31005" y="64516"/>
                  <a:pt x="68468" y="50324"/>
                  <a:pt x="118850" y="50324"/>
                </a:cubicBezTo>
                <a:close/>
                <a:moveTo>
                  <a:pt x="449473" y="0"/>
                </a:moveTo>
                <a:cubicBezTo>
                  <a:pt x="510208" y="0"/>
                  <a:pt x="560604" y="49023"/>
                  <a:pt x="560604" y="109657"/>
                </a:cubicBezTo>
                <a:cubicBezTo>
                  <a:pt x="560604" y="170290"/>
                  <a:pt x="510208" y="219313"/>
                  <a:pt x="449473" y="219313"/>
                </a:cubicBezTo>
                <a:cubicBezTo>
                  <a:pt x="388739" y="219313"/>
                  <a:pt x="339634" y="170290"/>
                  <a:pt x="339634" y="109657"/>
                </a:cubicBezTo>
                <a:cubicBezTo>
                  <a:pt x="339634" y="49023"/>
                  <a:pt x="388739" y="0"/>
                  <a:pt x="44947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en-US">
              <a:latin typeface="字魂59号-创粗黑" panose="00000500000000000000" pitchFamily="2" charset="-122"/>
              <a:ea typeface="字魂59号-创粗黑" panose="00000500000000000000" pitchFamily="2" charset="-122"/>
              <a:sym typeface="字魂59号-创粗黑" panose="00000500000000000000" pitchFamily="2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65430" y="1390650"/>
            <a:ext cx="3670300" cy="3115310"/>
          </a:xfrm>
          <a:prstGeom prst="rect">
            <a:avLst/>
          </a:prstGeom>
          <a:solidFill>
            <a:srgbClr val="1A3172"/>
          </a:solidFill>
          <a:ln w="381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dk1"/>
              </a:solidFill>
            </a:endParaRPr>
          </a:p>
        </p:txBody>
      </p:sp>
      <p:pic>
        <p:nvPicPr>
          <p:cNvPr id="2" name="图片 1" descr="9482437B9169CD6842D8F13AFD3953A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515" y="1104913"/>
            <a:ext cx="3495463" cy="3235465"/>
          </a:xfrm>
          <a:prstGeom prst="rect">
            <a:avLst/>
          </a:prstGeom>
          <a:ln w="28575" cmpd="sng">
            <a:solidFill>
              <a:schemeClr val="bg1"/>
            </a:solidFill>
            <a:prstDash val="solid"/>
          </a:ln>
        </p:spPr>
      </p:pic>
      <p:sp>
        <p:nvSpPr>
          <p:cNvPr id="5" name="矩形 4"/>
          <p:cNvSpPr/>
          <p:nvPr/>
        </p:nvSpPr>
        <p:spPr>
          <a:xfrm>
            <a:off x="4635500" y="3476625"/>
            <a:ext cx="2264410" cy="2792730"/>
          </a:xfrm>
          <a:prstGeom prst="rect">
            <a:avLst/>
          </a:prstGeom>
          <a:solidFill>
            <a:srgbClr val="1A3172"/>
          </a:solidFill>
          <a:ln w="38100">
            <a:solidFill>
              <a:srgbClr val="1A317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dk1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8328850" y="306705"/>
            <a:ext cx="2769235" cy="3115945"/>
          </a:xfrm>
          <a:prstGeom prst="rect">
            <a:avLst/>
          </a:prstGeom>
          <a:solidFill>
            <a:srgbClr val="1A3172"/>
          </a:solidFill>
          <a:ln w="38100">
            <a:solidFill>
              <a:srgbClr val="1A317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dk1"/>
              </a:solidFill>
            </a:endParaRPr>
          </a:p>
        </p:txBody>
      </p:sp>
      <p:cxnSp>
        <p:nvCxnSpPr>
          <p:cNvPr id="16" name="直接箭头连接符 15"/>
          <p:cNvCxnSpPr/>
          <p:nvPr/>
        </p:nvCxnSpPr>
        <p:spPr>
          <a:xfrm>
            <a:off x="3113278" y="4953317"/>
            <a:ext cx="1186180" cy="561975"/>
          </a:xfrm>
          <a:prstGeom prst="straightConnector1">
            <a:avLst/>
          </a:prstGeom>
          <a:ln w="76200" cap="rnd">
            <a:solidFill>
              <a:schemeClr val="tx2"/>
            </a:solidFill>
            <a:round/>
            <a:headEnd type="none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/>
          <p:nvPr/>
        </p:nvCxnSpPr>
        <p:spPr>
          <a:xfrm flipV="1">
            <a:off x="7694274" y="4486592"/>
            <a:ext cx="1148715" cy="933450"/>
          </a:xfrm>
          <a:prstGeom prst="straightConnector1">
            <a:avLst/>
          </a:prstGeom>
          <a:ln w="76200" cap="rnd">
            <a:solidFill>
              <a:schemeClr val="tx2"/>
            </a:solidFill>
            <a:round/>
            <a:headEnd type="none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/>
          <p:cNvSpPr/>
          <p:nvPr/>
        </p:nvSpPr>
        <p:spPr>
          <a:xfrm>
            <a:off x="180339" y="4339907"/>
            <a:ext cx="3830956" cy="488315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rgbClr val="1A3172"/>
                </a:solidFill>
                <a:latin typeface="等线" charset="0"/>
                <a:ea typeface="等线" charset="0"/>
                <a:cs typeface="等线" charset="0"/>
                <a:sym typeface="+mn-ea"/>
              </a:rPr>
              <a:t>前端页面：</a:t>
            </a:r>
            <a:r>
              <a:rPr lang="en-US" altLang="zh-CN" b="1" dirty="0">
                <a:solidFill>
                  <a:srgbClr val="1A3172"/>
                </a:solidFill>
                <a:latin typeface="等线" charset="0"/>
                <a:ea typeface="等线" charset="0"/>
                <a:cs typeface="等线" charset="0"/>
                <a:sym typeface="+mn-ea"/>
              </a:rPr>
              <a:t>HTML</a:t>
            </a:r>
            <a:r>
              <a:rPr lang="zh-CN" altLang="en-US" b="1" dirty="0">
                <a:solidFill>
                  <a:srgbClr val="1A3172"/>
                </a:solidFill>
                <a:latin typeface="等线" charset="0"/>
                <a:ea typeface="等线" charset="0"/>
                <a:cs typeface="等线" charset="0"/>
                <a:sym typeface="+mn-ea"/>
              </a:rPr>
              <a:t>，</a:t>
            </a:r>
            <a:r>
              <a:rPr lang="en-US" altLang="zh-CN" b="1" dirty="0">
                <a:solidFill>
                  <a:srgbClr val="1A3172"/>
                </a:solidFill>
                <a:latin typeface="等线" charset="0"/>
                <a:ea typeface="等线" charset="0"/>
                <a:cs typeface="等线" charset="0"/>
                <a:sym typeface="+mn-ea"/>
              </a:rPr>
              <a:t>CSS</a:t>
            </a:r>
            <a:r>
              <a:rPr lang="zh-CN" altLang="en-US" b="1" dirty="0">
                <a:solidFill>
                  <a:srgbClr val="1A3172"/>
                </a:solidFill>
                <a:latin typeface="等线" charset="0"/>
                <a:ea typeface="等线" charset="0"/>
                <a:cs typeface="等线" charset="0"/>
                <a:sym typeface="+mn-ea"/>
              </a:rPr>
              <a:t>，</a:t>
            </a:r>
            <a:r>
              <a:rPr lang="en-US" altLang="zh-CN" b="1" dirty="0">
                <a:solidFill>
                  <a:srgbClr val="1A3172"/>
                </a:solidFill>
                <a:latin typeface="等线" charset="0"/>
                <a:ea typeface="等线" charset="0"/>
                <a:cs typeface="等线" charset="0"/>
                <a:sym typeface="+mn-ea"/>
              </a:rPr>
              <a:t>JavaScript</a:t>
            </a:r>
            <a:r>
              <a:rPr lang="zh-CN" altLang="en-US" b="1" dirty="0">
                <a:solidFill>
                  <a:srgbClr val="1A3172"/>
                </a:solidFill>
                <a:latin typeface="等线" charset="0"/>
                <a:ea typeface="等线" charset="0"/>
                <a:cs typeface="等线" charset="0"/>
                <a:sym typeface="+mn-ea"/>
              </a:rPr>
              <a:t> 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1019810" y="5701030"/>
            <a:ext cx="1852295" cy="336550"/>
          </a:xfrm>
          <a:prstGeom prst="rect">
            <a:avLst/>
          </a:prstGeom>
          <a:noFill/>
        </p:spPr>
        <p:txBody>
          <a:bodyPr wrap="none" lIns="90000" tIns="46800" rIns="90000" bIns="46800" rtlCol="0" anchor="ctr" anchorCtr="0">
            <a:noAutofit/>
          </a:bodyPr>
          <a:lstStyle/>
          <a:p>
            <a:pPr algn="ctr"/>
            <a:endParaRPr lang="zh-CN" altLang="en-US" sz="1700" b="1" dirty="0">
              <a:latin typeface="等线" charset="0"/>
              <a:ea typeface="等线" charset="0"/>
              <a:cs typeface="等线" charset="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4803444" y="3060824"/>
            <a:ext cx="2354555" cy="488315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rgbClr val="1A3172"/>
                </a:solidFill>
                <a:latin typeface="等线" charset="0"/>
                <a:ea typeface="等线" charset="0"/>
                <a:cs typeface="等线" charset="0"/>
                <a:sym typeface="+mn-ea"/>
              </a:rPr>
              <a:t>Django</a:t>
            </a:r>
            <a:r>
              <a:rPr lang="zh-CN" altLang="en-US" b="1" dirty="0">
                <a:solidFill>
                  <a:srgbClr val="1A3172"/>
                </a:solidFill>
                <a:latin typeface="等线" charset="0"/>
                <a:ea typeface="等线" charset="0"/>
                <a:cs typeface="等线" charset="0"/>
                <a:sym typeface="+mn-ea"/>
              </a:rPr>
              <a:t>作为</a:t>
            </a:r>
            <a:r>
              <a:rPr lang="en-US" altLang="zh-CN" b="1" dirty="0">
                <a:solidFill>
                  <a:srgbClr val="1A3172"/>
                </a:solidFill>
                <a:latin typeface="等线" charset="0"/>
                <a:ea typeface="等线" charset="0"/>
                <a:cs typeface="等线" charset="0"/>
                <a:sym typeface="+mn-ea"/>
              </a:rPr>
              <a:t>Web</a:t>
            </a:r>
            <a:r>
              <a:rPr lang="zh-CN" altLang="en-US" b="1" dirty="0">
                <a:solidFill>
                  <a:srgbClr val="1A3172"/>
                </a:solidFill>
                <a:latin typeface="等线" charset="0"/>
                <a:ea typeface="等线" charset="0"/>
                <a:cs typeface="等线" charset="0"/>
                <a:sym typeface="+mn-ea"/>
              </a:rPr>
              <a:t>框架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4911090" y="2578735"/>
            <a:ext cx="1852930" cy="488950"/>
          </a:xfrm>
          <a:prstGeom prst="rect">
            <a:avLst/>
          </a:prstGeom>
          <a:noFill/>
        </p:spPr>
        <p:txBody>
          <a:bodyPr wrap="none" lIns="90000" tIns="46800" rIns="90000" bIns="46800" rtlCol="0" anchor="ctr" anchorCtr="0">
            <a:noAutofit/>
          </a:bodyPr>
          <a:lstStyle/>
          <a:p>
            <a:pPr algn="ctr"/>
            <a:endParaRPr lang="zh-CN" altLang="en-US" sz="1700" b="1" dirty="0">
              <a:latin typeface="等线" charset="0"/>
              <a:ea typeface="等线" charset="0"/>
              <a:cs typeface="等线" charset="0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9001672" y="4305002"/>
            <a:ext cx="2358390" cy="561340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rgbClr val="1A3172"/>
                </a:solidFill>
                <a:latin typeface="等线" charset="0"/>
                <a:ea typeface="等线" charset="0"/>
                <a:cs typeface="等线" charset="0"/>
                <a:sym typeface="+mn-ea"/>
              </a:rPr>
              <a:t>Ajax</a:t>
            </a:r>
            <a:r>
              <a:rPr lang="zh-CN" altLang="en-US" b="1" dirty="0">
                <a:solidFill>
                  <a:srgbClr val="1A3172"/>
                </a:solidFill>
                <a:latin typeface="等线" charset="0"/>
                <a:ea typeface="等线" charset="0"/>
                <a:cs typeface="等线" charset="0"/>
                <a:sym typeface="+mn-ea"/>
              </a:rPr>
              <a:t>异步刷新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9070975" y="5732145"/>
            <a:ext cx="1852295" cy="336550"/>
          </a:xfrm>
          <a:prstGeom prst="rect">
            <a:avLst/>
          </a:prstGeom>
          <a:noFill/>
        </p:spPr>
        <p:txBody>
          <a:bodyPr wrap="none" lIns="90000" tIns="46800" rIns="90000" bIns="46800" rtlCol="0" anchor="ctr" anchorCtr="0">
            <a:noAutofit/>
          </a:bodyPr>
          <a:lstStyle/>
          <a:p>
            <a:pPr algn="ctr"/>
            <a:endParaRPr lang="zh-CN" altLang="en-US" sz="1700" b="1" dirty="0">
              <a:latin typeface="等线" charset="0"/>
              <a:ea typeface="等线" charset="0"/>
              <a:cs typeface="等线" charset="0"/>
            </a:endParaRPr>
          </a:p>
        </p:txBody>
      </p:sp>
      <p:pic>
        <p:nvPicPr>
          <p:cNvPr id="216" name="图片 215" descr="QQ20211212-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0055" y="38100"/>
            <a:ext cx="2336165" cy="8458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F1120C3C-0342-4BEE-8A52-97FE14F11335}"/>
              </a:ext>
            </a:extLst>
          </p:cNvPr>
          <p:cNvSpPr txBox="1"/>
          <p:nvPr/>
        </p:nvSpPr>
        <p:spPr>
          <a:xfrm>
            <a:off x="89958" y="4840366"/>
            <a:ext cx="3896995" cy="19014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>
              <a:lnSpc>
                <a:spcPct val="150000"/>
              </a:lnSpc>
              <a:defRPr/>
            </a:pPr>
            <a:r>
              <a:rPr lang="zh-CN" altLang="zh-CN" sz="1600" dirty="0">
                <a:solidFill>
                  <a:srgbClr val="1A3172"/>
                </a:solidFill>
                <a:latin typeface="等线" charset="0"/>
                <a:ea typeface="等线" charset="0"/>
              </a:rPr>
              <a:t>用户可以将时间，关键词和数量提交到后端爬虫进行爬取，选择本地文件上传进行分词，在前端由切换栏显示分词结果，选择关键信息并可以进行一定修改后传到后端保存到本地。</a:t>
            </a:r>
            <a:endParaRPr lang="zh-CN" altLang="en-US" sz="1600" dirty="0">
              <a:solidFill>
                <a:srgbClr val="1A3172"/>
              </a:solidFill>
              <a:latin typeface="等线" charset="0"/>
              <a:ea typeface="等线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074E9A7-894A-4CB6-B966-8D9BCFA2766F}"/>
              </a:ext>
            </a:extLst>
          </p:cNvPr>
          <p:cNvSpPr txBox="1"/>
          <p:nvPr/>
        </p:nvSpPr>
        <p:spPr>
          <a:xfrm>
            <a:off x="4737470" y="121028"/>
            <a:ext cx="43248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1600" b="1" dirty="0">
                <a:solidFill>
                  <a:schemeClr val="bg1"/>
                </a:solidFill>
                <a:latin typeface="等线" charset="0"/>
                <a:ea typeface="等线" charset="0"/>
              </a:rPr>
              <a:t>前端设定</a:t>
            </a:r>
            <a:r>
              <a:rPr lang="en-US" altLang="zh-CN" sz="1600" b="1" dirty="0">
                <a:solidFill>
                  <a:schemeClr val="bg1"/>
                </a:solidFill>
                <a:latin typeface="等线" charset="0"/>
                <a:ea typeface="等线" charset="0"/>
              </a:rPr>
              <a:t>url</a:t>
            </a:r>
            <a:r>
              <a:rPr lang="zh-CN" altLang="zh-CN" sz="1600" b="1" dirty="0">
                <a:solidFill>
                  <a:schemeClr val="bg1"/>
                </a:solidFill>
                <a:latin typeface="等线" charset="0"/>
                <a:ea typeface="等线" charset="0"/>
              </a:rPr>
              <a:t>路径</a:t>
            </a:r>
            <a:r>
              <a:rPr lang="zh-CN" altLang="en-US" sz="1600" b="1" dirty="0">
                <a:solidFill>
                  <a:schemeClr val="bg1"/>
                </a:solidFill>
                <a:latin typeface="等线" charset="0"/>
                <a:ea typeface="等线" charset="0"/>
              </a:rPr>
              <a:t>：</a:t>
            </a:r>
            <a:endParaRPr lang="en-US" altLang="zh-CN" sz="1600" b="1" dirty="0">
              <a:solidFill>
                <a:schemeClr val="bg1"/>
              </a:solidFill>
              <a:latin typeface="等线" charset="0"/>
              <a:ea typeface="等线" charset="0"/>
            </a:endParaRPr>
          </a:p>
          <a:p>
            <a:r>
              <a:rPr lang="en-US" altLang="zh-CN" sz="1600" b="1" dirty="0">
                <a:solidFill>
                  <a:schemeClr val="bg1"/>
                </a:solidFill>
                <a:latin typeface="等线" charset="0"/>
                <a:ea typeface="等线" charset="0"/>
              </a:rPr>
              <a:t>localhost:8000/appHTML/</a:t>
            </a:r>
            <a:endParaRPr lang="zh-CN" altLang="en-US" sz="1600" b="1" dirty="0">
              <a:solidFill>
                <a:schemeClr val="bg1"/>
              </a:solidFill>
              <a:latin typeface="等线" charset="0"/>
              <a:ea typeface="等线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86AB13E9-0029-4AAD-9CC1-624C6DAC9AD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2100"/>
          <a:stretch/>
        </p:blipFill>
        <p:spPr>
          <a:xfrm>
            <a:off x="4357991" y="3548283"/>
            <a:ext cx="3259243" cy="3225930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5866A0EF-936D-4446-A478-397FB8C7C261}"/>
              </a:ext>
            </a:extLst>
          </p:cNvPr>
          <p:cNvSpPr txBox="1"/>
          <p:nvPr/>
        </p:nvSpPr>
        <p:spPr>
          <a:xfrm>
            <a:off x="4860361" y="916137"/>
            <a:ext cx="25563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bg1"/>
                </a:solidFill>
                <a:latin typeface="等线" charset="0"/>
                <a:ea typeface="等线" charset="0"/>
              </a:rPr>
              <a:t>后端程序相应</a:t>
            </a:r>
            <a:r>
              <a:rPr lang="en-US" altLang="zh-CN" sz="1600" b="1" dirty="0">
                <a:solidFill>
                  <a:schemeClr val="bg1"/>
                </a:solidFill>
                <a:latin typeface="等线" charset="0"/>
                <a:ea typeface="等线" charset="0"/>
              </a:rPr>
              <a:t>url</a:t>
            </a:r>
            <a:r>
              <a:rPr lang="zh-CN" altLang="en-US" sz="1600" b="1" dirty="0">
                <a:solidFill>
                  <a:schemeClr val="bg1"/>
                </a:solidFill>
                <a:latin typeface="等线" charset="0"/>
                <a:ea typeface="等线" charset="0"/>
              </a:rPr>
              <a:t>路径</a:t>
            </a:r>
          </a:p>
        </p:txBody>
      </p: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F29C6A8F-DCE2-42FA-991C-63AE7455BDDE}"/>
              </a:ext>
            </a:extLst>
          </p:cNvPr>
          <p:cNvCxnSpPr/>
          <p:nvPr/>
        </p:nvCxnSpPr>
        <p:spPr>
          <a:xfrm>
            <a:off x="5960194" y="621359"/>
            <a:ext cx="0" cy="35209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8" name="文本框 27">
            <a:extLst>
              <a:ext uri="{FF2B5EF4-FFF2-40B4-BE49-F238E27FC236}">
                <a16:creationId xmlns:a16="http://schemas.microsoft.com/office/drawing/2014/main" id="{122EC110-14B6-41CD-B144-5AB041D633B0}"/>
              </a:ext>
            </a:extLst>
          </p:cNvPr>
          <p:cNvSpPr txBox="1"/>
          <p:nvPr/>
        </p:nvSpPr>
        <p:spPr>
          <a:xfrm>
            <a:off x="4084465" y="1254212"/>
            <a:ext cx="3751457" cy="1998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>
              <a:lnSpc>
                <a:spcPct val="150000"/>
              </a:lnSpc>
              <a:defRPr/>
            </a:pPr>
            <a:r>
              <a:rPr lang="zh-CN" altLang="zh-CN" sz="1400" dirty="0">
                <a:solidFill>
                  <a:schemeClr val="bg1"/>
                </a:solidFill>
                <a:latin typeface="等线" charset="0"/>
                <a:ea typeface="等线" charset="0"/>
              </a:rPr>
              <a:t>以分词为例，在按钮中绑定点击事件，发送文件内容至后端，后端产生响应，在</a:t>
            </a:r>
            <a:r>
              <a:rPr lang="en-US" altLang="zh-CN" sz="1400" dirty="0">
                <a:solidFill>
                  <a:schemeClr val="bg1"/>
                </a:solidFill>
                <a:latin typeface="等线" charset="0"/>
                <a:ea typeface="等线" charset="0"/>
              </a:rPr>
              <a:t>views.py</a:t>
            </a:r>
            <a:r>
              <a:rPr lang="zh-CN" altLang="zh-CN" sz="1400" dirty="0">
                <a:solidFill>
                  <a:schemeClr val="bg1"/>
                </a:solidFill>
                <a:latin typeface="等线" charset="0"/>
                <a:ea typeface="等线" charset="0"/>
              </a:rPr>
              <a:t>中进行分词处理，处理后形成一个字典，通过</a:t>
            </a:r>
            <a:r>
              <a:rPr lang="en-US" altLang="zh-CN" sz="1400" dirty="0">
                <a:solidFill>
                  <a:schemeClr val="bg1"/>
                </a:solidFill>
                <a:latin typeface="等线" charset="0"/>
                <a:ea typeface="等线" charset="0"/>
              </a:rPr>
              <a:t>return JsonResponse()</a:t>
            </a:r>
            <a:r>
              <a:rPr lang="zh-CN" altLang="zh-CN" sz="1400" dirty="0">
                <a:solidFill>
                  <a:schemeClr val="bg1"/>
                </a:solidFill>
                <a:latin typeface="等线" charset="0"/>
                <a:ea typeface="等线" charset="0"/>
              </a:rPr>
              <a:t>以</a:t>
            </a:r>
            <a:r>
              <a:rPr lang="en-US" altLang="zh-CN" sz="1400" dirty="0">
                <a:solidFill>
                  <a:schemeClr val="bg1"/>
                </a:solidFill>
                <a:latin typeface="等线" charset="0"/>
                <a:ea typeface="等线" charset="0"/>
              </a:rPr>
              <a:t>json</a:t>
            </a:r>
            <a:r>
              <a:rPr lang="zh-CN" altLang="zh-CN" sz="1400" dirty="0">
                <a:solidFill>
                  <a:schemeClr val="bg1"/>
                </a:solidFill>
                <a:latin typeface="等线" charset="0"/>
                <a:ea typeface="等线" charset="0"/>
              </a:rPr>
              <a:t>的形式返回给前端，前端通过</a:t>
            </a:r>
            <a:r>
              <a:rPr lang="en-US" altLang="zh-CN" sz="1400" dirty="0">
                <a:solidFill>
                  <a:schemeClr val="bg1"/>
                </a:solidFill>
                <a:latin typeface="等线" charset="0"/>
                <a:ea typeface="等线" charset="0"/>
              </a:rPr>
              <a:t>JavaScript</a:t>
            </a:r>
            <a:r>
              <a:rPr lang="zh-CN" altLang="zh-CN" sz="1400" dirty="0">
                <a:solidFill>
                  <a:schemeClr val="bg1"/>
                </a:solidFill>
                <a:latin typeface="等线" charset="0"/>
                <a:ea typeface="等线" charset="0"/>
              </a:rPr>
              <a:t>将其展示在页面上</a:t>
            </a:r>
            <a:r>
              <a:rPr lang="zh-CN" altLang="en-US" sz="1400" dirty="0">
                <a:solidFill>
                  <a:schemeClr val="bg1"/>
                </a:solidFill>
                <a:latin typeface="等线" charset="0"/>
                <a:ea typeface="等线" charset="0"/>
              </a:rPr>
              <a:t>。</a:t>
            </a:r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8528E543-3CB5-4313-A0ED-3D1A9E01391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482" r="8766"/>
          <a:stretch/>
        </p:blipFill>
        <p:spPr>
          <a:xfrm>
            <a:off x="7906069" y="920354"/>
            <a:ext cx="4267140" cy="3355904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sp>
        <p:nvSpPr>
          <p:cNvPr id="31" name="文本框 30">
            <a:extLst>
              <a:ext uri="{FF2B5EF4-FFF2-40B4-BE49-F238E27FC236}">
                <a16:creationId xmlns:a16="http://schemas.microsoft.com/office/drawing/2014/main" id="{392D1C13-A762-4523-A13D-DC9595993E65}"/>
              </a:ext>
            </a:extLst>
          </p:cNvPr>
          <p:cNvSpPr txBox="1"/>
          <p:nvPr/>
        </p:nvSpPr>
        <p:spPr>
          <a:xfrm>
            <a:off x="8046268" y="4966069"/>
            <a:ext cx="3986742" cy="15321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>
              <a:lnSpc>
                <a:spcPct val="150000"/>
              </a:lnSpc>
              <a:defRPr/>
            </a:pPr>
            <a:r>
              <a:rPr lang="zh-CN" altLang="zh-CN" sz="1600" dirty="0">
                <a:solidFill>
                  <a:srgbClr val="1A3172"/>
                </a:solidFill>
                <a:latin typeface="等线" charset="0"/>
                <a:ea typeface="等线" charset="0"/>
              </a:rPr>
              <a:t>前后端交互过程中</a:t>
            </a:r>
            <a:r>
              <a:rPr lang="zh-CN" altLang="en-US" sz="1600" dirty="0">
                <a:solidFill>
                  <a:srgbClr val="1A3172"/>
                </a:solidFill>
                <a:latin typeface="等线" charset="0"/>
                <a:ea typeface="等线" charset="0"/>
              </a:rPr>
              <a:t>每次</a:t>
            </a:r>
            <a:r>
              <a:rPr lang="zh-CN" altLang="zh-CN" sz="1600" dirty="0">
                <a:solidFill>
                  <a:srgbClr val="1A3172"/>
                </a:solidFill>
                <a:latin typeface="等线" charset="0"/>
                <a:ea typeface="等线" charset="0"/>
              </a:rPr>
              <a:t>数据传递都需要刷新页面，</a:t>
            </a:r>
            <a:r>
              <a:rPr lang="zh-CN" altLang="en-US" sz="1600" dirty="0">
                <a:solidFill>
                  <a:srgbClr val="1A3172"/>
                </a:solidFill>
                <a:latin typeface="等线" charset="0"/>
                <a:ea typeface="等线" charset="0"/>
              </a:rPr>
              <a:t>会</a:t>
            </a:r>
            <a:r>
              <a:rPr lang="zh-CN" altLang="zh-CN" sz="1600" dirty="0">
                <a:solidFill>
                  <a:srgbClr val="1A3172"/>
                </a:solidFill>
                <a:latin typeface="等线" charset="0"/>
                <a:ea typeface="等线" charset="0"/>
              </a:rPr>
              <a:t>造成使用不便，故提交时采用</a:t>
            </a:r>
            <a:r>
              <a:rPr lang="en-US" altLang="zh-CN" sz="1600" dirty="0">
                <a:solidFill>
                  <a:srgbClr val="1A3172"/>
                </a:solidFill>
                <a:latin typeface="等线" charset="0"/>
                <a:ea typeface="等线" charset="0"/>
              </a:rPr>
              <a:t>Ajax</a:t>
            </a:r>
            <a:r>
              <a:rPr lang="zh-CN" altLang="zh-CN" sz="1600" dirty="0">
                <a:solidFill>
                  <a:srgbClr val="1A3172"/>
                </a:solidFill>
                <a:latin typeface="等线" charset="0"/>
                <a:ea typeface="等线" charset="0"/>
              </a:rPr>
              <a:t>以达到异步刷新的效果</a:t>
            </a:r>
            <a:r>
              <a:rPr lang="zh-CN" altLang="en-US" sz="1600" dirty="0">
                <a:solidFill>
                  <a:srgbClr val="1A3172"/>
                </a:solidFill>
                <a:latin typeface="等线" charset="0"/>
                <a:ea typeface="等线" charset="0"/>
              </a:rPr>
              <a:t>。</a:t>
            </a:r>
            <a:r>
              <a:rPr lang="zh-CN" altLang="zh-CN" sz="1600" dirty="0">
                <a:solidFill>
                  <a:srgbClr val="1A3172"/>
                </a:solidFill>
                <a:latin typeface="等线" charset="0"/>
                <a:ea typeface="等线" charset="0"/>
              </a:rPr>
              <a:t>在编写时引入了</a:t>
            </a:r>
            <a:r>
              <a:rPr lang="en-US" altLang="zh-CN" sz="1600" dirty="0">
                <a:solidFill>
                  <a:srgbClr val="1A3172"/>
                </a:solidFill>
                <a:latin typeface="等线" charset="0"/>
                <a:ea typeface="等线" charset="0"/>
              </a:rPr>
              <a:t>Jquery</a:t>
            </a:r>
            <a:r>
              <a:rPr lang="zh-CN" altLang="zh-CN" sz="1600" dirty="0">
                <a:solidFill>
                  <a:srgbClr val="1A3172"/>
                </a:solidFill>
                <a:latin typeface="等线" charset="0"/>
                <a:ea typeface="等线" charset="0"/>
              </a:rPr>
              <a:t>，使代码更清晰，更简洁。</a:t>
            </a:r>
            <a:endParaRPr lang="zh-CN" altLang="en-US" sz="1600" dirty="0">
              <a:solidFill>
                <a:srgbClr val="1A3172"/>
              </a:solidFill>
              <a:latin typeface="等线" charset="0"/>
              <a:ea typeface="等线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8721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42737"/>
    </mc:Choice>
    <mc:Fallback xmlns="">
      <p:transition advTm="42737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菱形 9"/>
          <p:cNvSpPr/>
          <p:nvPr/>
        </p:nvSpPr>
        <p:spPr bwMode="auto">
          <a:xfrm>
            <a:off x="5015230" y="1464945"/>
            <a:ext cx="2150110" cy="2150110"/>
          </a:xfrm>
          <a:prstGeom prst="diamond">
            <a:avLst/>
          </a:prstGeom>
          <a:solidFill>
            <a:srgbClr val="1A3172"/>
          </a:solidFill>
          <a:ln w="38100">
            <a:solidFill>
              <a:srgbClr val="1A317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字魂59号-创粗黑" panose="00000500000000000000" pitchFamily="2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959225" y="3743491"/>
            <a:ext cx="6260098" cy="1337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5400" b="1" spc="600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charset="0"/>
                <a:ea typeface="等线" charset="0"/>
                <a:sym typeface="字魂59号-创粗黑" panose="00000500000000000000" pitchFamily="2" charset="-122"/>
              </a:rPr>
              <a:t>数据库</a:t>
            </a:r>
          </a:p>
        </p:txBody>
      </p:sp>
      <p:pic>
        <p:nvPicPr>
          <p:cNvPr id="18" name="图片 17" descr="QQ20211212-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6955" y="102870"/>
            <a:ext cx="2667635" cy="965835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5014775" y="1401553"/>
            <a:ext cx="2149901" cy="2149901"/>
            <a:chOff x="5015408" y="1196255"/>
            <a:chExt cx="2149901" cy="2149901"/>
          </a:xfrm>
        </p:grpSpPr>
        <p:sp>
          <p:nvSpPr>
            <p:cNvPr id="4" name="菱形 3"/>
            <p:cNvSpPr/>
            <p:nvPr/>
          </p:nvSpPr>
          <p:spPr bwMode="auto">
            <a:xfrm>
              <a:off x="5015408" y="1196255"/>
              <a:ext cx="2149901" cy="2149901"/>
            </a:xfrm>
            <a:prstGeom prst="diamond">
              <a:avLst/>
            </a:prstGeom>
            <a:solidFill>
              <a:schemeClr val="bg1"/>
            </a:solidFill>
            <a:ln w="50800"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endPara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字魂59号-创粗黑" panose="00000500000000000000" pitchFamily="2" charset="-122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5150703" y="1855827"/>
              <a:ext cx="1891865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zh-CN" sz="4800" b="1" spc="600" dirty="0">
                  <a:gradFill>
                    <a:gsLst>
                      <a:gs pos="0">
                        <a:srgbClr val="012D86"/>
                      </a:gs>
                      <a:gs pos="100000">
                        <a:srgbClr val="0E2557"/>
                      </a:gs>
                    </a:gsLst>
                    <a:lin scaled="0"/>
                  </a:gradFill>
                  <a:latin typeface="等线" charset="0"/>
                  <a:ea typeface="等线" charset="0"/>
                  <a:cs typeface="+mn-ea"/>
                  <a:sym typeface="字魂59号-创粗黑" panose="00000500000000000000" pitchFamily="2" charset="-122"/>
                </a:rPr>
                <a:t>3.1.2</a:t>
              </a:r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3324168" y="5438044"/>
            <a:ext cx="223647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spc="600" dirty="0">
                <a:solidFill>
                  <a:schemeClr val="tx1"/>
                </a:solidFill>
                <a:latin typeface="等线" charset="0"/>
                <a:ea typeface="等线" charset="0"/>
              </a:rPr>
              <a:t>表头元素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2581218" y="5438044"/>
            <a:ext cx="577850" cy="583565"/>
            <a:chOff x="3422" y="8256"/>
            <a:chExt cx="910" cy="910"/>
          </a:xfrm>
        </p:grpSpPr>
        <p:sp>
          <p:nvSpPr>
            <p:cNvPr id="13" name="Shape 6065"/>
            <p:cNvSpPr/>
            <p:nvPr/>
          </p:nvSpPr>
          <p:spPr>
            <a:xfrm>
              <a:off x="3422" y="8256"/>
              <a:ext cx="910" cy="910"/>
            </a:xfrm>
            <a:prstGeom prst="roundRect">
              <a:avLst>
                <a:gd name="adj" fmla="val 50000"/>
              </a:avLst>
            </a:prstGeom>
            <a:solidFill>
              <a:srgbClr val="1A317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sz="3200"/>
              </a:pPr>
              <a:endParaRPr kumimoji="0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字魂59号-创粗黑" panose="00000500000000000000" pitchFamily="2" charset="-122"/>
              </a:endParaRPr>
            </a:p>
          </p:txBody>
        </p:sp>
        <p:sp>
          <p:nvSpPr>
            <p:cNvPr id="14" name="Shape 6066"/>
            <p:cNvSpPr/>
            <p:nvPr/>
          </p:nvSpPr>
          <p:spPr>
            <a:xfrm>
              <a:off x="3656" y="8489"/>
              <a:ext cx="440" cy="444"/>
            </a:xfrm>
            <a:custGeom>
              <a:avLst/>
              <a:gdLst>
                <a:gd name="connsiteX0" fmla="*/ 386204 w 602205"/>
                <a:gd name="connsiteY0" fmla="*/ 222916 h 606722"/>
                <a:gd name="connsiteX1" fmla="*/ 516692 w 602205"/>
                <a:gd name="connsiteY1" fmla="*/ 222916 h 606722"/>
                <a:gd name="connsiteX2" fmla="*/ 545129 w 602205"/>
                <a:gd name="connsiteY2" fmla="*/ 231976 h 606722"/>
                <a:gd name="connsiteX3" fmla="*/ 594743 w 602205"/>
                <a:gd name="connsiteY3" fmla="*/ 270632 h 606722"/>
                <a:gd name="connsiteX4" fmla="*/ 602205 w 602205"/>
                <a:gd name="connsiteY4" fmla="*/ 285329 h 606722"/>
                <a:gd name="connsiteX5" fmla="*/ 594944 w 602205"/>
                <a:gd name="connsiteY5" fmla="*/ 300228 h 606722"/>
                <a:gd name="connsiteX6" fmla="*/ 545129 w 602205"/>
                <a:gd name="connsiteY6" fmla="*/ 340293 h 606722"/>
                <a:gd name="connsiteX7" fmla="*/ 516692 w 602205"/>
                <a:gd name="connsiteY7" fmla="*/ 351769 h 606722"/>
                <a:gd name="connsiteX8" fmla="*/ 386204 w 602205"/>
                <a:gd name="connsiteY8" fmla="*/ 351769 h 606722"/>
                <a:gd name="connsiteX9" fmla="*/ 85299 w 602205"/>
                <a:gd name="connsiteY9" fmla="*/ 131463 h 606722"/>
                <a:gd name="connsiteX10" fmla="*/ 216777 w 602205"/>
                <a:gd name="connsiteY10" fmla="*/ 131463 h 606722"/>
                <a:gd name="connsiteX11" fmla="*/ 216777 w 602205"/>
                <a:gd name="connsiteY11" fmla="*/ 260386 h 606722"/>
                <a:gd name="connsiteX12" fmla="*/ 85299 w 602205"/>
                <a:gd name="connsiteY12" fmla="*/ 260386 h 606722"/>
                <a:gd name="connsiteX13" fmla="*/ 57068 w 602205"/>
                <a:gd name="connsiteY13" fmla="*/ 248501 h 606722"/>
                <a:gd name="connsiteX14" fmla="*/ 7058 w 602205"/>
                <a:gd name="connsiteY14" fmla="*/ 206803 h 606722"/>
                <a:gd name="connsiteX15" fmla="*/ 0 w 602205"/>
                <a:gd name="connsiteY15" fmla="*/ 192903 h 606722"/>
                <a:gd name="connsiteX16" fmla="*/ 7260 w 602205"/>
                <a:gd name="connsiteY16" fmla="*/ 178802 h 606722"/>
                <a:gd name="connsiteX17" fmla="*/ 57068 w 602205"/>
                <a:gd name="connsiteY17" fmla="*/ 139924 h 606722"/>
                <a:gd name="connsiteX18" fmla="*/ 85299 w 602205"/>
                <a:gd name="connsiteY18" fmla="*/ 131463 h 606722"/>
                <a:gd name="connsiteX19" fmla="*/ 386204 w 602205"/>
                <a:gd name="connsiteY19" fmla="*/ 42904 h 606722"/>
                <a:gd name="connsiteX20" fmla="*/ 516692 w 602205"/>
                <a:gd name="connsiteY20" fmla="*/ 42904 h 606722"/>
                <a:gd name="connsiteX21" fmla="*/ 545129 w 602205"/>
                <a:gd name="connsiteY21" fmla="*/ 51964 h 606722"/>
                <a:gd name="connsiteX22" fmla="*/ 594743 w 602205"/>
                <a:gd name="connsiteY22" fmla="*/ 90620 h 606722"/>
                <a:gd name="connsiteX23" fmla="*/ 602205 w 602205"/>
                <a:gd name="connsiteY23" fmla="*/ 105317 h 606722"/>
                <a:gd name="connsiteX24" fmla="*/ 594944 w 602205"/>
                <a:gd name="connsiteY24" fmla="*/ 120216 h 606722"/>
                <a:gd name="connsiteX25" fmla="*/ 545129 w 602205"/>
                <a:gd name="connsiteY25" fmla="*/ 160281 h 606722"/>
                <a:gd name="connsiteX26" fmla="*/ 516692 w 602205"/>
                <a:gd name="connsiteY26" fmla="*/ 171757 h 606722"/>
                <a:gd name="connsiteX27" fmla="*/ 386204 w 602205"/>
                <a:gd name="connsiteY27" fmla="*/ 171757 h 606722"/>
                <a:gd name="connsiteX28" fmla="*/ 297432 w 602205"/>
                <a:gd name="connsiteY28" fmla="*/ 0 h 606722"/>
                <a:gd name="connsiteX29" fmla="*/ 337765 w 602205"/>
                <a:gd name="connsiteY29" fmla="*/ 40274 h 606722"/>
                <a:gd name="connsiteX30" fmla="*/ 337765 w 602205"/>
                <a:gd name="connsiteY30" fmla="*/ 496775 h 606722"/>
                <a:gd name="connsiteX31" fmla="*/ 419238 w 602205"/>
                <a:gd name="connsiteY31" fmla="*/ 496775 h 606722"/>
                <a:gd name="connsiteX32" fmla="*/ 455739 w 602205"/>
                <a:gd name="connsiteY32" fmla="*/ 515100 h 606722"/>
                <a:gd name="connsiteX33" fmla="*/ 497887 w 602205"/>
                <a:gd name="connsiteY33" fmla="*/ 572490 h 606722"/>
                <a:gd name="connsiteX34" fmla="*/ 500912 w 602205"/>
                <a:gd name="connsiteY34" fmla="*/ 595647 h 606722"/>
                <a:gd name="connsiteX35" fmla="*/ 480342 w 602205"/>
                <a:gd name="connsiteY35" fmla="*/ 606722 h 606722"/>
                <a:gd name="connsiteX36" fmla="*/ 121580 w 602205"/>
                <a:gd name="connsiteY36" fmla="*/ 606722 h 606722"/>
                <a:gd name="connsiteX37" fmla="*/ 101010 w 602205"/>
                <a:gd name="connsiteY37" fmla="*/ 595647 h 606722"/>
                <a:gd name="connsiteX38" fmla="*/ 104237 w 602205"/>
                <a:gd name="connsiteY38" fmla="*/ 572490 h 606722"/>
                <a:gd name="connsiteX39" fmla="*/ 146183 w 602205"/>
                <a:gd name="connsiteY39" fmla="*/ 515100 h 606722"/>
                <a:gd name="connsiteX40" fmla="*/ 182684 w 602205"/>
                <a:gd name="connsiteY40" fmla="*/ 496775 h 606722"/>
                <a:gd name="connsiteX41" fmla="*/ 257099 w 602205"/>
                <a:gd name="connsiteY41" fmla="*/ 496775 h 606722"/>
                <a:gd name="connsiteX42" fmla="*/ 257099 w 602205"/>
                <a:gd name="connsiteY42" fmla="*/ 40274 h 606722"/>
                <a:gd name="connsiteX43" fmla="*/ 297432 w 602205"/>
                <a:gd name="connsiteY43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602205" h="606722">
                  <a:moveTo>
                    <a:pt x="386204" y="222916"/>
                  </a:moveTo>
                  <a:lnTo>
                    <a:pt x="516692" y="222916"/>
                  </a:lnTo>
                  <a:cubicBezTo>
                    <a:pt x="525163" y="222916"/>
                    <a:pt x="537465" y="225936"/>
                    <a:pt x="545129" y="231976"/>
                  </a:cubicBezTo>
                  <a:lnTo>
                    <a:pt x="594743" y="270632"/>
                  </a:lnTo>
                  <a:cubicBezTo>
                    <a:pt x="599381" y="274256"/>
                    <a:pt x="602205" y="279692"/>
                    <a:pt x="602205" y="285329"/>
                  </a:cubicBezTo>
                  <a:cubicBezTo>
                    <a:pt x="602205" y="291168"/>
                    <a:pt x="599381" y="296604"/>
                    <a:pt x="594944" y="300228"/>
                  </a:cubicBezTo>
                  <a:lnTo>
                    <a:pt x="545129" y="340293"/>
                  </a:lnTo>
                  <a:cubicBezTo>
                    <a:pt x="539280" y="344924"/>
                    <a:pt x="526978" y="351769"/>
                    <a:pt x="516692" y="351769"/>
                  </a:cubicBezTo>
                  <a:lnTo>
                    <a:pt x="386204" y="351769"/>
                  </a:lnTo>
                  <a:close/>
                  <a:moveTo>
                    <a:pt x="85299" y="131463"/>
                  </a:moveTo>
                  <a:lnTo>
                    <a:pt x="216777" y="131463"/>
                  </a:lnTo>
                  <a:lnTo>
                    <a:pt x="216777" y="260386"/>
                  </a:lnTo>
                  <a:lnTo>
                    <a:pt x="85299" y="260386"/>
                  </a:lnTo>
                  <a:cubicBezTo>
                    <a:pt x="74813" y="260386"/>
                    <a:pt x="62311" y="252530"/>
                    <a:pt x="57068" y="248501"/>
                  </a:cubicBezTo>
                  <a:lnTo>
                    <a:pt x="7058" y="206803"/>
                  </a:lnTo>
                  <a:cubicBezTo>
                    <a:pt x="2621" y="203177"/>
                    <a:pt x="0" y="198140"/>
                    <a:pt x="0" y="192903"/>
                  </a:cubicBezTo>
                  <a:cubicBezTo>
                    <a:pt x="0" y="187464"/>
                    <a:pt x="2621" y="182428"/>
                    <a:pt x="7260" y="178802"/>
                  </a:cubicBezTo>
                  <a:lnTo>
                    <a:pt x="57068" y="139924"/>
                  </a:lnTo>
                  <a:cubicBezTo>
                    <a:pt x="64327" y="134082"/>
                    <a:pt x="76426" y="131463"/>
                    <a:pt x="85299" y="131463"/>
                  </a:cubicBezTo>
                  <a:close/>
                  <a:moveTo>
                    <a:pt x="386204" y="42904"/>
                  </a:moveTo>
                  <a:lnTo>
                    <a:pt x="516692" y="42904"/>
                  </a:lnTo>
                  <a:cubicBezTo>
                    <a:pt x="525163" y="42904"/>
                    <a:pt x="537667" y="46125"/>
                    <a:pt x="545129" y="51964"/>
                  </a:cubicBezTo>
                  <a:lnTo>
                    <a:pt x="594743" y="90620"/>
                  </a:lnTo>
                  <a:cubicBezTo>
                    <a:pt x="599381" y="94244"/>
                    <a:pt x="602205" y="99680"/>
                    <a:pt x="602205" y="105317"/>
                  </a:cubicBezTo>
                  <a:cubicBezTo>
                    <a:pt x="602205" y="111156"/>
                    <a:pt x="599381" y="116592"/>
                    <a:pt x="594944" y="120216"/>
                  </a:cubicBezTo>
                  <a:lnTo>
                    <a:pt x="545129" y="160281"/>
                  </a:lnTo>
                  <a:cubicBezTo>
                    <a:pt x="539280" y="164912"/>
                    <a:pt x="526978" y="171757"/>
                    <a:pt x="516692" y="171757"/>
                  </a:cubicBezTo>
                  <a:lnTo>
                    <a:pt x="386204" y="171757"/>
                  </a:lnTo>
                  <a:close/>
                  <a:moveTo>
                    <a:pt x="297432" y="0"/>
                  </a:moveTo>
                  <a:cubicBezTo>
                    <a:pt x="319615" y="0"/>
                    <a:pt x="337765" y="18123"/>
                    <a:pt x="337765" y="40274"/>
                  </a:cubicBezTo>
                  <a:lnTo>
                    <a:pt x="337765" y="496775"/>
                  </a:lnTo>
                  <a:lnTo>
                    <a:pt x="419238" y="496775"/>
                  </a:lnTo>
                  <a:cubicBezTo>
                    <a:pt x="432346" y="496775"/>
                    <a:pt x="448076" y="504629"/>
                    <a:pt x="455739" y="515100"/>
                  </a:cubicBezTo>
                  <a:lnTo>
                    <a:pt x="497887" y="572490"/>
                  </a:lnTo>
                  <a:cubicBezTo>
                    <a:pt x="503332" y="580142"/>
                    <a:pt x="504542" y="588599"/>
                    <a:pt x="500912" y="595647"/>
                  </a:cubicBezTo>
                  <a:cubicBezTo>
                    <a:pt x="497282" y="602695"/>
                    <a:pt x="489820" y="606722"/>
                    <a:pt x="480342" y="606722"/>
                  </a:cubicBezTo>
                  <a:lnTo>
                    <a:pt x="121580" y="606722"/>
                  </a:lnTo>
                  <a:cubicBezTo>
                    <a:pt x="112102" y="606722"/>
                    <a:pt x="104640" y="602695"/>
                    <a:pt x="101010" y="595647"/>
                  </a:cubicBezTo>
                  <a:cubicBezTo>
                    <a:pt x="97380" y="588599"/>
                    <a:pt x="98590" y="580142"/>
                    <a:pt x="104237" y="572490"/>
                  </a:cubicBezTo>
                  <a:lnTo>
                    <a:pt x="146183" y="515100"/>
                  </a:lnTo>
                  <a:cubicBezTo>
                    <a:pt x="153846" y="504629"/>
                    <a:pt x="169576" y="496775"/>
                    <a:pt x="182684" y="496775"/>
                  </a:cubicBezTo>
                  <a:lnTo>
                    <a:pt x="257099" y="496775"/>
                  </a:lnTo>
                  <a:lnTo>
                    <a:pt x="257099" y="40274"/>
                  </a:lnTo>
                  <a:cubicBezTo>
                    <a:pt x="257099" y="18123"/>
                    <a:pt x="275249" y="0"/>
                    <a:pt x="297432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28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 panose="020B0502020104020203"/>
                  <a:ea typeface="Gill Sans" panose="020B0502020104020203"/>
                  <a:cs typeface="Gill Sans" panose="020B0502020104020203"/>
                  <a:sym typeface="Gill Sans" panose="020B0502020104020203"/>
                </a:defRPr>
              </a:pPr>
              <a:endParaRPr kumimoji="0" sz="15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字魂59号-创粗黑" panose="00000500000000000000" pitchFamily="2" charset="-122"/>
              </a:endParaRPr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8149579" y="5438044"/>
            <a:ext cx="223647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spc="600" dirty="0">
                <a:solidFill>
                  <a:schemeClr val="tx1"/>
                </a:solidFill>
                <a:latin typeface="等线" charset="0"/>
                <a:ea typeface="等线" charset="0"/>
              </a:rPr>
              <a:t>主要功能</a:t>
            </a:r>
          </a:p>
        </p:txBody>
      </p:sp>
      <p:grpSp>
        <p:nvGrpSpPr>
          <p:cNvPr id="15" name="组合 14"/>
          <p:cNvGrpSpPr/>
          <p:nvPr/>
        </p:nvGrpSpPr>
        <p:grpSpPr>
          <a:xfrm>
            <a:off x="7406629" y="5438044"/>
            <a:ext cx="577850" cy="583565"/>
            <a:chOff x="3422" y="8256"/>
            <a:chExt cx="910" cy="910"/>
          </a:xfrm>
        </p:grpSpPr>
        <p:sp>
          <p:nvSpPr>
            <p:cNvPr id="16" name="Shape 6065"/>
            <p:cNvSpPr/>
            <p:nvPr/>
          </p:nvSpPr>
          <p:spPr>
            <a:xfrm>
              <a:off x="3422" y="8256"/>
              <a:ext cx="910" cy="910"/>
            </a:xfrm>
            <a:prstGeom prst="roundRect">
              <a:avLst>
                <a:gd name="adj" fmla="val 50000"/>
              </a:avLst>
            </a:prstGeom>
            <a:solidFill>
              <a:srgbClr val="1A317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sz="3200"/>
              </a:pPr>
              <a:endParaRPr kumimoji="0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字魂59号-创粗黑" panose="00000500000000000000" pitchFamily="2" charset="-122"/>
              </a:endParaRPr>
            </a:p>
          </p:txBody>
        </p:sp>
        <p:sp>
          <p:nvSpPr>
            <p:cNvPr id="17" name="Shape 6066"/>
            <p:cNvSpPr/>
            <p:nvPr/>
          </p:nvSpPr>
          <p:spPr>
            <a:xfrm>
              <a:off x="3656" y="8489"/>
              <a:ext cx="440" cy="444"/>
            </a:xfrm>
            <a:custGeom>
              <a:avLst/>
              <a:gdLst>
                <a:gd name="connsiteX0" fmla="*/ 386204 w 602205"/>
                <a:gd name="connsiteY0" fmla="*/ 222916 h 606722"/>
                <a:gd name="connsiteX1" fmla="*/ 516692 w 602205"/>
                <a:gd name="connsiteY1" fmla="*/ 222916 h 606722"/>
                <a:gd name="connsiteX2" fmla="*/ 545129 w 602205"/>
                <a:gd name="connsiteY2" fmla="*/ 231976 h 606722"/>
                <a:gd name="connsiteX3" fmla="*/ 594743 w 602205"/>
                <a:gd name="connsiteY3" fmla="*/ 270632 h 606722"/>
                <a:gd name="connsiteX4" fmla="*/ 602205 w 602205"/>
                <a:gd name="connsiteY4" fmla="*/ 285329 h 606722"/>
                <a:gd name="connsiteX5" fmla="*/ 594944 w 602205"/>
                <a:gd name="connsiteY5" fmla="*/ 300228 h 606722"/>
                <a:gd name="connsiteX6" fmla="*/ 545129 w 602205"/>
                <a:gd name="connsiteY6" fmla="*/ 340293 h 606722"/>
                <a:gd name="connsiteX7" fmla="*/ 516692 w 602205"/>
                <a:gd name="connsiteY7" fmla="*/ 351769 h 606722"/>
                <a:gd name="connsiteX8" fmla="*/ 386204 w 602205"/>
                <a:gd name="connsiteY8" fmla="*/ 351769 h 606722"/>
                <a:gd name="connsiteX9" fmla="*/ 85299 w 602205"/>
                <a:gd name="connsiteY9" fmla="*/ 131463 h 606722"/>
                <a:gd name="connsiteX10" fmla="*/ 216777 w 602205"/>
                <a:gd name="connsiteY10" fmla="*/ 131463 h 606722"/>
                <a:gd name="connsiteX11" fmla="*/ 216777 w 602205"/>
                <a:gd name="connsiteY11" fmla="*/ 260386 h 606722"/>
                <a:gd name="connsiteX12" fmla="*/ 85299 w 602205"/>
                <a:gd name="connsiteY12" fmla="*/ 260386 h 606722"/>
                <a:gd name="connsiteX13" fmla="*/ 57068 w 602205"/>
                <a:gd name="connsiteY13" fmla="*/ 248501 h 606722"/>
                <a:gd name="connsiteX14" fmla="*/ 7058 w 602205"/>
                <a:gd name="connsiteY14" fmla="*/ 206803 h 606722"/>
                <a:gd name="connsiteX15" fmla="*/ 0 w 602205"/>
                <a:gd name="connsiteY15" fmla="*/ 192903 h 606722"/>
                <a:gd name="connsiteX16" fmla="*/ 7260 w 602205"/>
                <a:gd name="connsiteY16" fmla="*/ 178802 h 606722"/>
                <a:gd name="connsiteX17" fmla="*/ 57068 w 602205"/>
                <a:gd name="connsiteY17" fmla="*/ 139924 h 606722"/>
                <a:gd name="connsiteX18" fmla="*/ 85299 w 602205"/>
                <a:gd name="connsiteY18" fmla="*/ 131463 h 606722"/>
                <a:gd name="connsiteX19" fmla="*/ 386204 w 602205"/>
                <a:gd name="connsiteY19" fmla="*/ 42904 h 606722"/>
                <a:gd name="connsiteX20" fmla="*/ 516692 w 602205"/>
                <a:gd name="connsiteY20" fmla="*/ 42904 h 606722"/>
                <a:gd name="connsiteX21" fmla="*/ 545129 w 602205"/>
                <a:gd name="connsiteY21" fmla="*/ 51964 h 606722"/>
                <a:gd name="connsiteX22" fmla="*/ 594743 w 602205"/>
                <a:gd name="connsiteY22" fmla="*/ 90620 h 606722"/>
                <a:gd name="connsiteX23" fmla="*/ 602205 w 602205"/>
                <a:gd name="connsiteY23" fmla="*/ 105317 h 606722"/>
                <a:gd name="connsiteX24" fmla="*/ 594944 w 602205"/>
                <a:gd name="connsiteY24" fmla="*/ 120216 h 606722"/>
                <a:gd name="connsiteX25" fmla="*/ 545129 w 602205"/>
                <a:gd name="connsiteY25" fmla="*/ 160281 h 606722"/>
                <a:gd name="connsiteX26" fmla="*/ 516692 w 602205"/>
                <a:gd name="connsiteY26" fmla="*/ 171757 h 606722"/>
                <a:gd name="connsiteX27" fmla="*/ 386204 w 602205"/>
                <a:gd name="connsiteY27" fmla="*/ 171757 h 606722"/>
                <a:gd name="connsiteX28" fmla="*/ 297432 w 602205"/>
                <a:gd name="connsiteY28" fmla="*/ 0 h 606722"/>
                <a:gd name="connsiteX29" fmla="*/ 337765 w 602205"/>
                <a:gd name="connsiteY29" fmla="*/ 40274 h 606722"/>
                <a:gd name="connsiteX30" fmla="*/ 337765 w 602205"/>
                <a:gd name="connsiteY30" fmla="*/ 496775 h 606722"/>
                <a:gd name="connsiteX31" fmla="*/ 419238 w 602205"/>
                <a:gd name="connsiteY31" fmla="*/ 496775 h 606722"/>
                <a:gd name="connsiteX32" fmla="*/ 455739 w 602205"/>
                <a:gd name="connsiteY32" fmla="*/ 515100 h 606722"/>
                <a:gd name="connsiteX33" fmla="*/ 497887 w 602205"/>
                <a:gd name="connsiteY33" fmla="*/ 572490 h 606722"/>
                <a:gd name="connsiteX34" fmla="*/ 500912 w 602205"/>
                <a:gd name="connsiteY34" fmla="*/ 595647 h 606722"/>
                <a:gd name="connsiteX35" fmla="*/ 480342 w 602205"/>
                <a:gd name="connsiteY35" fmla="*/ 606722 h 606722"/>
                <a:gd name="connsiteX36" fmla="*/ 121580 w 602205"/>
                <a:gd name="connsiteY36" fmla="*/ 606722 h 606722"/>
                <a:gd name="connsiteX37" fmla="*/ 101010 w 602205"/>
                <a:gd name="connsiteY37" fmla="*/ 595647 h 606722"/>
                <a:gd name="connsiteX38" fmla="*/ 104237 w 602205"/>
                <a:gd name="connsiteY38" fmla="*/ 572490 h 606722"/>
                <a:gd name="connsiteX39" fmla="*/ 146183 w 602205"/>
                <a:gd name="connsiteY39" fmla="*/ 515100 h 606722"/>
                <a:gd name="connsiteX40" fmla="*/ 182684 w 602205"/>
                <a:gd name="connsiteY40" fmla="*/ 496775 h 606722"/>
                <a:gd name="connsiteX41" fmla="*/ 257099 w 602205"/>
                <a:gd name="connsiteY41" fmla="*/ 496775 h 606722"/>
                <a:gd name="connsiteX42" fmla="*/ 257099 w 602205"/>
                <a:gd name="connsiteY42" fmla="*/ 40274 h 606722"/>
                <a:gd name="connsiteX43" fmla="*/ 297432 w 602205"/>
                <a:gd name="connsiteY43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602205" h="606722">
                  <a:moveTo>
                    <a:pt x="386204" y="222916"/>
                  </a:moveTo>
                  <a:lnTo>
                    <a:pt x="516692" y="222916"/>
                  </a:lnTo>
                  <a:cubicBezTo>
                    <a:pt x="525163" y="222916"/>
                    <a:pt x="537465" y="225936"/>
                    <a:pt x="545129" y="231976"/>
                  </a:cubicBezTo>
                  <a:lnTo>
                    <a:pt x="594743" y="270632"/>
                  </a:lnTo>
                  <a:cubicBezTo>
                    <a:pt x="599381" y="274256"/>
                    <a:pt x="602205" y="279692"/>
                    <a:pt x="602205" y="285329"/>
                  </a:cubicBezTo>
                  <a:cubicBezTo>
                    <a:pt x="602205" y="291168"/>
                    <a:pt x="599381" y="296604"/>
                    <a:pt x="594944" y="300228"/>
                  </a:cubicBezTo>
                  <a:lnTo>
                    <a:pt x="545129" y="340293"/>
                  </a:lnTo>
                  <a:cubicBezTo>
                    <a:pt x="539280" y="344924"/>
                    <a:pt x="526978" y="351769"/>
                    <a:pt x="516692" y="351769"/>
                  </a:cubicBezTo>
                  <a:lnTo>
                    <a:pt x="386204" y="351769"/>
                  </a:lnTo>
                  <a:close/>
                  <a:moveTo>
                    <a:pt x="85299" y="131463"/>
                  </a:moveTo>
                  <a:lnTo>
                    <a:pt x="216777" y="131463"/>
                  </a:lnTo>
                  <a:lnTo>
                    <a:pt x="216777" y="260386"/>
                  </a:lnTo>
                  <a:lnTo>
                    <a:pt x="85299" y="260386"/>
                  </a:lnTo>
                  <a:cubicBezTo>
                    <a:pt x="74813" y="260386"/>
                    <a:pt x="62311" y="252530"/>
                    <a:pt x="57068" y="248501"/>
                  </a:cubicBezTo>
                  <a:lnTo>
                    <a:pt x="7058" y="206803"/>
                  </a:lnTo>
                  <a:cubicBezTo>
                    <a:pt x="2621" y="203177"/>
                    <a:pt x="0" y="198140"/>
                    <a:pt x="0" y="192903"/>
                  </a:cubicBezTo>
                  <a:cubicBezTo>
                    <a:pt x="0" y="187464"/>
                    <a:pt x="2621" y="182428"/>
                    <a:pt x="7260" y="178802"/>
                  </a:cubicBezTo>
                  <a:lnTo>
                    <a:pt x="57068" y="139924"/>
                  </a:lnTo>
                  <a:cubicBezTo>
                    <a:pt x="64327" y="134082"/>
                    <a:pt x="76426" y="131463"/>
                    <a:pt x="85299" y="131463"/>
                  </a:cubicBezTo>
                  <a:close/>
                  <a:moveTo>
                    <a:pt x="386204" y="42904"/>
                  </a:moveTo>
                  <a:lnTo>
                    <a:pt x="516692" y="42904"/>
                  </a:lnTo>
                  <a:cubicBezTo>
                    <a:pt x="525163" y="42904"/>
                    <a:pt x="537667" y="46125"/>
                    <a:pt x="545129" y="51964"/>
                  </a:cubicBezTo>
                  <a:lnTo>
                    <a:pt x="594743" y="90620"/>
                  </a:lnTo>
                  <a:cubicBezTo>
                    <a:pt x="599381" y="94244"/>
                    <a:pt x="602205" y="99680"/>
                    <a:pt x="602205" y="105317"/>
                  </a:cubicBezTo>
                  <a:cubicBezTo>
                    <a:pt x="602205" y="111156"/>
                    <a:pt x="599381" y="116592"/>
                    <a:pt x="594944" y="120216"/>
                  </a:cubicBezTo>
                  <a:lnTo>
                    <a:pt x="545129" y="160281"/>
                  </a:lnTo>
                  <a:cubicBezTo>
                    <a:pt x="539280" y="164912"/>
                    <a:pt x="526978" y="171757"/>
                    <a:pt x="516692" y="171757"/>
                  </a:cubicBezTo>
                  <a:lnTo>
                    <a:pt x="386204" y="171757"/>
                  </a:lnTo>
                  <a:close/>
                  <a:moveTo>
                    <a:pt x="297432" y="0"/>
                  </a:moveTo>
                  <a:cubicBezTo>
                    <a:pt x="319615" y="0"/>
                    <a:pt x="337765" y="18123"/>
                    <a:pt x="337765" y="40274"/>
                  </a:cubicBezTo>
                  <a:lnTo>
                    <a:pt x="337765" y="496775"/>
                  </a:lnTo>
                  <a:lnTo>
                    <a:pt x="419238" y="496775"/>
                  </a:lnTo>
                  <a:cubicBezTo>
                    <a:pt x="432346" y="496775"/>
                    <a:pt x="448076" y="504629"/>
                    <a:pt x="455739" y="515100"/>
                  </a:cubicBezTo>
                  <a:lnTo>
                    <a:pt x="497887" y="572490"/>
                  </a:lnTo>
                  <a:cubicBezTo>
                    <a:pt x="503332" y="580142"/>
                    <a:pt x="504542" y="588599"/>
                    <a:pt x="500912" y="595647"/>
                  </a:cubicBezTo>
                  <a:cubicBezTo>
                    <a:pt x="497282" y="602695"/>
                    <a:pt x="489820" y="606722"/>
                    <a:pt x="480342" y="606722"/>
                  </a:cubicBezTo>
                  <a:lnTo>
                    <a:pt x="121580" y="606722"/>
                  </a:lnTo>
                  <a:cubicBezTo>
                    <a:pt x="112102" y="606722"/>
                    <a:pt x="104640" y="602695"/>
                    <a:pt x="101010" y="595647"/>
                  </a:cubicBezTo>
                  <a:cubicBezTo>
                    <a:pt x="97380" y="588599"/>
                    <a:pt x="98590" y="580142"/>
                    <a:pt x="104237" y="572490"/>
                  </a:cubicBezTo>
                  <a:lnTo>
                    <a:pt x="146183" y="515100"/>
                  </a:lnTo>
                  <a:cubicBezTo>
                    <a:pt x="153846" y="504629"/>
                    <a:pt x="169576" y="496775"/>
                    <a:pt x="182684" y="496775"/>
                  </a:cubicBezTo>
                  <a:lnTo>
                    <a:pt x="257099" y="496775"/>
                  </a:lnTo>
                  <a:lnTo>
                    <a:pt x="257099" y="40274"/>
                  </a:lnTo>
                  <a:cubicBezTo>
                    <a:pt x="257099" y="18123"/>
                    <a:pt x="275249" y="0"/>
                    <a:pt x="297432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28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 panose="020B0502020104020203"/>
                  <a:ea typeface="Gill Sans" panose="020B0502020104020203"/>
                  <a:cs typeface="Gill Sans" panose="020B0502020104020203"/>
                  <a:sym typeface="Gill Sans" panose="020B0502020104020203"/>
                </a:defRPr>
              </a:pPr>
              <a:endParaRPr kumimoji="0" sz="15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字魂59号-创粗黑" panose="00000500000000000000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0924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540"/>
    </mc:Choice>
    <mc:Fallback xmlns="">
      <p:transition advTm="154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32"/>
          <p:cNvSpPr/>
          <p:nvPr/>
        </p:nvSpPr>
        <p:spPr>
          <a:xfrm>
            <a:off x="7732471" y="4029370"/>
            <a:ext cx="4084591" cy="248777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90204"/>
              <a:ea typeface="微软雅黑"/>
              <a:cs typeface="+mn-cs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3496746" y="4029370"/>
            <a:ext cx="3852308" cy="248777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90204"/>
              <a:ea typeface="微软雅黑"/>
              <a:cs typeface="+mn-cs"/>
            </a:endParaRPr>
          </a:p>
        </p:txBody>
      </p:sp>
      <p:sp>
        <p:nvSpPr>
          <p:cNvPr id="25" name="圆角矩形 3"/>
          <p:cNvSpPr/>
          <p:nvPr/>
        </p:nvSpPr>
        <p:spPr>
          <a:xfrm>
            <a:off x="586295" y="1864519"/>
            <a:ext cx="2272788" cy="4086225"/>
          </a:xfrm>
          <a:prstGeom prst="round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90204"/>
              <a:ea typeface="微软雅黑"/>
              <a:cs typeface="+mn-cs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93370" y="306705"/>
            <a:ext cx="2728595" cy="666750"/>
          </a:xfrm>
          <a:prstGeom prst="rect">
            <a:avLst/>
          </a:prstGeom>
          <a:solidFill>
            <a:schemeClr val="tx2"/>
          </a:solidFill>
          <a:ln w="381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73E87"/>
              </a:solidFill>
              <a:effectLst/>
              <a:uLnTx/>
              <a:uFillTx/>
              <a:latin typeface="Arial" panose="020B0604020202090204"/>
              <a:ea typeface="微软雅黑"/>
              <a:cs typeface="+mn-cs"/>
            </a:endParaRPr>
          </a:p>
        </p:txBody>
      </p:sp>
      <p:sp>
        <p:nvSpPr>
          <p:cNvPr id="7" name="标题 1"/>
          <p:cNvSpPr>
            <a:spLocks noGrp="1"/>
          </p:cNvSpPr>
          <p:nvPr/>
        </p:nvSpPr>
        <p:spPr>
          <a:xfrm>
            <a:off x="1249680" y="309880"/>
            <a:ext cx="2272665" cy="663575"/>
          </a:xfrm>
          <a:prstGeom prst="rect">
            <a:avLst/>
          </a:prstGeom>
          <a:noFill/>
        </p:spPr>
        <p:txBody>
          <a:bodyPr anchor="b"/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376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charset="0"/>
                <a:ea typeface="等线" charset="0"/>
                <a:cs typeface="+mj-cs"/>
                <a:sym typeface="字魂59号-创粗黑" panose="00000500000000000000" pitchFamily="2" charset="-122"/>
              </a:rPr>
              <a:t>数据库</a:t>
            </a:r>
          </a:p>
        </p:txBody>
      </p:sp>
      <p:sp>
        <p:nvSpPr>
          <p:cNvPr id="549" name="book-and-cd_43679"/>
          <p:cNvSpPr>
            <a:spLocks noChangeAspect="1"/>
          </p:cNvSpPr>
          <p:nvPr/>
        </p:nvSpPr>
        <p:spPr bwMode="auto">
          <a:xfrm>
            <a:off x="490813" y="395618"/>
            <a:ext cx="609685" cy="488288"/>
          </a:xfrm>
          <a:custGeom>
            <a:avLst/>
            <a:gdLst>
              <a:gd name="connsiteX0" fmla="*/ 452113 w 560604"/>
              <a:gd name="connsiteY0" fmla="*/ 77314 h 448980"/>
              <a:gd name="connsiteX1" fmla="*/ 417185 w 560604"/>
              <a:gd name="connsiteY1" fmla="*/ 112165 h 448980"/>
              <a:gd name="connsiteX2" fmla="*/ 452113 w 560604"/>
              <a:gd name="connsiteY2" fmla="*/ 145726 h 448980"/>
              <a:gd name="connsiteX3" fmla="*/ 485747 w 560604"/>
              <a:gd name="connsiteY3" fmla="*/ 112165 h 448980"/>
              <a:gd name="connsiteX4" fmla="*/ 452113 w 560604"/>
              <a:gd name="connsiteY4" fmla="*/ 77314 h 448980"/>
              <a:gd name="connsiteX5" fmla="*/ 118850 w 560604"/>
              <a:gd name="connsiteY5" fmla="*/ 64516 h 448980"/>
              <a:gd name="connsiteX6" fmla="*/ 40048 w 560604"/>
              <a:gd name="connsiteY6" fmla="*/ 77417 h 448980"/>
              <a:gd name="connsiteX7" fmla="*/ 40048 w 560604"/>
              <a:gd name="connsiteY7" fmla="*/ 392214 h 448980"/>
              <a:gd name="connsiteX8" fmla="*/ 107224 w 560604"/>
              <a:gd name="connsiteY8" fmla="*/ 380602 h 448980"/>
              <a:gd name="connsiteX9" fmla="*/ 255786 w 560604"/>
              <a:gd name="connsiteY9" fmla="*/ 412856 h 448980"/>
              <a:gd name="connsiteX10" fmla="*/ 255786 w 560604"/>
              <a:gd name="connsiteY10" fmla="*/ 277390 h 448980"/>
              <a:gd name="connsiteX11" fmla="*/ 246743 w 560604"/>
              <a:gd name="connsiteY11" fmla="*/ 287711 h 448980"/>
              <a:gd name="connsiteX12" fmla="*/ 246743 w 560604"/>
              <a:gd name="connsiteY12" fmla="*/ 109671 h 448980"/>
              <a:gd name="connsiteX13" fmla="*/ 118850 w 560604"/>
              <a:gd name="connsiteY13" fmla="*/ 64516 h 448980"/>
              <a:gd name="connsiteX14" fmla="*/ 452113 w 560604"/>
              <a:gd name="connsiteY14" fmla="*/ 64406 h 448980"/>
              <a:gd name="connsiteX15" fmla="*/ 498683 w 560604"/>
              <a:gd name="connsiteY15" fmla="*/ 112165 h 448980"/>
              <a:gd name="connsiteX16" fmla="*/ 452113 w 560604"/>
              <a:gd name="connsiteY16" fmla="*/ 158634 h 448980"/>
              <a:gd name="connsiteX17" fmla="*/ 404248 w 560604"/>
              <a:gd name="connsiteY17" fmla="*/ 112165 h 448980"/>
              <a:gd name="connsiteX18" fmla="*/ 452113 w 560604"/>
              <a:gd name="connsiteY18" fmla="*/ 64406 h 448980"/>
              <a:gd name="connsiteX19" fmla="*/ 452058 w 560604"/>
              <a:gd name="connsiteY19" fmla="*/ 59344 h 448980"/>
              <a:gd name="connsiteX20" fmla="*/ 399076 w 560604"/>
              <a:gd name="connsiteY20" fmla="*/ 112237 h 448980"/>
              <a:gd name="connsiteX21" fmla="*/ 452058 w 560604"/>
              <a:gd name="connsiteY21" fmla="*/ 163840 h 448980"/>
              <a:gd name="connsiteX22" fmla="*/ 505039 w 560604"/>
              <a:gd name="connsiteY22" fmla="*/ 112237 h 448980"/>
              <a:gd name="connsiteX23" fmla="*/ 452058 w 560604"/>
              <a:gd name="connsiteY23" fmla="*/ 59344 h 448980"/>
              <a:gd name="connsiteX24" fmla="*/ 118850 w 560604"/>
              <a:gd name="connsiteY24" fmla="*/ 50324 h 448980"/>
              <a:gd name="connsiteX25" fmla="*/ 257078 w 560604"/>
              <a:gd name="connsiteY25" fmla="*/ 99350 h 448980"/>
              <a:gd name="connsiteX26" fmla="*/ 334589 w 560604"/>
              <a:gd name="connsiteY26" fmla="*/ 58065 h 448980"/>
              <a:gd name="connsiteX27" fmla="*/ 329422 w 560604"/>
              <a:gd name="connsiteY27" fmla="*/ 76127 h 448980"/>
              <a:gd name="connsiteX28" fmla="*/ 268705 w 560604"/>
              <a:gd name="connsiteY28" fmla="*/ 109671 h 448980"/>
              <a:gd name="connsiteX29" fmla="*/ 268705 w 560604"/>
              <a:gd name="connsiteY29" fmla="*/ 287711 h 448980"/>
              <a:gd name="connsiteX30" fmla="*/ 259662 w 560604"/>
              <a:gd name="connsiteY30" fmla="*/ 277390 h 448980"/>
              <a:gd name="connsiteX31" fmla="*/ 259662 w 560604"/>
              <a:gd name="connsiteY31" fmla="*/ 412856 h 448980"/>
              <a:gd name="connsiteX32" fmla="*/ 405641 w 560604"/>
              <a:gd name="connsiteY32" fmla="*/ 380602 h 448980"/>
              <a:gd name="connsiteX33" fmla="*/ 475400 w 560604"/>
              <a:gd name="connsiteY33" fmla="*/ 392214 h 448980"/>
              <a:gd name="connsiteX34" fmla="*/ 475400 w 560604"/>
              <a:gd name="connsiteY34" fmla="*/ 233525 h 448980"/>
              <a:gd name="connsiteX35" fmla="*/ 510280 w 560604"/>
              <a:gd name="connsiteY35" fmla="*/ 221914 h 448980"/>
              <a:gd name="connsiteX36" fmla="*/ 510280 w 560604"/>
              <a:gd name="connsiteY36" fmla="*/ 437369 h 448980"/>
              <a:gd name="connsiteX37" fmla="*/ 290666 w 560604"/>
              <a:gd name="connsiteY37" fmla="*/ 437369 h 448980"/>
              <a:gd name="connsiteX38" fmla="*/ 258370 w 560604"/>
              <a:gd name="connsiteY38" fmla="*/ 448980 h 448980"/>
              <a:gd name="connsiteX39" fmla="*/ 226074 w 560604"/>
              <a:gd name="connsiteY39" fmla="*/ 437369 h 448980"/>
              <a:gd name="connsiteX40" fmla="*/ 0 w 560604"/>
              <a:gd name="connsiteY40" fmla="*/ 437369 h 448980"/>
              <a:gd name="connsiteX41" fmla="*/ 0 w 560604"/>
              <a:gd name="connsiteY41" fmla="*/ 113541 h 448980"/>
              <a:gd name="connsiteX42" fmla="*/ 24545 w 560604"/>
              <a:gd name="connsiteY42" fmla="*/ 96769 h 448980"/>
              <a:gd name="connsiteX43" fmla="*/ 24545 w 560604"/>
              <a:gd name="connsiteY43" fmla="*/ 67096 h 448980"/>
              <a:gd name="connsiteX44" fmla="*/ 29713 w 560604"/>
              <a:gd name="connsiteY44" fmla="*/ 65806 h 448980"/>
              <a:gd name="connsiteX45" fmla="*/ 118850 w 560604"/>
              <a:gd name="connsiteY45" fmla="*/ 50324 h 448980"/>
              <a:gd name="connsiteX46" fmla="*/ 449473 w 560604"/>
              <a:gd name="connsiteY46" fmla="*/ 0 h 448980"/>
              <a:gd name="connsiteX47" fmla="*/ 560604 w 560604"/>
              <a:gd name="connsiteY47" fmla="*/ 109657 h 448980"/>
              <a:gd name="connsiteX48" fmla="*/ 449473 w 560604"/>
              <a:gd name="connsiteY48" fmla="*/ 219313 h 448980"/>
              <a:gd name="connsiteX49" fmla="*/ 339634 w 560604"/>
              <a:gd name="connsiteY49" fmla="*/ 109657 h 448980"/>
              <a:gd name="connsiteX50" fmla="*/ 449473 w 560604"/>
              <a:gd name="connsiteY50" fmla="*/ 0 h 448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560604" h="448980">
                <a:moveTo>
                  <a:pt x="452113" y="77314"/>
                </a:moveTo>
                <a:cubicBezTo>
                  <a:pt x="432708" y="77314"/>
                  <a:pt x="417185" y="92804"/>
                  <a:pt x="417185" y="112165"/>
                </a:cubicBezTo>
                <a:cubicBezTo>
                  <a:pt x="417185" y="130237"/>
                  <a:pt x="432708" y="145726"/>
                  <a:pt x="452113" y="145726"/>
                </a:cubicBezTo>
                <a:cubicBezTo>
                  <a:pt x="471517" y="145726"/>
                  <a:pt x="485747" y="130237"/>
                  <a:pt x="485747" y="112165"/>
                </a:cubicBezTo>
                <a:cubicBezTo>
                  <a:pt x="485747" y="92804"/>
                  <a:pt x="470223" y="77314"/>
                  <a:pt x="452113" y="77314"/>
                </a:cubicBezTo>
                <a:close/>
                <a:moveTo>
                  <a:pt x="118850" y="64516"/>
                </a:moveTo>
                <a:cubicBezTo>
                  <a:pt x="81387" y="64516"/>
                  <a:pt x="50382" y="73547"/>
                  <a:pt x="40048" y="77417"/>
                </a:cubicBezTo>
                <a:lnTo>
                  <a:pt x="40048" y="392214"/>
                </a:lnTo>
                <a:cubicBezTo>
                  <a:pt x="58133" y="384473"/>
                  <a:pt x="81387" y="380602"/>
                  <a:pt x="107224" y="380602"/>
                </a:cubicBezTo>
                <a:cubicBezTo>
                  <a:pt x="171816" y="380602"/>
                  <a:pt x="236408" y="405115"/>
                  <a:pt x="255786" y="412856"/>
                </a:cubicBezTo>
                <a:lnTo>
                  <a:pt x="255786" y="277390"/>
                </a:lnTo>
                <a:lnTo>
                  <a:pt x="246743" y="287711"/>
                </a:lnTo>
                <a:lnTo>
                  <a:pt x="246743" y="109671"/>
                </a:lnTo>
                <a:cubicBezTo>
                  <a:pt x="211863" y="79997"/>
                  <a:pt x="169232" y="64516"/>
                  <a:pt x="118850" y="64516"/>
                </a:cubicBezTo>
                <a:close/>
                <a:moveTo>
                  <a:pt x="452113" y="64406"/>
                </a:moveTo>
                <a:cubicBezTo>
                  <a:pt x="477985" y="64406"/>
                  <a:pt x="498683" y="86350"/>
                  <a:pt x="498683" y="112165"/>
                </a:cubicBezTo>
                <a:cubicBezTo>
                  <a:pt x="498683" y="137981"/>
                  <a:pt x="477985" y="158634"/>
                  <a:pt x="452113" y="158634"/>
                </a:cubicBezTo>
                <a:cubicBezTo>
                  <a:pt x="426240" y="158634"/>
                  <a:pt x="404248" y="137981"/>
                  <a:pt x="404248" y="112165"/>
                </a:cubicBezTo>
                <a:cubicBezTo>
                  <a:pt x="404248" y="86350"/>
                  <a:pt x="426240" y="64406"/>
                  <a:pt x="452113" y="64406"/>
                </a:cubicBezTo>
                <a:close/>
                <a:moveTo>
                  <a:pt x="452058" y="59344"/>
                </a:moveTo>
                <a:cubicBezTo>
                  <a:pt x="422336" y="59344"/>
                  <a:pt x="399076" y="82565"/>
                  <a:pt x="399076" y="112237"/>
                </a:cubicBezTo>
                <a:cubicBezTo>
                  <a:pt x="399076" y="140618"/>
                  <a:pt x="422336" y="163840"/>
                  <a:pt x="452058" y="163840"/>
                </a:cubicBezTo>
                <a:cubicBezTo>
                  <a:pt x="480486" y="163840"/>
                  <a:pt x="505039" y="140618"/>
                  <a:pt x="505039" y="112237"/>
                </a:cubicBezTo>
                <a:cubicBezTo>
                  <a:pt x="505039" y="82565"/>
                  <a:pt x="480486" y="59344"/>
                  <a:pt x="452058" y="59344"/>
                </a:cubicBezTo>
                <a:close/>
                <a:moveTo>
                  <a:pt x="118850" y="50324"/>
                </a:moveTo>
                <a:cubicBezTo>
                  <a:pt x="173108" y="50324"/>
                  <a:pt x="219614" y="67096"/>
                  <a:pt x="257078" y="99350"/>
                </a:cubicBezTo>
                <a:cubicBezTo>
                  <a:pt x="280331" y="79997"/>
                  <a:pt x="306168" y="65806"/>
                  <a:pt x="334589" y="58065"/>
                </a:cubicBezTo>
                <a:cubicBezTo>
                  <a:pt x="332005" y="64516"/>
                  <a:pt x="330713" y="69676"/>
                  <a:pt x="329422" y="76127"/>
                </a:cubicBezTo>
                <a:cubicBezTo>
                  <a:pt x="307460" y="82578"/>
                  <a:pt x="286791" y="94189"/>
                  <a:pt x="268705" y="109671"/>
                </a:cubicBezTo>
                <a:lnTo>
                  <a:pt x="268705" y="287711"/>
                </a:lnTo>
                <a:lnTo>
                  <a:pt x="259662" y="277390"/>
                </a:lnTo>
                <a:lnTo>
                  <a:pt x="259662" y="412856"/>
                </a:lnTo>
                <a:cubicBezTo>
                  <a:pt x="279039" y="405115"/>
                  <a:pt x="339756" y="380602"/>
                  <a:pt x="405641" y="380602"/>
                </a:cubicBezTo>
                <a:cubicBezTo>
                  <a:pt x="431478" y="380602"/>
                  <a:pt x="454731" y="384473"/>
                  <a:pt x="475400" y="392214"/>
                </a:cubicBezTo>
                <a:lnTo>
                  <a:pt x="475400" y="233525"/>
                </a:lnTo>
                <a:cubicBezTo>
                  <a:pt x="488319" y="230945"/>
                  <a:pt x="499945" y="227074"/>
                  <a:pt x="510280" y="221914"/>
                </a:cubicBezTo>
                <a:lnTo>
                  <a:pt x="510280" y="437369"/>
                </a:lnTo>
                <a:lnTo>
                  <a:pt x="290666" y="437369"/>
                </a:lnTo>
                <a:cubicBezTo>
                  <a:pt x="282915" y="445110"/>
                  <a:pt x="271288" y="448980"/>
                  <a:pt x="258370" y="448980"/>
                </a:cubicBezTo>
                <a:cubicBezTo>
                  <a:pt x="245451" y="448980"/>
                  <a:pt x="233825" y="445110"/>
                  <a:pt x="226074" y="437369"/>
                </a:cubicBezTo>
                <a:lnTo>
                  <a:pt x="0" y="437369"/>
                </a:lnTo>
                <a:lnTo>
                  <a:pt x="0" y="113541"/>
                </a:lnTo>
                <a:cubicBezTo>
                  <a:pt x="0" y="105800"/>
                  <a:pt x="9043" y="100640"/>
                  <a:pt x="24545" y="96769"/>
                </a:cubicBezTo>
                <a:lnTo>
                  <a:pt x="24545" y="67096"/>
                </a:lnTo>
                <a:lnTo>
                  <a:pt x="29713" y="65806"/>
                </a:lnTo>
                <a:cubicBezTo>
                  <a:pt x="31005" y="64516"/>
                  <a:pt x="68468" y="50324"/>
                  <a:pt x="118850" y="50324"/>
                </a:cubicBezTo>
                <a:close/>
                <a:moveTo>
                  <a:pt x="449473" y="0"/>
                </a:moveTo>
                <a:cubicBezTo>
                  <a:pt x="510208" y="0"/>
                  <a:pt x="560604" y="49023"/>
                  <a:pt x="560604" y="109657"/>
                </a:cubicBezTo>
                <a:cubicBezTo>
                  <a:pt x="560604" y="170290"/>
                  <a:pt x="510208" y="219313"/>
                  <a:pt x="449473" y="219313"/>
                </a:cubicBezTo>
                <a:cubicBezTo>
                  <a:pt x="388739" y="219313"/>
                  <a:pt x="339634" y="170290"/>
                  <a:pt x="339634" y="109657"/>
                </a:cubicBezTo>
                <a:cubicBezTo>
                  <a:pt x="339634" y="49023"/>
                  <a:pt x="388739" y="0"/>
                  <a:pt x="44947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字魂59号-创粗黑" panose="00000500000000000000" pitchFamily="2" charset="-122"/>
              <a:ea typeface="字魂59号-创粗黑" panose="00000500000000000000" pitchFamily="2" charset="-122"/>
              <a:cs typeface="+mn-cs"/>
              <a:sym typeface="字魂59号-创粗黑" panose="00000500000000000000" pitchFamily="2" charset="-122"/>
            </a:endParaRPr>
          </a:p>
        </p:txBody>
      </p:sp>
      <p:pic>
        <p:nvPicPr>
          <p:cNvPr id="216" name="图片 215" descr="QQ20211212-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0055" y="38100"/>
            <a:ext cx="2336165" cy="8458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</p:pic>
      <p:sp>
        <p:nvSpPr>
          <p:cNvPr id="30" name="流程图: 过程 29"/>
          <p:cNvSpPr/>
          <p:nvPr/>
        </p:nvSpPr>
        <p:spPr>
          <a:xfrm>
            <a:off x="3308663" y="1082490"/>
            <a:ext cx="8357711" cy="2659353"/>
          </a:xfrm>
          <a:prstGeom prst="flowChartProcess">
            <a:avLst/>
          </a:prstGeom>
          <a:solidFill>
            <a:schemeClr val="tx2"/>
          </a:solidFill>
          <a:ln w="381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90204"/>
              <a:ea typeface="微软雅黑"/>
              <a:cs typeface="+mn-cs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4"/>
          <a:srcRect b="32670"/>
          <a:stretch>
            <a:fillRect/>
          </a:stretch>
        </p:blipFill>
        <p:spPr>
          <a:xfrm>
            <a:off x="3391406" y="1187313"/>
            <a:ext cx="8357711" cy="2659353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490813" y="1923295"/>
            <a:ext cx="2878810" cy="4294959"/>
          </a:xfrm>
          <a:prstGeom prst="rect">
            <a:avLst/>
          </a:prstGeom>
          <a:noFill/>
        </p:spPr>
        <p:txBody>
          <a:bodyPr wrap="square" lIns="90000" tIns="46800" rIns="90000" bIns="46800" rtlCol="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503050405090304" pitchFamily="18" charset="0"/>
              </a:rPr>
              <a:t>    </a:t>
            </a:r>
            <a:r>
              <a:rPr kumimoji="0" lang="zh-CN" altLang="en-US" sz="2400" b="1" i="0" u="none" strike="noStrike" kern="100" cap="none" spc="0" normalizeH="0" baseline="0" noProof="0" dirty="0">
                <a:ln>
                  <a:noFill/>
                </a:ln>
                <a:solidFill>
                  <a:srgbClr val="1A3172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503050405090304" pitchFamily="18" charset="0"/>
              </a:rPr>
              <a:t>表头元素：</a:t>
            </a:r>
          </a:p>
          <a:p>
            <a:pPr marL="28575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"/>
              <a:defRPr/>
            </a:pPr>
            <a:r>
              <a:rPr kumimoji="0" lang="zh-CN" alt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503050405090304" pitchFamily="18" charset="0"/>
              </a:rPr>
              <a:t>搜索关键字</a:t>
            </a:r>
            <a:endParaRPr kumimoji="0" lang="en-US" altLang="zh-CN" sz="20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503050405090304" pitchFamily="18" charset="0"/>
            </a:endParaRPr>
          </a:p>
          <a:p>
            <a:pPr marL="28575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"/>
              <a:defRPr/>
            </a:pPr>
            <a:r>
              <a:rPr kumimoji="0" lang="zh-CN" alt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503050405090304" pitchFamily="18" charset="0"/>
                <a:sym typeface="+mn-ea"/>
              </a:rPr>
              <a:t>标题</a:t>
            </a:r>
            <a:endParaRPr kumimoji="0" lang="en-US" altLang="zh-CN" sz="20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503050405090304" pitchFamily="18" charset="0"/>
              <a:sym typeface="+mn-ea"/>
            </a:endParaRPr>
          </a:p>
          <a:p>
            <a:pPr marL="28575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"/>
              <a:defRPr/>
            </a:pPr>
            <a:r>
              <a:rPr kumimoji="0" lang="zh-CN" alt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503050405090304" pitchFamily="18" charset="0"/>
                <a:sym typeface="+mn-ea"/>
              </a:rPr>
              <a:t>正文</a:t>
            </a:r>
            <a:endParaRPr kumimoji="0" lang="en-US" altLang="zh-CN" sz="20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503050405090304" pitchFamily="18" charset="0"/>
              <a:sym typeface="+mn-ea"/>
            </a:endParaRPr>
          </a:p>
          <a:p>
            <a:pPr marL="28575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"/>
              <a:defRPr/>
            </a:pPr>
            <a:r>
              <a:rPr kumimoji="0" lang="zh-CN" alt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503050405090304" pitchFamily="18" charset="0"/>
                <a:sym typeface="+mn-ea"/>
              </a:rPr>
              <a:t>时间</a:t>
            </a:r>
            <a:endParaRPr kumimoji="0" lang="en-US" altLang="zh-CN" sz="20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503050405090304" pitchFamily="18" charset="0"/>
              <a:sym typeface="+mn-ea"/>
            </a:endParaRPr>
          </a:p>
          <a:p>
            <a:pPr marL="28575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"/>
              <a:defRPr/>
            </a:pPr>
            <a:r>
              <a:rPr kumimoji="0" lang="zh-CN" alt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503050405090304" pitchFamily="18" charset="0"/>
              </a:rPr>
              <a:t>文本向量值</a:t>
            </a:r>
            <a:endParaRPr kumimoji="0" lang="en-US" altLang="zh-CN" sz="20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503050405090304" pitchFamily="18" charset="0"/>
            </a:endParaRPr>
          </a:p>
          <a:p>
            <a:pPr marL="28575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"/>
              <a:defRPr/>
            </a:pPr>
            <a:r>
              <a:rPr kumimoji="0" lang="zh-CN" alt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503050405090304" pitchFamily="18" charset="0"/>
              </a:rPr>
              <a:t>分词结果</a:t>
            </a:r>
            <a:endParaRPr kumimoji="0" lang="en-US" altLang="zh-CN" sz="20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503050405090304" pitchFamily="18" charset="0"/>
            </a:endParaRPr>
          </a:p>
          <a:p>
            <a:pPr marL="28575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"/>
              <a:defRPr/>
            </a:pPr>
            <a:r>
              <a:rPr kumimoji="0" lang="zh-CN" alt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503050405090304" pitchFamily="18" charset="0"/>
              </a:rPr>
              <a:t>特征要素结果</a:t>
            </a:r>
            <a:endParaRPr kumimoji="0" lang="en-US" altLang="zh-CN" sz="20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503050405090304" pitchFamily="18" charset="0"/>
            </a:endParaRPr>
          </a:p>
          <a:p>
            <a:pPr marL="28575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"/>
              <a:defRPr/>
            </a:pP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charset="0"/>
              <a:ea typeface="等线" charset="0"/>
              <a:cs typeface="+mn-cs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740265" y="4165786"/>
            <a:ext cx="3321844" cy="469048"/>
          </a:xfrm>
          <a:prstGeom prst="rect">
            <a:avLst/>
          </a:prstGeom>
          <a:noFill/>
        </p:spPr>
        <p:txBody>
          <a:bodyPr wrap="square" lIns="90000" tIns="46800" rIns="90000" bIns="46800" rtlCol="0" anchor="ctr" anchorCtr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00" cap="none" spc="0" normalizeH="0" baseline="0" noProof="0" dirty="0">
                <a:ln>
                  <a:noFill/>
                </a:ln>
                <a:solidFill>
                  <a:srgbClr val="1A3172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503050405090304" pitchFamily="18" charset="0"/>
              </a:rPr>
              <a:t>主要功能一：提高搜索效率</a:t>
            </a:r>
            <a:endParaRPr kumimoji="0" lang="en-US" altLang="zh-CN" sz="1800" b="1" i="0" u="none" strike="noStrike" kern="100" cap="none" spc="0" normalizeH="0" baseline="0" noProof="0" dirty="0">
              <a:ln>
                <a:noFill/>
              </a:ln>
              <a:solidFill>
                <a:srgbClr val="1A3172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503050405090304" pitchFamily="18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577129" y="4327287"/>
            <a:ext cx="3691543" cy="2012214"/>
          </a:xfrm>
          <a:prstGeom prst="rect">
            <a:avLst/>
          </a:prstGeom>
          <a:noFill/>
        </p:spPr>
        <p:txBody>
          <a:bodyPr wrap="square" lIns="90000" tIns="46800" rIns="90000" bIns="46800" rtlCol="0" anchor="ctr" anchorCtr="0">
            <a:normAutofit/>
          </a:bodyPr>
          <a:lstStyle/>
          <a:p>
            <a:pPr marL="0" marR="0" lvl="0" indent="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charset="0"/>
                <a:ea typeface="等线" charset="0"/>
                <a:cs typeface="+mn-cs"/>
              </a:rPr>
              <a:t>根据搜索关键字和日期范围优先去数据库中搜索符合条件的文书。若符合条件的文书数量不足，则再去裁判文书网下载。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charset="0"/>
              <a:ea typeface="等线" charset="0"/>
              <a:cs typeface="+mn-cs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8181548" y="4164778"/>
            <a:ext cx="3321844" cy="469048"/>
          </a:xfrm>
          <a:prstGeom prst="rect">
            <a:avLst/>
          </a:prstGeom>
          <a:noFill/>
        </p:spPr>
        <p:txBody>
          <a:bodyPr wrap="square" lIns="90000" tIns="46800" rIns="90000" bIns="46800" rtlCol="0" anchor="ctr" anchorCtr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00" cap="none" spc="0" normalizeH="0" baseline="0" noProof="0" dirty="0">
                <a:ln>
                  <a:noFill/>
                </a:ln>
                <a:solidFill>
                  <a:srgbClr val="1A3172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503050405090304" pitchFamily="18" charset="0"/>
              </a:rPr>
              <a:t>主要功能二：寻找相似案例</a:t>
            </a:r>
            <a:endParaRPr kumimoji="0" lang="en-US" altLang="zh-CN" sz="1800" b="1" i="0" u="none" strike="noStrike" kern="100" cap="none" spc="0" normalizeH="0" baseline="0" noProof="0" dirty="0">
              <a:ln>
                <a:noFill/>
              </a:ln>
              <a:solidFill>
                <a:srgbClr val="1A3172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503050405090304" pitchFamily="18" charset="0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7800174" y="4465806"/>
            <a:ext cx="3949183" cy="1983762"/>
          </a:xfrm>
          <a:prstGeom prst="rect">
            <a:avLst/>
          </a:prstGeom>
          <a:noFill/>
        </p:spPr>
        <p:txBody>
          <a:bodyPr wrap="square" lIns="90000" tIns="46800" rIns="90000" bIns="46800" rtlCol="0" anchor="ctr" anchorCtr="0">
            <a:normAutofit lnSpcReduction="10000"/>
          </a:bodyPr>
          <a:lstStyle/>
          <a:p>
            <a:pPr marL="0" marR="0" lvl="0" indent="457200" algn="l" defTabSz="914400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charset="0"/>
                <a:ea typeface="等线" charset="0"/>
                <a:cs typeface="+mn-cs"/>
              </a:rPr>
              <a:t>上传文书内容寻找与之相似的案例时，会先计算出此份文书的向量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charset="0"/>
                <a:ea typeface="等线" charset="0"/>
                <a:cs typeface="+mn-cs"/>
              </a:rPr>
              <a:t>v,</a:t>
            </a:r>
            <a:r>
              <a:rPr kumimoji="0" lang="zh-CN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charset="0"/>
                <a:ea typeface="等线" charset="0"/>
                <a:cs typeface="+mn-cs"/>
              </a:rPr>
              <a:t>然后遍历数据库中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charset="0"/>
                <a:ea typeface="等线" charset="0"/>
                <a:cs typeface="+mn-cs"/>
              </a:rPr>
              <a:t>每一份</a:t>
            </a:r>
            <a:r>
              <a:rPr kumimoji="0" lang="zh-CN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charset="0"/>
                <a:ea typeface="等线" charset="0"/>
                <a:cs typeface="+mn-cs"/>
              </a:rPr>
              <a:t>文书的向量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charset="0"/>
                <a:ea typeface="等线" charset="0"/>
                <a:cs typeface="+mn-cs"/>
              </a:rPr>
              <a:t>并</a:t>
            </a:r>
            <a:r>
              <a:rPr kumimoji="0" lang="zh-CN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charset="0"/>
                <a:ea typeface="等线" charset="0"/>
                <a:cs typeface="+mn-cs"/>
              </a:rPr>
              <a:t>计算相似度，从而得到相似度最大的一份文书并反馈给用户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charset="0"/>
                <a:ea typeface="等线" charset="0"/>
                <a:cs typeface="+mn-cs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2414362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336"/>
    </mc:Choice>
    <mc:Fallback xmlns="">
      <p:transition advTm="30336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0"/>
            <a:ext cx="12410440" cy="6858000"/>
          </a:xfrm>
          <a:prstGeom prst="rect">
            <a:avLst/>
          </a:prstGeom>
          <a:blipFill dpi="0" rotWithShape="1">
            <a:blip r:embed="rId4">
              <a:alphaModFix amt="8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字魂59号-创粗黑" panose="00000500000000000000" pitchFamily="2" charset="-122"/>
              <a:ea typeface="字魂59号-创粗黑" panose="00000500000000000000" pitchFamily="2" charset="-122"/>
              <a:sym typeface="字魂59号-创粗黑" panose="00000500000000000000" pitchFamily="2" charset="-122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5015410" y="1465053"/>
            <a:ext cx="2149901" cy="2149901"/>
            <a:chOff x="5015408" y="1196255"/>
            <a:chExt cx="2149901" cy="2149901"/>
          </a:xfrm>
        </p:grpSpPr>
        <p:sp>
          <p:nvSpPr>
            <p:cNvPr id="10" name="菱形 9"/>
            <p:cNvSpPr/>
            <p:nvPr/>
          </p:nvSpPr>
          <p:spPr bwMode="auto">
            <a:xfrm>
              <a:off x="5015408" y="1196255"/>
              <a:ext cx="2149901" cy="2149901"/>
            </a:xfrm>
            <a:prstGeom prst="diamond">
              <a:avLst/>
            </a:prstGeom>
            <a:solidFill>
              <a:schemeClr val="bg1"/>
            </a:solidFill>
            <a:ln w="50800"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endPara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字魂59号-创粗黑" panose="00000500000000000000" pitchFamily="2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5263880" y="1671042"/>
              <a:ext cx="1664238" cy="120032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zh-CN" sz="7200" b="1" spc="600" dirty="0">
                  <a:gradFill>
                    <a:gsLst>
                      <a:gs pos="0">
                        <a:srgbClr val="012D86"/>
                      </a:gs>
                      <a:gs pos="100000">
                        <a:srgbClr val="0E2557"/>
                      </a:gs>
                    </a:gsLst>
                    <a:lin scaled="0"/>
                  </a:gradFill>
                  <a:latin typeface="等线" charset="0"/>
                  <a:ea typeface="等线" charset="0"/>
                  <a:cs typeface="+mn-ea"/>
                  <a:sym typeface="字魂59号-创粗黑" panose="00000500000000000000" pitchFamily="2" charset="-122"/>
                </a:rPr>
                <a:t>3.2</a:t>
              </a:r>
            </a:p>
          </p:txBody>
        </p:sp>
      </p:grpSp>
      <p:sp>
        <p:nvSpPr>
          <p:cNvPr id="8" name="矩形 7"/>
          <p:cNvSpPr/>
          <p:nvPr/>
        </p:nvSpPr>
        <p:spPr>
          <a:xfrm>
            <a:off x="2960980" y="3718091"/>
            <a:ext cx="6260098" cy="1337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5400" b="1" spc="600" dirty="0"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scaled="0"/>
                </a:gradFill>
                <a:latin typeface="等线" charset="0"/>
                <a:ea typeface="等线" charset="0"/>
                <a:sym typeface="字魂59号-创粗黑" panose="00000500000000000000" pitchFamily="2" charset="-122"/>
              </a:rPr>
              <a:t>爬虫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2899198" y="5235498"/>
            <a:ext cx="29868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spc="600" dirty="0">
                <a:solidFill>
                  <a:schemeClr val="tx1"/>
                </a:solidFill>
                <a:latin typeface="等线" charset="0"/>
                <a:ea typeface="等线" charset="0"/>
              </a:rPr>
              <a:t>初阶段方法</a:t>
            </a:r>
          </a:p>
        </p:txBody>
      </p:sp>
      <p:sp>
        <p:nvSpPr>
          <p:cNvPr id="13" name="Shape 6065"/>
          <p:cNvSpPr/>
          <p:nvPr/>
        </p:nvSpPr>
        <p:spPr>
          <a:xfrm>
            <a:off x="2172757" y="5242422"/>
            <a:ext cx="577851" cy="577851"/>
          </a:xfrm>
          <a:prstGeom prst="roundRect">
            <a:avLst>
              <a:gd name="adj" fmla="val 50000"/>
            </a:avLst>
          </a:prstGeom>
          <a:solidFill>
            <a:srgbClr val="1A3172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200"/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字魂59号-创粗黑" panose="00000500000000000000" pitchFamily="2" charset="-122"/>
            </a:endParaRPr>
          </a:p>
        </p:txBody>
      </p:sp>
      <p:sp>
        <p:nvSpPr>
          <p:cNvPr id="14" name="Shape 6066"/>
          <p:cNvSpPr/>
          <p:nvPr/>
        </p:nvSpPr>
        <p:spPr>
          <a:xfrm>
            <a:off x="2321828" y="5390445"/>
            <a:ext cx="279708" cy="281804"/>
          </a:xfrm>
          <a:custGeom>
            <a:avLst/>
            <a:gdLst>
              <a:gd name="connsiteX0" fmla="*/ 386204 w 602205"/>
              <a:gd name="connsiteY0" fmla="*/ 222916 h 606722"/>
              <a:gd name="connsiteX1" fmla="*/ 516692 w 602205"/>
              <a:gd name="connsiteY1" fmla="*/ 222916 h 606722"/>
              <a:gd name="connsiteX2" fmla="*/ 545129 w 602205"/>
              <a:gd name="connsiteY2" fmla="*/ 231976 h 606722"/>
              <a:gd name="connsiteX3" fmla="*/ 594743 w 602205"/>
              <a:gd name="connsiteY3" fmla="*/ 270632 h 606722"/>
              <a:gd name="connsiteX4" fmla="*/ 602205 w 602205"/>
              <a:gd name="connsiteY4" fmla="*/ 285329 h 606722"/>
              <a:gd name="connsiteX5" fmla="*/ 594944 w 602205"/>
              <a:gd name="connsiteY5" fmla="*/ 300228 h 606722"/>
              <a:gd name="connsiteX6" fmla="*/ 545129 w 602205"/>
              <a:gd name="connsiteY6" fmla="*/ 340293 h 606722"/>
              <a:gd name="connsiteX7" fmla="*/ 516692 w 602205"/>
              <a:gd name="connsiteY7" fmla="*/ 351769 h 606722"/>
              <a:gd name="connsiteX8" fmla="*/ 386204 w 602205"/>
              <a:gd name="connsiteY8" fmla="*/ 351769 h 606722"/>
              <a:gd name="connsiteX9" fmla="*/ 85299 w 602205"/>
              <a:gd name="connsiteY9" fmla="*/ 131463 h 606722"/>
              <a:gd name="connsiteX10" fmla="*/ 216777 w 602205"/>
              <a:gd name="connsiteY10" fmla="*/ 131463 h 606722"/>
              <a:gd name="connsiteX11" fmla="*/ 216777 w 602205"/>
              <a:gd name="connsiteY11" fmla="*/ 260386 h 606722"/>
              <a:gd name="connsiteX12" fmla="*/ 85299 w 602205"/>
              <a:gd name="connsiteY12" fmla="*/ 260386 h 606722"/>
              <a:gd name="connsiteX13" fmla="*/ 57068 w 602205"/>
              <a:gd name="connsiteY13" fmla="*/ 248501 h 606722"/>
              <a:gd name="connsiteX14" fmla="*/ 7058 w 602205"/>
              <a:gd name="connsiteY14" fmla="*/ 206803 h 606722"/>
              <a:gd name="connsiteX15" fmla="*/ 0 w 602205"/>
              <a:gd name="connsiteY15" fmla="*/ 192903 h 606722"/>
              <a:gd name="connsiteX16" fmla="*/ 7260 w 602205"/>
              <a:gd name="connsiteY16" fmla="*/ 178802 h 606722"/>
              <a:gd name="connsiteX17" fmla="*/ 57068 w 602205"/>
              <a:gd name="connsiteY17" fmla="*/ 139924 h 606722"/>
              <a:gd name="connsiteX18" fmla="*/ 85299 w 602205"/>
              <a:gd name="connsiteY18" fmla="*/ 131463 h 606722"/>
              <a:gd name="connsiteX19" fmla="*/ 386204 w 602205"/>
              <a:gd name="connsiteY19" fmla="*/ 42904 h 606722"/>
              <a:gd name="connsiteX20" fmla="*/ 516692 w 602205"/>
              <a:gd name="connsiteY20" fmla="*/ 42904 h 606722"/>
              <a:gd name="connsiteX21" fmla="*/ 545129 w 602205"/>
              <a:gd name="connsiteY21" fmla="*/ 51964 h 606722"/>
              <a:gd name="connsiteX22" fmla="*/ 594743 w 602205"/>
              <a:gd name="connsiteY22" fmla="*/ 90620 h 606722"/>
              <a:gd name="connsiteX23" fmla="*/ 602205 w 602205"/>
              <a:gd name="connsiteY23" fmla="*/ 105317 h 606722"/>
              <a:gd name="connsiteX24" fmla="*/ 594944 w 602205"/>
              <a:gd name="connsiteY24" fmla="*/ 120216 h 606722"/>
              <a:gd name="connsiteX25" fmla="*/ 545129 w 602205"/>
              <a:gd name="connsiteY25" fmla="*/ 160281 h 606722"/>
              <a:gd name="connsiteX26" fmla="*/ 516692 w 602205"/>
              <a:gd name="connsiteY26" fmla="*/ 171757 h 606722"/>
              <a:gd name="connsiteX27" fmla="*/ 386204 w 602205"/>
              <a:gd name="connsiteY27" fmla="*/ 171757 h 606722"/>
              <a:gd name="connsiteX28" fmla="*/ 297432 w 602205"/>
              <a:gd name="connsiteY28" fmla="*/ 0 h 606722"/>
              <a:gd name="connsiteX29" fmla="*/ 337765 w 602205"/>
              <a:gd name="connsiteY29" fmla="*/ 40274 h 606722"/>
              <a:gd name="connsiteX30" fmla="*/ 337765 w 602205"/>
              <a:gd name="connsiteY30" fmla="*/ 496775 h 606722"/>
              <a:gd name="connsiteX31" fmla="*/ 419238 w 602205"/>
              <a:gd name="connsiteY31" fmla="*/ 496775 h 606722"/>
              <a:gd name="connsiteX32" fmla="*/ 455739 w 602205"/>
              <a:gd name="connsiteY32" fmla="*/ 515100 h 606722"/>
              <a:gd name="connsiteX33" fmla="*/ 497887 w 602205"/>
              <a:gd name="connsiteY33" fmla="*/ 572490 h 606722"/>
              <a:gd name="connsiteX34" fmla="*/ 500912 w 602205"/>
              <a:gd name="connsiteY34" fmla="*/ 595647 h 606722"/>
              <a:gd name="connsiteX35" fmla="*/ 480342 w 602205"/>
              <a:gd name="connsiteY35" fmla="*/ 606722 h 606722"/>
              <a:gd name="connsiteX36" fmla="*/ 121580 w 602205"/>
              <a:gd name="connsiteY36" fmla="*/ 606722 h 606722"/>
              <a:gd name="connsiteX37" fmla="*/ 101010 w 602205"/>
              <a:gd name="connsiteY37" fmla="*/ 595647 h 606722"/>
              <a:gd name="connsiteX38" fmla="*/ 104237 w 602205"/>
              <a:gd name="connsiteY38" fmla="*/ 572490 h 606722"/>
              <a:gd name="connsiteX39" fmla="*/ 146183 w 602205"/>
              <a:gd name="connsiteY39" fmla="*/ 515100 h 606722"/>
              <a:gd name="connsiteX40" fmla="*/ 182684 w 602205"/>
              <a:gd name="connsiteY40" fmla="*/ 496775 h 606722"/>
              <a:gd name="connsiteX41" fmla="*/ 257099 w 602205"/>
              <a:gd name="connsiteY41" fmla="*/ 496775 h 606722"/>
              <a:gd name="connsiteX42" fmla="*/ 257099 w 602205"/>
              <a:gd name="connsiteY42" fmla="*/ 40274 h 606722"/>
              <a:gd name="connsiteX43" fmla="*/ 297432 w 602205"/>
              <a:gd name="connsiteY43" fmla="*/ 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602205" h="606722">
                <a:moveTo>
                  <a:pt x="386204" y="222916"/>
                </a:moveTo>
                <a:lnTo>
                  <a:pt x="516692" y="222916"/>
                </a:lnTo>
                <a:cubicBezTo>
                  <a:pt x="525163" y="222916"/>
                  <a:pt x="537465" y="225936"/>
                  <a:pt x="545129" y="231976"/>
                </a:cubicBezTo>
                <a:lnTo>
                  <a:pt x="594743" y="270632"/>
                </a:lnTo>
                <a:cubicBezTo>
                  <a:pt x="599381" y="274256"/>
                  <a:pt x="602205" y="279692"/>
                  <a:pt x="602205" y="285329"/>
                </a:cubicBezTo>
                <a:cubicBezTo>
                  <a:pt x="602205" y="291168"/>
                  <a:pt x="599381" y="296604"/>
                  <a:pt x="594944" y="300228"/>
                </a:cubicBezTo>
                <a:lnTo>
                  <a:pt x="545129" y="340293"/>
                </a:lnTo>
                <a:cubicBezTo>
                  <a:pt x="539280" y="344924"/>
                  <a:pt x="526978" y="351769"/>
                  <a:pt x="516692" y="351769"/>
                </a:cubicBezTo>
                <a:lnTo>
                  <a:pt x="386204" y="351769"/>
                </a:lnTo>
                <a:close/>
                <a:moveTo>
                  <a:pt x="85299" y="131463"/>
                </a:moveTo>
                <a:lnTo>
                  <a:pt x="216777" y="131463"/>
                </a:lnTo>
                <a:lnTo>
                  <a:pt x="216777" y="260386"/>
                </a:lnTo>
                <a:lnTo>
                  <a:pt x="85299" y="260386"/>
                </a:lnTo>
                <a:cubicBezTo>
                  <a:pt x="74813" y="260386"/>
                  <a:pt x="62311" y="252530"/>
                  <a:pt x="57068" y="248501"/>
                </a:cubicBezTo>
                <a:lnTo>
                  <a:pt x="7058" y="206803"/>
                </a:lnTo>
                <a:cubicBezTo>
                  <a:pt x="2621" y="203177"/>
                  <a:pt x="0" y="198140"/>
                  <a:pt x="0" y="192903"/>
                </a:cubicBezTo>
                <a:cubicBezTo>
                  <a:pt x="0" y="187464"/>
                  <a:pt x="2621" y="182428"/>
                  <a:pt x="7260" y="178802"/>
                </a:cubicBezTo>
                <a:lnTo>
                  <a:pt x="57068" y="139924"/>
                </a:lnTo>
                <a:cubicBezTo>
                  <a:pt x="64327" y="134082"/>
                  <a:pt x="76426" y="131463"/>
                  <a:pt x="85299" y="131463"/>
                </a:cubicBezTo>
                <a:close/>
                <a:moveTo>
                  <a:pt x="386204" y="42904"/>
                </a:moveTo>
                <a:lnTo>
                  <a:pt x="516692" y="42904"/>
                </a:lnTo>
                <a:cubicBezTo>
                  <a:pt x="525163" y="42904"/>
                  <a:pt x="537667" y="46125"/>
                  <a:pt x="545129" y="51964"/>
                </a:cubicBezTo>
                <a:lnTo>
                  <a:pt x="594743" y="90620"/>
                </a:lnTo>
                <a:cubicBezTo>
                  <a:pt x="599381" y="94244"/>
                  <a:pt x="602205" y="99680"/>
                  <a:pt x="602205" y="105317"/>
                </a:cubicBezTo>
                <a:cubicBezTo>
                  <a:pt x="602205" y="111156"/>
                  <a:pt x="599381" y="116592"/>
                  <a:pt x="594944" y="120216"/>
                </a:cubicBezTo>
                <a:lnTo>
                  <a:pt x="545129" y="160281"/>
                </a:lnTo>
                <a:cubicBezTo>
                  <a:pt x="539280" y="164912"/>
                  <a:pt x="526978" y="171757"/>
                  <a:pt x="516692" y="171757"/>
                </a:cubicBezTo>
                <a:lnTo>
                  <a:pt x="386204" y="171757"/>
                </a:lnTo>
                <a:close/>
                <a:moveTo>
                  <a:pt x="297432" y="0"/>
                </a:moveTo>
                <a:cubicBezTo>
                  <a:pt x="319615" y="0"/>
                  <a:pt x="337765" y="18123"/>
                  <a:pt x="337765" y="40274"/>
                </a:cubicBezTo>
                <a:lnTo>
                  <a:pt x="337765" y="496775"/>
                </a:lnTo>
                <a:lnTo>
                  <a:pt x="419238" y="496775"/>
                </a:lnTo>
                <a:cubicBezTo>
                  <a:pt x="432346" y="496775"/>
                  <a:pt x="448076" y="504629"/>
                  <a:pt x="455739" y="515100"/>
                </a:cubicBezTo>
                <a:lnTo>
                  <a:pt x="497887" y="572490"/>
                </a:lnTo>
                <a:cubicBezTo>
                  <a:pt x="503332" y="580142"/>
                  <a:pt x="504542" y="588599"/>
                  <a:pt x="500912" y="595647"/>
                </a:cubicBezTo>
                <a:cubicBezTo>
                  <a:pt x="497282" y="602695"/>
                  <a:pt x="489820" y="606722"/>
                  <a:pt x="480342" y="606722"/>
                </a:cubicBezTo>
                <a:lnTo>
                  <a:pt x="121580" y="606722"/>
                </a:lnTo>
                <a:cubicBezTo>
                  <a:pt x="112102" y="606722"/>
                  <a:pt x="104640" y="602695"/>
                  <a:pt x="101010" y="595647"/>
                </a:cubicBezTo>
                <a:cubicBezTo>
                  <a:pt x="97380" y="588599"/>
                  <a:pt x="98590" y="580142"/>
                  <a:pt x="104237" y="572490"/>
                </a:cubicBezTo>
                <a:lnTo>
                  <a:pt x="146183" y="515100"/>
                </a:lnTo>
                <a:cubicBezTo>
                  <a:pt x="153846" y="504629"/>
                  <a:pt x="169576" y="496775"/>
                  <a:pt x="182684" y="496775"/>
                </a:cubicBezTo>
                <a:lnTo>
                  <a:pt x="257099" y="496775"/>
                </a:lnTo>
                <a:lnTo>
                  <a:pt x="257099" y="40274"/>
                </a:lnTo>
                <a:cubicBezTo>
                  <a:pt x="257099" y="18123"/>
                  <a:pt x="275249" y="0"/>
                  <a:pt x="297432" y="0"/>
                </a:cubicBezTo>
                <a:close/>
              </a:path>
            </a:pathLst>
          </a:cu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19050" tIns="19050" rIns="19050" bIns="19050" numCol="1" anchor="ctr">
            <a:no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pPr>
            <a:endParaRPr kumimoji="0" sz="15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字魂59号-创粗黑" panose="00000500000000000000" pitchFamily="2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7990720" y="5255841"/>
            <a:ext cx="212661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spc="600" dirty="0">
                <a:latin typeface="等线" charset="0"/>
                <a:ea typeface="等线" charset="0"/>
                <a:sym typeface="字魂59号-创粗黑" panose="00000500000000000000" pitchFamily="2" charset="-122"/>
              </a:rPr>
              <a:t>修改方法</a:t>
            </a:r>
            <a:endParaRPr lang="zh-CN" altLang="en-US" sz="3200" b="1" spc="600" dirty="0">
              <a:latin typeface="等线" charset="0"/>
              <a:ea typeface="等线" charset="0"/>
            </a:endParaRPr>
          </a:p>
        </p:txBody>
      </p:sp>
      <p:sp>
        <p:nvSpPr>
          <p:cNvPr id="20" name="Shape 6065"/>
          <p:cNvSpPr/>
          <p:nvPr/>
        </p:nvSpPr>
        <p:spPr>
          <a:xfrm>
            <a:off x="7246381" y="5255841"/>
            <a:ext cx="577850" cy="577851"/>
          </a:xfrm>
          <a:prstGeom prst="roundRect">
            <a:avLst>
              <a:gd name="adj" fmla="val 50000"/>
            </a:avLst>
          </a:prstGeom>
          <a:solidFill>
            <a:srgbClr val="1A3172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200"/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字魂59号-创粗黑" panose="00000500000000000000" pitchFamily="2" charset="-122"/>
            </a:endParaRPr>
          </a:p>
        </p:txBody>
      </p:sp>
      <p:sp>
        <p:nvSpPr>
          <p:cNvPr id="21" name="Shape 6066"/>
          <p:cNvSpPr/>
          <p:nvPr/>
        </p:nvSpPr>
        <p:spPr>
          <a:xfrm>
            <a:off x="7394971" y="5427311"/>
            <a:ext cx="280670" cy="281940"/>
          </a:xfrm>
          <a:custGeom>
            <a:avLst/>
            <a:gdLst>
              <a:gd name="connsiteX0" fmla="*/ 386204 w 602205"/>
              <a:gd name="connsiteY0" fmla="*/ 222916 h 606722"/>
              <a:gd name="connsiteX1" fmla="*/ 516692 w 602205"/>
              <a:gd name="connsiteY1" fmla="*/ 222916 h 606722"/>
              <a:gd name="connsiteX2" fmla="*/ 545129 w 602205"/>
              <a:gd name="connsiteY2" fmla="*/ 231976 h 606722"/>
              <a:gd name="connsiteX3" fmla="*/ 594743 w 602205"/>
              <a:gd name="connsiteY3" fmla="*/ 270632 h 606722"/>
              <a:gd name="connsiteX4" fmla="*/ 602205 w 602205"/>
              <a:gd name="connsiteY4" fmla="*/ 285329 h 606722"/>
              <a:gd name="connsiteX5" fmla="*/ 594944 w 602205"/>
              <a:gd name="connsiteY5" fmla="*/ 300228 h 606722"/>
              <a:gd name="connsiteX6" fmla="*/ 545129 w 602205"/>
              <a:gd name="connsiteY6" fmla="*/ 340293 h 606722"/>
              <a:gd name="connsiteX7" fmla="*/ 516692 w 602205"/>
              <a:gd name="connsiteY7" fmla="*/ 351769 h 606722"/>
              <a:gd name="connsiteX8" fmla="*/ 386204 w 602205"/>
              <a:gd name="connsiteY8" fmla="*/ 351769 h 606722"/>
              <a:gd name="connsiteX9" fmla="*/ 85299 w 602205"/>
              <a:gd name="connsiteY9" fmla="*/ 131463 h 606722"/>
              <a:gd name="connsiteX10" fmla="*/ 216777 w 602205"/>
              <a:gd name="connsiteY10" fmla="*/ 131463 h 606722"/>
              <a:gd name="connsiteX11" fmla="*/ 216777 w 602205"/>
              <a:gd name="connsiteY11" fmla="*/ 260386 h 606722"/>
              <a:gd name="connsiteX12" fmla="*/ 85299 w 602205"/>
              <a:gd name="connsiteY12" fmla="*/ 260386 h 606722"/>
              <a:gd name="connsiteX13" fmla="*/ 57068 w 602205"/>
              <a:gd name="connsiteY13" fmla="*/ 248501 h 606722"/>
              <a:gd name="connsiteX14" fmla="*/ 7058 w 602205"/>
              <a:gd name="connsiteY14" fmla="*/ 206803 h 606722"/>
              <a:gd name="connsiteX15" fmla="*/ 0 w 602205"/>
              <a:gd name="connsiteY15" fmla="*/ 192903 h 606722"/>
              <a:gd name="connsiteX16" fmla="*/ 7260 w 602205"/>
              <a:gd name="connsiteY16" fmla="*/ 178802 h 606722"/>
              <a:gd name="connsiteX17" fmla="*/ 57068 w 602205"/>
              <a:gd name="connsiteY17" fmla="*/ 139924 h 606722"/>
              <a:gd name="connsiteX18" fmla="*/ 85299 w 602205"/>
              <a:gd name="connsiteY18" fmla="*/ 131463 h 606722"/>
              <a:gd name="connsiteX19" fmla="*/ 386204 w 602205"/>
              <a:gd name="connsiteY19" fmla="*/ 42904 h 606722"/>
              <a:gd name="connsiteX20" fmla="*/ 516692 w 602205"/>
              <a:gd name="connsiteY20" fmla="*/ 42904 h 606722"/>
              <a:gd name="connsiteX21" fmla="*/ 545129 w 602205"/>
              <a:gd name="connsiteY21" fmla="*/ 51964 h 606722"/>
              <a:gd name="connsiteX22" fmla="*/ 594743 w 602205"/>
              <a:gd name="connsiteY22" fmla="*/ 90620 h 606722"/>
              <a:gd name="connsiteX23" fmla="*/ 602205 w 602205"/>
              <a:gd name="connsiteY23" fmla="*/ 105317 h 606722"/>
              <a:gd name="connsiteX24" fmla="*/ 594944 w 602205"/>
              <a:gd name="connsiteY24" fmla="*/ 120216 h 606722"/>
              <a:gd name="connsiteX25" fmla="*/ 545129 w 602205"/>
              <a:gd name="connsiteY25" fmla="*/ 160281 h 606722"/>
              <a:gd name="connsiteX26" fmla="*/ 516692 w 602205"/>
              <a:gd name="connsiteY26" fmla="*/ 171757 h 606722"/>
              <a:gd name="connsiteX27" fmla="*/ 386204 w 602205"/>
              <a:gd name="connsiteY27" fmla="*/ 171757 h 606722"/>
              <a:gd name="connsiteX28" fmla="*/ 297432 w 602205"/>
              <a:gd name="connsiteY28" fmla="*/ 0 h 606722"/>
              <a:gd name="connsiteX29" fmla="*/ 337765 w 602205"/>
              <a:gd name="connsiteY29" fmla="*/ 40274 h 606722"/>
              <a:gd name="connsiteX30" fmla="*/ 337765 w 602205"/>
              <a:gd name="connsiteY30" fmla="*/ 496775 h 606722"/>
              <a:gd name="connsiteX31" fmla="*/ 419238 w 602205"/>
              <a:gd name="connsiteY31" fmla="*/ 496775 h 606722"/>
              <a:gd name="connsiteX32" fmla="*/ 455739 w 602205"/>
              <a:gd name="connsiteY32" fmla="*/ 515100 h 606722"/>
              <a:gd name="connsiteX33" fmla="*/ 497887 w 602205"/>
              <a:gd name="connsiteY33" fmla="*/ 572490 h 606722"/>
              <a:gd name="connsiteX34" fmla="*/ 500912 w 602205"/>
              <a:gd name="connsiteY34" fmla="*/ 595647 h 606722"/>
              <a:gd name="connsiteX35" fmla="*/ 480342 w 602205"/>
              <a:gd name="connsiteY35" fmla="*/ 606722 h 606722"/>
              <a:gd name="connsiteX36" fmla="*/ 121580 w 602205"/>
              <a:gd name="connsiteY36" fmla="*/ 606722 h 606722"/>
              <a:gd name="connsiteX37" fmla="*/ 101010 w 602205"/>
              <a:gd name="connsiteY37" fmla="*/ 595647 h 606722"/>
              <a:gd name="connsiteX38" fmla="*/ 104237 w 602205"/>
              <a:gd name="connsiteY38" fmla="*/ 572490 h 606722"/>
              <a:gd name="connsiteX39" fmla="*/ 146183 w 602205"/>
              <a:gd name="connsiteY39" fmla="*/ 515100 h 606722"/>
              <a:gd name="connsiteX40" fmla="*/ 182684 w 602205"/>
              <a:gd name="connsiteY40" fmla="*/ 496775 h 606722"/>
              <a:gd name="connsiteX41" fmla="*/ 257099 w 602205"/>
              <a:gd name="connsiteY41" fmla="*/ 496775 h 606722"/>
              <a:gd name="connsiteX42" fmla="*/ 257099 w 602205"/>
              <a:gd name="connsiteY42" fmla="*/ 40274 h 606722"/>
              <a:gd name="connsiteX43" fmla="*/ 297432 w 602205"/>
              <a:gd name="connsiteY43" fmla="*/ 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602205" h="606722">
                <a:moveTo>
                  <a:pt x="386204" y="222916"/>
                </a:moveTo>
                <a:lnTo>
                  <a:pt x="516692" y="222916"/>
                </a:lnTo>
                <a:cubicBezTo>
                  <a:pt x="525163" y="222916"/>
                  <a:pt x="537465" y="225936"/>
                  <a:pt x="545129" y="231976"/>
                </a:cubicBezTo>
                <a:lnTo>
                  <a:pt x="594743" y="270632"/>
                </a:lnTo>
                <a:cubicBezTo>
                  <a:pt x="599381" y="274256"/>
                  <a:pt x="602205" y="279692"/>
                  <a:pt x="602205" y="285329"/>
                </a:cubicBezTo>
                <a:cubicBezTo>
                  <a:pt x="602205" y="291168"/>
                  <a:pt x="599381" y="296604"/>
                  <a:pt x="594944" y="300228"/>
                </a:cubicBezTo>
                <a:lnTo>
                  <a:pt x="545129" y="340293"/>
                </a:lnTo>
                <a:cubicBezTo>
                  <a:pt x="539280" y="344924"/>
                  <a:pt x="526978" y="351769"/>
                  <a:pt x="516692" y="351769"/>
                </a:cubicBezTo>
                <a:lnTo>
                  <a:pt x="386204" y="351769"/>
                </a:lnTo>
                <a:close/>
                <a:moveTo>
                  <a:pt x="85299" y="131463"/>
                </a:moveTo>
                <a:lnTo>
                  <a:pt x="216777" y="131463"/>
                </a:lnTo>
                <a:lnTo>
                  <a:pt x="216777" y="260386"/>
                </a:lnTo>
                <a:lnTo>
                  <a:pt x="85299" y="260386"/>
                </a:lnTo>
                <a:cubicBezTo>
                  <a:pt x="74813" y="260386"/>
                  <a:pt x="62311" y="252530"/>
                  <a:pt x="57068" y="248501"/>
                </a:cubicBezTo>
                <a:lnTo>
                  <a:pt x="7058" y="206803"/>
                </a:lnTo>
                <a:cubicBezTo>
                  <a:pt x="2621" y="203177"/>
                  <a:pt x="0" y="198140"/>
                  <a:pt x="0" y="192903"/>
                </a:cubicBezTo>
                <a:cubicBezTo>
                  <a:pt x="0" y="187464"/>
                  <a:pt x="2621" y="182428"/>
                  <a:pt x="7260" y="178802"/>
                </a:cubicBezTo>
                <a:lnTo>
                  <a:pt x="57068" y="139924"/>
                </a:lnTo>
                <a:cubicBezTo>
                  <a:pt x="64327" y="134082"/>
                  <a:pt x="76426" y="131463"/>
                  <a:pt x="85299" y="131463"/>
                </a:cubicBezTo>
                <a:close/>
                <a:moveTo>
                  <a:pt x="386204" y="42904"/>
                </a:moveTo>
                <a:lnTo>
                  <a:pt x="516692" y="42904"/>
                </a:lnTo>
                <a:cubicBezTo>
                  <a:pt x="525163" y="42904"/>
                  <a:pt x="537667" y="46125"/>
                  <a:pt x="545129" y="51964"/>
                </a:cubicBezTo>
                <a:lnTo>
                  <a:pt x="594743" y="90620"/>
                </a:lnTo>
                <a:cubicBezTo>
                  <a:pt x="599381" y="94244"/>
                  <a:pt x="602205" y="99680"/>
                  <a:pt x="602205" y="105317"/>
                </a:cubicBezTo>
                <a:cubicBezTo>
                  <a:pt x="602205" y="111156"/>
                  <a:pt x="599381" y="116592"/>
                  <a:pt x="594944" y="120216"/>
                </a:cubicBezTo>
                <a:lnTo>
                  <a:pt x="545129" y="160281"/>
                </a:lnTo>
                <a:cubicBezTo>
                  <a:pt x="539280" y="164912"/>
                  <a:pt x="526978" y="171757"/>
                  <a:pt x="516692" y="171757"/>
                </a:cubicBezTo>
                <a:lnTo>
                  <a:pt x="386204" y="171757"/>
                </a:lnTo>
                <a:close/>
                <a:moveTo>
                  <a:pt x="297432" y="0"/>
                </a:moveTo>
                <a:cubicBezTo>
                  <a:pt x="319615" y="0"/>
                  <a:pt x="337765" y="18123"/>
                  <a:pt x="337765" y="40274"/>
                </a:cubicBezTo>
                <a:lnTo>
                  <a:pt x="337765" y="496775"/>
                </a:lnTo>
                <a:lnTo>
                  <a:pt x="419238" y="496775"/>
                </a:lnTo>
                <a:cubicBezTo>
                  <a:pt x="432346" y="496775"/>
                  <a:pt x="448076" y="504629"/>
                  <a:pt x="455739" y="515100"/>
                </a:cubicBezTo>
                <a:lnTo>
                  <a:pt x="497887" y="572490"/>
                </a:lnTo>
                <a:cubicBezTo>
                  <a:pt x="503332" y="580142"/>
                  <a:pt x="504542" y="588599"/>
                  <a:pt x="500912" y="595647"/>
                </a:cubicBezTo>
                <a:cubicBezTo>
                  <a:pt x="497282" y="602695"/>
                  <a:pt x="489820" y="606722"/>
                  <a:pt x="480342" y="606722"/>
                </a:cubicBezTo>
                <a:lnTo>
                  <a:pt x="121580" y="606722"/>
                </a:lnTo>
                <a:cubicBezTo>
                  <a:pt x="112102" y="606722"/>
                  <a:pt x="104640" y="602695"/>
                  <a:pt x="101010" y="595647"/>
                </a:cubicBezTo>
                <a:cubicBezTo>
                  <a:pt x="97380" y="588599"/>
                  <a:pt x="98590" y="580142"/>
                  <a:pt x="104237" y="572490"/>
                </a:cubicBezTo>
                <a:lnTo>
                  <a:pt x="146183" y="515100"/>
                </a:lnTo>
                <a:cubicBezTo>
                  <a:pt x="153846" y="504629"/>
                  <a:pt x="169576" y="496775"/>
                  <a:pt x="182684" y="496775"/>
                </a:cubicBezTo>
                <a:lnTo>
                  <a:pt x="257099" y="496775"/>
                </a:lnTo>
                <a:lnTo>
                  <a:pt x="257099" y="40274"/>
                </a:lnTo>
                <a:cubicBezTo>
                  <a:pt x="257099" y="18123"/>
                  <a:pt x="275249" y="0"/>
                  <a:pt x="297432" y="0"/>
                </a:cubicBezTo>
                <a:close/>
              </a:path>
            </a:pathLst>
          </a:cu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19050" tIns="19050" rIns="19050" bIns="19050" numCol="1" anchor="ctr">
            <a:no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pPr>
            <a:endParaRPr kumimoji="0" sz="15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字魂59号-创粗黑" panose="00000500000000000000" pitchFamily="2" charset="-122"/>
            </a:endParaRPr>
          </a:p>
        </p:txBody>
      </p:sp>
      <p:pic>
        <p:nvPicPr>
          <p:cNvPr id="18" name="图片 17" descr="QQ20211212-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56955" y="86995"/>
            <a:ext cx="2667635" cy="9658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428"/>
    </mc:Choice>
    <mc:Fallback xmlns="">
      <p:transition advTm="2428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图片 46" descr="3B4EE30E0FFDABF85B73D0CB55E8A2BC"/>
          <p:cNvPicPr>
            <a:picLocks noChangeAspect="1"/>
          </p:cNvPicPr>
          <p:nvPr/>
        </p:nvPicPr>
        <p:blipFill rotWithShape="1">
          <a:blip r:embed="rId3"/>
          <a:srcRect r="16019"/>
          <a:stretch>
            <a:fillRect/>
          </a:stretch>
        </p:blipFill>
        <p:spPr>
          <a:xfrm>
            <a:off x="306043" y="1456186"/>
            <a:ext cx="5683277" cy="4988156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50800" dist="38100" algn="l" rotWithShape="0">
              <a:schemeClr val="tx1">
                <a:alpha val="100000"/>
              </a:schemeClr>
            </a:outerShdw>
          </a:effectLst>
        </p:spPr>
      </p:pic>
      <p:sp>
        <p:nvSpPr>
          <p:cNvPr id="4" name="矩形 3"/>
          <p:cNvSpPr/>
          <p:nvPr/>
        </p:nvSpPr>
        <p:spPr>
          <a:xfrm>
            <a:off x="6323965" y="0"/>
            <a:ext cx="5868035" cy="685863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81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dk1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726555" y="395605"/>
            <a:ext cx="5063490" cy="1760220"/>
          </a:xfrm>
          <a:prstGeom prst="rect">
            <a:avLst/>
          </a:prstGeom>
          <a:noFill/>
        </p:spPr>
        <p:txBody>
          <a:bodyPr wrap="square" lIns="90000" tIns="46800" rIns="90000" bIns="46800" rtlCol="0" anchor="ctr" anchorCtr="0">
            <a:normAutofit/>
          </a:bodyPr>
          <a:lstStyle/>
          <a:p>
            <a:pPr indent="0" fontAlgn="auto">
              <a:lnSpc>
                <a:spcPts val="1560"/>
              </a:lnSpc>
            </a:pPr>
            <a:r>
              <a:rPr lang="en-US" altLang="zh-CN" dirty="0">
                <a:solidFill>
                  <a:schemeClr val="bg1"/>
                </a:solidFill>
              </a:rPr>
              <a:t>     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8814435" y="5878195"/>
            <a:ext cx="2884170" cy="666750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标题 1"/>
          <p:cNvSpPr>
            <a:spLocks noGrp="1"/>
          </p:cNvSpPr>
          <p:nvPr/>
        </p:nvSpPr>
        <p:spPr>
          <a:xfrm>
            <a:off x="9794240" y="5878195"/>
            <a:ext cx="2884805" cy="663575"/>
          </a:xfrm>
          <a:prstGeom prst="rect">
            <a:avLst/>
          </a:prstGeom>
          <a:noFill/>
        </p:spPr>
        <p:txBody>
          <a:bodyPr anchor="b"/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等线" charset="0"/>
                <a:ea typeface="等线" charset="0"/>
                <a:sym typeface="字魂59号-创粗黑" panose="00000500000000000000" pitchFamily="2" charset="-122"/>
              </a:rPr>
              <a:t>主要思路</a:t>
            </a:r>
          </a:p>
        </p:txBody>
      </p:sp>
      <p:sp>
        <p:nvSpPr>
          <p:cNvPr id="17" name="book-and-cd_43679"/>
          <p:cNvSpPr>
            <a:spLocks noChangeAspect="1"/>
          </p:cNvSpPr>
          <p:nvPr/>
        </p:nvSpPr>
        <p:spPr bwMode="auto">
          <a:xfrm>
            <a:off x="9033468" y="5992191"/>
            <a:ext cx="609685" cy="488288"/>
          </a:xfrm>
          <a:custGeom>
            <a:avLst/>
            <a:gdLst>
              <a:gd name="connsiteX0" fmla="*/ 452113 w 560604"/>
              <a:gd name="connsiteY0" fmla="*/ 77314 h 448980"/>
              <a:gd name="connsiteX1" fmla="*/ 417185 w 560604"/>
              <a:gd name="connsiteY1" fmla="*/ 112165 h 448980"/>
              <a:gd name="connsiteX2" fmla="*/ 452113 w 560604"/>
              <a:gd name="connsiteY2" fmla="*/ 145726 h 448980"/>
              <a:gd name="connsiteX3" fmla="*/ 485747 w 560604"/>
              <a:gd name="connsiteY3" fmla="*/ 112165 h 448980"/>
              <a:gd name="connsiteX4" fmla="*/ 452113 w 560604"/>
              <a:gd name="connsiteY4" fmla="*/ 77314 h 448980"/>
              <a:gd name="connsiteX5" fmla="*/ 118850 w 560604"/>
              <a:gd name="connsiteY5" fmla="*/ 64516 h 448980"/>
              <a:gd name="connsiteX6" fmla="*/ 40048 w 560604"/>
              <a:gd name="connsiteY6" fmla="*/ 77417 h 448980"/>
              <a:gd name="connsiteX7" fmla="*/ 40048 w 560604"/>
              <a:gd name="connsiteY7" fmla="*/ 392214 h 448980"/>
              <a:gd name="connsiteX8" fmla="*/ 107224 w 560604"/>
              <a:gd name="connsiteY8" fmla="*/ 380602 h 448980"/>
              <a:gd name="connsiteX9" fmla="*/ 255786 w 560604"/>
              <a:gd name="connsiteY9" fmla="*/ 412856 h 448980"/>
              <a:gd name="connsiteX10" fmla="*/ 255786 w 560604"/>
              <a:gd name="connsiteY10" fmla="*/ 277390 h 448980"/>
              <a:gd name="connsiteX11" fmla="*/ 246743 w 560604"/>
              <a:gd name="connsiteY11" fmla="*/ 287711 h 448980"/>
              <a:gd name="connsiteX12" fmla="*/ 246743 w 560604"/>
              <a:gd name="connsiteY12" fmla="*/ 109671 h 448980"/>
              <a:gd name="connsiteX13" fmla="*/ 118850 w 560604"/>
              <a:gd name="connsiteY13" fmla="*/ 64516 h 448980"/>
              <a:gd name="connsiteX14" fmla="*/ 452113 w 560604"/>
              <a:gd name="connsiteY14" fmla="*/ 64406 h 448980"/>
              <a:gd name="connsiteX15" fmla="*/ 498683 w 560604"/>
              <a:gd name="connsiteY15" fmla="*/ 112165 h 448980"/>
              <a:gd name="connsiteX16" fmla="*/ 452113 w 560604"/>
              <a:gd name="connsiteY16" fmla="*/ 158634 h 448980"/>
              <a:gd name="connsiteX17" fmla="*/ 404248 w 560604"/>
              <a:gd name="connsiteY17" fmla="*/ 112165 h 448980"/>
              <a:gd name="connsiteX18" fmla="*/ 452113 w 560604"/>
              <a:gd name="connsiteY18" fmla="*/ 64406 h 448980"/>
              <a:gd name="connsiteX19" fmla="*/ 452058 w 560604"/>
              <a:gd name="connsiteY19" fmla="*/ 59344 h 448980"/>
              <a:gd name="connsiteX20" fmla="*/ 399076 w 560604"/>
              <a:gd name="connsiteY20" fmla="*/ 112237 h 448980"/>
              <a:gd name="connsiteX21" fmla="*/ 452058 w 560604"/>
              <a:gd name="connsiteY21" fmla="*/ 163840 h 448980"/>
              <a:gd name="connsiteX22" fmla="*/ 505039 w 560604"/>
              <a:gd name="connsiteY22" fmla="*/ 112237 h 448980"/>
              <a:gd name="connsiteX23" fmla="*/ 452058 w 560604"/>
              <a:gd name="connsiteY23" fmla="*/ 59344 h 448980"/>
              <a:gd name="connsiteX24" fmla="*/ 118850 w 560604"/>
              <a:gd name="connsiteY24" fmla="*/ 50324 h 448980"/>
              <a:gd name="connsiteX25" fmla="*/ 257078 w 560604"/>
              <a:gd name="connsiteY25" fmla="*/ 99350 h 448980"/>
              <a:gd name="connsiteX26" fmla="*/ 334589 w 560604"/>
              <a:gd name="connsiteY26" fmla="*/ 58065 h 448980"/>
              <a:gd name="connsiteX27" fmla="*/ 329422 w 560604"/>
              <a:gd name="connsiteY27" fmla="*/ 76127 h 448980"/>
              <a:gd name="connsiteX28" fmla="*/ 268705 w 560604"/>
              <a:gd name="connsiteY28" fmla="*/ 109671 h 448980"/>
              <a:gd name="connsiteX29" fmla="*/ 268705 w 560604"/>
              <a:gd name="connsiteY29" fmla="*/ 287711 h 448980"/>
              <a:gd name="connsiteX30" fmla="*/ 259662 w 560604"/>
              <a:gd name="connsiteY30" fmla="*/ 277390 h 448980"/>
              <a:gd name="connsiteX31" fmla="*/ 259662 w 560604"/>
              <a:gd name="connsiteY31" fmla="*/ 412856 h 448980"/>
              <a:gd name="connsiteX32" fmla="*/ 405641 w 560604"/>
              <a:gd name="connsiteY32" fmla="*/ 380602 h 448980"/>
              <a:gd name="connsiteX33" fmla="*/ 475400 w 560604"/>
              <a:gd name="connsiteY33" fmla="*/ 392214 h 448980"/>
              <a:gd name="connsiteX34" fmla="*/ 475400 w 560604"/>
              <a:gd name="connsiteY34" fmla="*/ 233525 h 448980"/>
              <a:gd name="connsiteX35" fmla="*/ 510280 w 560604"/>
              <a:gd name="connsiteY35" fmla="*/ 221914 h 448980"/>
              <a:gd name="connsiteX36" fmla="*/ 510280 w 560604"/>
              <a:gd name="connsiteY36" fmla="*/ 437369 h 448980"/>
              <a:gd name="connsiteX37" fmla="*/ 290666 w 560604"/>
              <a:gd name="connsiteY37" fmla="*/ 437369 h 448980"/>
              <a:gd name="connsiteX38" fmla="*/ 258370 w 560604"/>
              <a:gd name="connsiteY38" fmla="*/ 448980 h 448980"/>
              <a:gd name="connsiteX39" fmla="*/ 226074 w 560604"/>
              <a:gd name="connsiteY39" fmla="*/ 437369 h 448980"/>
              <a:gd name="connsiteX40" fmla="*/ 0 w 560604"/>
              <a:gd name="connsiteY40" fmla="*/ 437369 h 448980"/>
              <a:gd name="connsiteX41" fmla="*/ 0 w 560604"/>
              <a:gd name="connsiteY41" fmla="*/ 113541 h 448980"/>
              <a:gd name="connsiteX42" fmla="*/ 24545 w 560604"/>
              <a:gd name="connsiteY42" fmla="*/ 96769 h 448980"/>
              <a:gd name="connsiteX43" fmla="*/ 24545 w 560604"/>
              <a:gd name="connsiteY43" fmla="*/ 67096 h 448980"/>
              <a:gd name="connsiteX44" fmla="*/ 29713 w 560604"/>
              <a:gd name="connsiteY44" fmla="*/ 65806 h 448980"/>
              <a:gd name="connsiteX45" fmla="*/ 118850 w 560604"/>
              <a:gd name="connsiteY45" fmla="*/ 50324 h 448980"/>
              <a:gd name="connsiteX46" fmla="*/ 449473 w 560604"/>
              <a:gd name="connsiteY46" fmla="*/ 0 h 448980"/>
              <a:gd name="connsiteX47" fmla="*/ 560604 w 560604"/>
              <a:gd name="connsiteY47" fmla="*/ 109657 h 448980"/>
              <a:gd name="connsiteX48" fmla="*/ 449473 w 560604"/>
              <a:gd name="connsiteY48" fmla="*/ 219313 h 448980"/>
              <a:gd name="connsiteX49" fmla="*/ 339634 w 560604"/>
              <a:gd name="connsiteY49" fmla="*/ 109657 h 448980"/>
              <a:gd name="connsiteX50" fmla="*/ 449473 w 560604"/>
              <a:gd name="connsiteY50" fmla="*/ 0 h 448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560604" h="448980">
                <a:moveTo>
                  <a:pt x="452113" y="77314"/>
                </a:moveTo>
                <a:cubicBezTo>
                  <a:pt x="432708" y="77314"/>
                  <a:pt x="417185" y="92804"/>
                  <a:pt x="417185" y="112165"/>
                </a:cubicBezTo>
                <a:cubicBezTo>
                  <a:pt x="417185" y="130237"/>
                  <a:pt x="432708" y="145726"/>
                  <a:pt x="452113" y="145726"/>
                </a:cubicBezTo>
                <a:cubicBezTo>
                  <a:pt x="471517" y="145726"/>
                  <a:pt x="485747" y="130237"/>
                  <a:pt x="485747" y="112165"/>
                </a:cubicBezTo>
                <a:cubicBezTo>
                  <a:pt x="485747" y="92804"/>
                  <a:pt x="470223" y="77314"/>
                  <a:pt x="452113" y="77314"/>
                </a:cubicBezTo>
                <a:close/>
                <a:moveTo>
                  <a:pt x="118850" y="64516"/>
                </a:moveTo>
                <a:cubicBezTo>
                  <a:pt x="81387" y="64516"/>
                  <a:pt x="50382" y="73547"/>
                  <a:pt x="40048" y="77417"/>
                </a:cubicBezTo>
                <a:lnTo>
                  <a:pt x="40048" y="392214"/>
                </a:lnTo>
                <a:cubicBezTo>
                  <a:pt x="58133" y="384473"/>
                  <a:pt x="81387" y="380602"/>
                  <a:pt x="107224" y="380602"/>
                </a:cubicBezTo>
                <a:cubicBezTo>
                  <a:pt x="171816" y="380602"/>
                  <a:pt x="236408" y="405115"/>
                  <a:pt x="255786" y="412856"/>
                </a:cubicBezTo>
                <a:lnTo>
                  <a:pt x="255786" y="277390"/>
                </a:lnTo>
                <a:lnTo>
                  <a:pt x="246743" y="287711"/>
                </a:lnTo>
                <a:lnTo>
                  <a:pt x="246743" y="109671"/>
                </a:lnTo>
                <a:cubicBezTo>
                  <a:pt x="211863" y="79997"/>
                  <a:pt x="169232" y="64516"/>
                  <a:pt x="118850" y="64516"/>
                </a:cubicBezTo>
                <a:close/>
                <a:moveTo>
                  <a:pt x="452113" y="64406"/>
                </a:moveTo>
                <a:cubicBezTo>
                  <a:pt x="477985" y="64406"/>
                  <a:pt x="498683" y="86350"/>
                  <a:pt x="498683" y="112165"/>
                </a:cubicBezTo>
                <a:cubicBezTo>
                  <a:pt x="498683" y="137981"/>
                  <a:pt x="477985" y="158634"/>
                  <a:pt x="452113" y="158634"/>
                </a:cubicBezTo>
                <a:cubicBezTo>
                  <a:pt x="426240" y="158634"/>
                  <a:pt x="404248" y="137981"/>
                  <a:pt x="404248" y="112165"/>
                </a:cubicBezTo>
                <a:cubicBezTo>
                  <a:pt x="404248" y="86350"/>
                  <a:pt x="426240" y="64406"/>
                  <a:pt x="452113" y="64406"/>
                </a:cubicBezTo>
                <a:close/>
                <a:moveTo>
                  <a:pt x="452058" y="59344"/>
                </a:moveTo>
                <a:cubicBezTo>
                  <a:pt x="422336" y="59344"/>
                  <a:pt x="399076" y="82565"/>
                  <a:pt x="399076" y="112237"/>
                </a:cubicBezTo>
                <a:cubicBezTo>
                  <a:pt x="399076" y="140618"/>
                  <a:pt x="422336" y="163840"/>
                  <a:pt x="452058" y="163840"/>
                </a:cubicBezTo>
                <a:cubicBezTo>
                  <a:pt x="480486" y="163840"/>
                  <a:pt x="505039" y="140618"/>
                  <a:pt x="505039" y="112237"/>
                </a:cubicBezTo>
                <a:cubicBezTo>
                  <a:pt x="505039" y="82565"/>
                  <a:pt x="480486" y="59344"/>
                  <a:pt x="452058" y="59344"/>
                </a:cubicBezTo>
                <a:close/>
                <a:moveTo>
                  <a:pt x="118850" y="50324"/>
                </a:moveTo>
                <a:cubicBezTo>
                  <a:pt x="173108" y="50324"/>
                  <a:pt x="219614" y="67096"/>
                  <a:pt x="257078" y="99350"/>
                </a:cubicBezTo>
                <a:cubicBezTo>
                  <a:pt x="280331" y="79997"/>
                  <a:pt x="306168" y="65806"/>
                  <a:pt x="334589" y="58065"/>
                </a:cubicBezTo>
                <a:cubicBezTo>
                  <a:pt x="332005" y="64516"/>
                  <a:pt x="330713" y="69676"/>
                  <a:pt x="329422" y="76127"/>
                </a:cubicBezTo>
                <a:cubicBezTo>
                  <a:pt x="307460" y="82578"/>
                  <a:pt x="286791" y="94189"/>
                  <a:pt x="268705" y="109671"/>
                </a:cubicBezTo>
                <a:lnTo>
                  <a:pt x="268705" y="287711"/>
                </a:lnTo>
                <a:lnTo>
                  <a:pt x="259662" y="277390"/>
                </a:lnTo>
                <a:lnTo>
                  <a:pt x="259662" y="412856"/>
                </a:lnTo>
                <a:cubicBezTo>
                  <a:pt x="279039" y="405115"/>
                  <a:pt x="339756" y="380602"/>
                  <a:pt x="405641" y="380602"/>
                </a:cubicBezTo>
                <a:cubicBezTo>
                  <a:pt x="431478" y="380602"/>
                  <a:pt x="454731" y="384473"/>
                  <a:pt x="475400" y="392214"/>
                </a:cubicBezTo>
                <a:lnTo>
                  <a:pt x="475400" y="233525"/>
                </a:lnTo>
                <a:cubicBezTo>
                  <a:pt x="488319" y="230945"/>
                  <a:pt x="499945" y="227074"/>
                  <a:pt x="510280" y="221914"/>
                </a:cubicBezTo>
                <a:lnTo>
                  <a:pt x="510280" y="437369"/>
                </a:lnTo>
                <a:lnTo>
                  <a:pt x="290666" y="437369"/>
                </a:lnTo>
                <a:cubicBezTo>
                  <a:pt x="282915" y="445110"/>
                  <a:pt x="271288" y="448980"/>
                  <a:pt x="258370" y="448980"/>
                </a:cubicBezTo>
                <a:cubicBezTo>
                  <a:pt x="245451" y="448980"/>
                  <a:pt x="233825" y="445110"/>
                  <a:pt x="226074" y="437369"/>
                </a:cubicBezTo>
                <a:lnTo>
                  <a:pt x="0" y="437369"/>
                </a:lnTo>
                <a:lnTo>
                  <a:pt x="0" y="113541"/>
                </a:lnTo>
                <a:cubicBezTo>
                  <a:pt x="0" y="105800"/>
                  <a:pt x="9043" y="100640"/>
                  <a:pt x="24545" y="96769"/>
                </a:cubicBezTo>
                <a:lnTo>
                  <a:pt x="24545" y="67096"/>
                </a:lnTo>
                <a:lnTo>
                  <a:pt x="29713" y="65806"/>
                </a:lnTo>
                <a:cubicBezTo>
                  <a:pt x="31005" y="64516"/>
                  <a:pt x="68468" y="50324"/>
                  <a:pt x="118850" y="50324"/>
                </a:cubicBezTo>
                <a:close/>
                <a:moveTo>
                  <a:pt x="449473" y="0"/>
                </a:moveTo>
                <a:cubicBezTo>
                  <a:pt x="510208" y="0"/>
                  <a:pt x="560604" y="49023"/>
                  <a:pt x="560604" y="109657"/>
                </a:cubicBezTo>
                <a:cubicBezTo>
                  <a:pt x="560604" y="170290"/>
                  <a:pt x="510208" y="219313"/>
                  <a:pt x="449473" y="219313"/>
                </a:cubicBezTo>
                <a:cubicBezTo>
                  <a:pt x="388739" y="219313"/>
                  <a:pt x="339634" y="170290"/>
                  <a:pt x="339634" y="109657"/>
                </a:cubicBezTo>
                <a:cubicBezTo>
                  <a:pt x="339634" y="49023"/>
                  <a:pt x="388739" y="0"/>
                  <a:pt x="449473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/>
          <a:lstStyle/>
          <a:p>
            <a:endParaRPr lang="zh-CN" altLang="en-US">
              <a:latin typeface="字魂59号-创粗黑" panose="00000500000000000000" pitchFamily="2" charset="-122"/>
              <a:ea typeface="字魂59号-创粗黑" panose="00000500000000000000" pitchFamily="2" charset="-122"/>
              <a:sym typeface="字魂59号-创粗黑" panose="00000500000000000000" pitchFamily="2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6866890" y="111559"/>
            <a:ext cx="3148965" cy="1163955"/>
          </a:xfrm>
          <a:prstGeom prst="rect">
            <a:avLst/>
          </a:prstGeom>
          <a:noFill/>
        </p:spPr>
        <p:txBody>
          <a:bodyPr wrap="none" lIns="90000" tIns="46800" rIns="90000" bIns="46800" rtlCol="0" anchor="ctr" anchorCtr="0">
            <a:norm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</a:rPr>
              <a:t>利用</a:t>
            </a:r>
            <a:r>
              <a:rPr lang="en-US" altLang="zh-CN" sz="2400" b="1" dirty="0">
                <a:solidFill>
                  <a:schemeClr val="bg1"/>
                </a:solidFill>
              </a:rPr>
              <a:t>web</a:t>
            </a:r>
            <a:r>
              <a:rPr lang="zh-CN" altLang="en-US" sz="2400" b="1" dirty="0">
                <a:solidFill>
                  <a:schemeClr val="bg1"/>
                </a:solidFill>
              </a:rPr>
              <a:t>自动化工具</a:t>
            </a:r>
            <a:endParaRPr lang="en-US" altLang="zh-CN" sz="2400" b="1" dirty="0">
              <a:solidFill>
                <a:schemeClr val="bg1"/>
              </a:solidFill>
            </a:endParaRPr>
          </a:p>
          <a:p>
            <a:pPr algn="ctr"/>
            <a:r>
              <a:rPr lang="en-US" altLang="zh-CN" sz="2400" b="1" dirty="0">
                <a:solidFill>
                  <a:schemeClr val="bg1"/>
                </a:solidFill>
              </a:rPr>
              <a:t>selenium</a:t>
            </a:r>
            <a:r>
              <a:rPr lang="zh-CN" altLang="en-US" sz="2400" b="1" dirty="0">
                <a:solidFill>
                  <a:schemeClr val="bg1"/>
                </a:solidFill>
              </a:rPr>
              <a:t>模拟用户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8199120" y="1156970"/>
            <a:ext cx="1851025" cy="792480"/>
          </a:xfrm>
          <a:prstGeom prst="rect">
            <a:avLst/>
          </a:prstGeom>
          <a:noFill/>
        </p:spPr>
        <p:txBody>
          <a:bodyPr wrap="none" lIns="90000" tIns="46800" rIns="90000" bIns="46800" rtlCol="0" anchor="ctr" anchorCtr="0">
            <a:norm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等线" charset="0"/>
                <a:ea typeface="等线" charset="0"/>
              </a:rPr>
              <a:t>自动登录</a:t>
            </a:r>
          </a:p>
        </p:txBody>
      </p:sp>
      <p:pic>
        <p:nvPicPr>
          <p:cNvPr id="25" name="图片 24" descr="4520028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84720" y="1316990"/>
            <a:ext cx="763270" cy="763270"/>
          </a:xfrm>
          <a:prstGeom prst="rect">
            <a:avLst/>
          </a:prstGeom>
        </p:spPr>
      </p:pic>
      <p:cxnSp>
        <p:nvCxnSpPr>
          <p:cNvPr id="27" name="直接连接符 26"/>
          <p:cNvCxnSpPr/>
          <p:nvPr/>
        </p:nvCxnSpPr>
        <p:spPr>
          <a:xfrm>
            <a:off x="8506460" y="1772285"/>
            <a:ext cx="1569720" cy="0"/>
          </a:xfrm>
          <a:prstGeom prst="line">
            <a:avLst/>
          </a:prstGeom>
          <a:ln w="9525" cap="rnd">
            <a:solidFill>
              <a:schemeClr val="bg1"/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图片 28" descr="4584760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134225" y="3495675"/>
            <a:ext cx="1063625" cy="1063625"/>
          </a:xfrm>
          <a:prstGeom prst="rect">
            <a:avLst/>
          </a:prstGeom>
        </p:spPr>
      </p:pic>
      <p:pic>
        <p:nvPicPr>
          <p:cNvPr id="30" name="图片 29" descr="19947624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284720" y="4770755"/>
            <a:ext cx="838835" cy="838835"/>
          </a:xfrm>
          <a:prstGeom prst="rect">
            <a:avLst/>
          </a:prstGeom>
        </p:spPr>
      </p:pic>
      <p:pic>
        <p:nvPicPr>
          <p:cNvPr id="31" name="图片 30" descr="4532547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284720" y="2445385"/>
            <a:ext cx="838835" cy="838835"/>
          </a:xfrm>
          <a:prstGeom prst="rect">
            <a:avLst/>
          </a:prstGeom>
        </p:spPr>
      </p:pic>
      <p:sp>
        <p:nvSpPr>
          <p:cNvPr id="32" name="文本框 31"/>
          <p:cNvSpPr txBox="1"/>
          <p:nvPr/>
        </p:nvSpPr>
        <p:spPr>
          <a:xfrm>
            <a:off x="8199120" y="3472180"/>
            <a:ext cx="1851025" cy="792480"/>
          </a:xfrm>
          <a:prstGeom prst="rect">
            <a:avLst/>
          </a:prstGeom>
          <a:noFill/>
        </p:spPr>
        <p:txBody>
          <a:bodyPr wrap="none" lIns="90000" tIns="46800" rIns="90000" bIns="46800" rtlCol="0" anchor="ctr" anchorCtr="0">
            <a:norm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等线" charset="0"/>
                <a:ea typeface="等线" charset="0"/>
              </a:rPr>
              <a:t>日期筛选</a:t>
            </a:r>
          </a:p>
        </p:txBody>
      </p:sp>
      <p:cxnSp>
        <p:nvCxnSpPr>
          <p:cNvPr id="33" name="直接连接符 32"/>
          <p:cNvCxnSpPr/>
          <p:nvPr/>
        </p:nvCxnSpPr>
        <p:spPr>
          <a:xfrm>
            <a:off x="8506460" y="4087495"/>
            <a:ext cx="1569720" cy="0"/>
          </a:xfrm>
          <a:prstGeom prst="line">
            <a:avLst/>
          </a:prstGeom>
          <a:ln w="9525" cap="rnd">
            <a:solidFill>
              <a:schemeClr val="bg1"/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33"/>
          <p:cNvSpPr txBox="1"/>
          <p:nvPr/>
        </p:nvSpPr>
        <p:spPr>
          <a:xfrm>
            <a:off x="8225155" y="4629785"/>
            <a:ext cx="1851025" cy="792480"/>
          </a:xfrm>
          <a:prstGeom prst="rect">
            <a:avLst/>
          </a:prstGeom>
          <a:noFill/>
        </p:spPr>
        <p:txBody>
          <a:bodyPr wrap="none" lIns="90000" tIns="46800" rIns="90000" bIns="46800" rtlCol="0" anchor="ctr" anchorCtr="0">
            <a:norm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等线" charset="0"/>
                <a:ea typeface="等线" charset="0"/>
              </a:rPr>
              <a:t>下载文件</a:t>
            </a:r>
          </a:p>
        </p:txBody>
      </p:sp>
      <p:cxnSp>
        <p:nvCxnSpPr>
          <p:cNvPr id="35" name="直接连接符 34"/>
          <p:cNvCxnSpPr/>
          <p:nvPr/>
        </p:nvCxnSpPr>
        <p:spPr>
          <a:xfrm>
            <a:off x="8532495" y="5245100"/>
            <a:ext cx="1569720" cy="0"/>
          </a:xfrm>
          <a:prstGeom prst="line">
            <a:avLst/>
          </a:prstGeom>
          <a:ln w="9525" cap="rnd">
            <a:solidFill>
              <a:schemeClr val="bg1"/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/>
          <p:cNvSpPr txBox="1"/>
          <p:nvPr/>
        </p:nvSpPr>
        <p:spPr>
          <a:xfrm>
            <a:off x="8366125" y="2314575"/>
            <a:ext cx="1851025" cy="792480"/>
          </a:xfrm>
          <a:prstGeom prst="rect">
            <a:avLst/>
          </a:prstGeom>
          <a:noFill/>
        </p:spPr>
        <p:txBody>
          <a:bodyPr wrap="none" lIns="90000" tIns="46800" rIns="90000" bIns="46800" rtlCol="0" anchor="ctr" anchorCtr="0">
            <a:norm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等线" charset="0"/>
                <a:ea typeface="等线" charset="0"/>
              </a:rPr>
              <a:t>关键词输入</a:t>
            </a:r>
          </a:p>
        </p:txBody>
      </p:sp>
      <p:cxnSp>
        <p:nvCxnSpPr>
          <p:cNvPr id="37" name="直接连接符 36"/>
          <p:cNvCxnSpPr/>
          <p:nvPr/>
        </p:nvCxnSpPr>
        <p:spPr>
          <a:xfrm>
            <a:off x="8506460" y="2929890"/>
            <a:ext cx="1569720" cy="0"/>
          </a:xfrm>
          <a:prstGeom prst="line">
            <a:avLst/>
          </a:prstGeom>
          <a:ln w="9525" cap="rnd">
            <a:solidFill>
              <a:schemeClr val="bg1"/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本框 37"/>
          <p:cNvSpPr txBox="1"/>
          <p:nvPr/>
        </p:nvSpPr>
        <p:spPr>
          <a:xfrm>
            <a:off x="8624570" y="4190365"/>
            <a:ext cx="1657985" cy="245745"/>
          </a:xfrm>
          <a:prstGeom prst="rect">
            <a:avLst/>
          </a:prstGeom>
          <a:noFill/>
        </p:spPr>
        <p:txBody>
          <a:bodyPr wrap="none" lIns="90000" tIns="46800" rIns="90000" bIns="46800" rtlCol="0" anchor="ctr" anchorCtr="0">
            <a:noAutofit/>
          </a:bodyPr>
          <a:lstStyle/>
          <a:p>
            <a:pPr algn="l"/>
            <a:r>
              <a:rPr lang="zh-CN" altLang="en-US" sz="1600" b="1" dirty="0">
                <a:solidFill>
                  <a:schemeClr val="bg1"/>
                </a:solidFill>
                <a:latin typeface="等线" charset="0"/>
                <a:ea typeface="等线" charset="0"/>
                <a:cs typeface="等线" charset="0"/>
              </a:rPr>
              <a:t>开始日期 结束日期</a:t>
            </a:r>
          </a:p>
        </p:txBody>
      </p:sp>
      <p:sp>
        <p:nvSpPr>
          <p:cNvPr id="40" name="文本框 39"/>
          <p:cNvSpPr txBox="1"/>
          <p:nvPr/>
        </p:nvSpPr>
        <p:spPr>
          <a:xfrm>
            <a:off x="8624570" y="5368290"/>
            <a:ext cx="1657985" cy="245745"/>
          </a:xfrm>
          <a:prstGeom prst="rect">
            <a:avLst/>
          </a:prstGeom>
          <a:noFill/>
        </p:spPr>
        <p:txBody>
          <a:bodyPr wrap="none" lIns="90000" tIns="46800" rIns="90000" bIns="46800" rtlCol="0" anchor="ctr" anchorCtr="0">
            <a:noAutofit/>
          </a:bodyPr>
          <a:lstStyle/>
          <a:p>
            <a:pPr algn="l"/>
            <a:r>
              <a:rPr lang="zh-CN" altLang="en-US" sz="1600" b="1" dirty="0">
                <a:solidFill>
                  <a:schemeClr val="bg1"/>
                </a:solidFill>
                <a:latin typeface="等线" charset="0"/>
                <a:ea typeface="等线" charset="0"/>
              </a:rPr>
              <a:t>保存至本地及数据库</a:t>
            </a:r>
          </a:p>
        </p:txBody>
      </p:sp>
      <p:sp>
        <p:nvSpPr>
          <p:cNvPr id="41" name="文本框 40"/>
          <p:cNvSpPr txBox="1"/>
          <p:nvPr/>
        </p:nvSpPr>
        <p:spPr>
          <a:xfrm>
            <a:off x="8624570" y="3012440"/>
            <a:ext cx="1657985" cy="245745"/>
          </a:xfrm>
          <a:prstGeom prst="rect">
            <a:avLst/>
          </a:prstGeom>
          <a:noFill/>
        </p:spPr>
        <p:txBody>
          <a:bodyPr wrap="none" lIns="90000" tIns="46800" rIns="90000" bIns="46800" rtlCol="0" anchor="ctr" anchorCtr="0">
            <a:noAutofit/>
          </a:bodyPr>
          <a:lstStyle/>
          <a:p>
            <a:pPr algn="l"/>
            <a:r>
              <a:rPr lang="zh-CN" altLang="en-US" sz="1600" b="1" dirty="0">
                <a:solidFill>
                  <a:schemeClr val="bg1"/>
                </a:solidFill>
                <a:latin typeface="等线" charset="0"/>
                <a:ea typeface="等线" charset="0"/>
                <a:cs typeface="等线" charset="0"/>
              </a:rPr>
              <a:t>案由 案件类型 一审 二审</a:t>
            </a:r>
          </a:p>
        </p:txBody>
      </p:sp>
      <p:sp>
        <p:nvSpPr>
          <p:cNvPr id="42" name="文本框 41"/>
          <p:cNvSpPr txBox="1"/>
          <p:nvPr/>
        </p:nvSpPr>
        <p:spPr>
          <a:xfrm>
            <a:off x="8624570" y="1834515"/>
            <a:ext cx="1657985" cy="245745"/>
          </a:xfrm>
          <a:prstGeom prst="rect">
            <a:avLst/>
          </a:prstGeom>
          <a:noFill/>
        </p:spPr>
        <p:txBody>
          <a:bodyPr wrap="none" lIns="90000" tIns="46800" rIns="90000" bIns="46800" rtlCol="0" anchor="ctr" anchorCtr="0">
            <a:noAutofit/>
          </a:bodyPr>
          <a:lstStyle/>
          <a:p>
            <a:pPr algn="l"/>
            <a:r>
              <a:rPr lang="zh-CN" altLang="en-US" sz="1600" b="1" dirty="0">
                <a:solidFill>
                  <a:schemeClr val="bg1"/>
                </a:solidFill>
                <a:latin typeface="等线" charset="0"/>
                <a:ea typeface="等线" charset="0"/>
              </a:rPr>
              <a:t>无视化</a:t>
            </a:r>
          </a:p>
        </p:txBody>
      </p:sp>
      <p:pic>
        <p:nvPicPr>
          <p:cNvPr id="216" name="图片 215" descr="QQ20211212-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217150" y="247650"/>
            <a:ext cx="1687195" cy="610870"/>
          </a:xfrm>
          <a:prstGeom prst="rect">
            <a:avLst/>
          </a:prstGeom>
          <a:solidFill>
            <a:srgbClr val="1A3172"/>
          </a:solidFill>
          <a:ln>
            <a:noFill/>
          </a:ln>
        </p:spPr>
      </p:pic>
      <p:sp>
        <p:nvSpPr>
          <p:cNvPr id="39" name="矩形 38"/>
          <p:cNvSpPr/>
          <p:nvPr/>
        </p:nvSpPr>
        <p:spPr>
          <a:xfrm>
            <a:off x="293370" y="306705"/>
            <a:ext cx="5118735" cy="6667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81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43" name="book-and-cd_43679"/>
          <p:cNvSpPr>
            <a:spLocks noChangeAspect="1"/>
          </p:cNvSpPr>
          <p:nvPr/>
        </p:nvSpPr>
        <p:spPr bwMode="auto">
          <a:xfrm>
            <a:off x="490813" y="395618"/>
            <a:ext cx="609685" cy="488288"/>
          </a:xfrm>
          <a:custGeom>
            <a:avLst/>
            <a:gdLst>
              <a:gd name="connsiteX0" fmla="*/ 452113 w 560604"/>
              <a:gd name="connsiteY0" fmla="*/ 77314 h 448980"/>
              <a:gd name="connsiteX1" fmla="*/ 417185 w 560604"/>
              <a:gd name="connsiteY1" fmla="*/ 112165 h 448980"/>
              <a:gd name="connsiteX2" fmla="*/ 452113 w 560604"/>
              <a:gd name="connsiteY2" fmla="*/ 145726 h 448980"/>
              <a:gd name="connsiteX3" fmla="*/ 485747 w 560604"/>
              <a:gd name="connsiteY3" fmla="*/ 112165 h 448980"/>
              <a:gd name="connsiteX4" fmla="*/ 452113 w 560604"/>
              <a:gd name="connsiteY4" fmla="*/ 77314 h 448980"/>
              <a:gd name="connsiteX5" fmla="*/ 118850 w 560604"/>
              <a:gd name="connsiteY5" fmla="*/ 64516 h 448980"/>
              <a:gd name="connsiteX6" fmla="*/ 40048 w 560604"/>
              <a:gd name="connsiteY6" fmla="*/ 77417 h 448980"/>
              <a:gd name="connsiteX7" fmla="*/ 40048 w 560604"/>
              <a:gd name="connsiteY7" fmla="*/ 392214 h 448980"/>
              <a:gd name="connsiteX8" fmla="*/ 107224 w 560604"/>
              <a:gd name="connsiteY8" fmla="*/ 380602 h 448980"/>
              <a:gd name="connsiteX9" fmla="*/ 255786 w 560604"/>
              <a:gd name="connsiteY9" fmla="*/ 412856 h 448980"/>
              <a:gd name="connsiteX10" fmla="*/ 255786 w 560604"/>
              <a:gd name="connsiteY10" fmla="*/ 277390 h 448980"/>
              <a:gd name="connsiteX11" fmla="*/ 246743 w 560604"/>
              <a:gd name="connsiteY11" fmla="*/ 287711 h 448980"/>
              <a:gd name="connsiteX12" fmla="*/ 246743 w 560604"/>
              <a:gd name="connsiteY12" fmla="*/ 109671 h 448980"/>
              <a:gd name="connsiteX13" fmla="*/ 118850 w 560604"/>
              <a:gd name="connsiteY13" fmla="*/ 64516 h 448980"/>
              <a:gd name="connsiteX14" fmla="*/ 452113 w 560604"/>
              <a:gd name="connsiteY14" fmla="*/ 64406 h 448980"/>
              <a:gd name="connsiteX15" fmla="*/ 498683 w 560604"/>
              <a:gd name="connsiteY15" fmla="*/ 112165 h 448980"/>
              <a:gd name="connsiteX16" fmla="*/ 452113 w 560604"/>
              <a:gd name="connsiteY16" fmla="*/ 158634 h 448980"/>
              <a:gd name="connsiteX17" fmla="*/ 404248 w 560604"/>
              <a:gd name="connsiteY17" fmla="*/ 112165 h 448980"/>
              <a:gd name="connsiteX18" fmla="*/ 452113 w 560604"/>
              <a:gd name="connsiteY18" fmla="*/ 64406 h 448980"/>
              <a:gd name="connsiteX19" fmla="*/ 452058 w 560604"/>
              <a:gd name="connsiteY19" fmla="*/ 59344 h 448980"/>
              <a:gd name="connsiteX20" fmla="*/ 399076 w 560604"/>
              <a:gd name="connsiteY20" fmla="*/ 112237 h 448980"/>
              <a:gd name="connsiteX21" fmla="*/ 452058 w 560604"/>
              <a:gd name="connsiteY21" fmla="*/ 163840 h 448980"/>
              <a:gd name="connsiteX22" fmla="*/ 505039 w 560604"/>
              <a:gd name="connsiteY22" fmla="*/ 112237 h 448980"/>
              <a:gd name="connsiteX23" fmla="*/ 452058 w 560604"/>
              <a:gd name="connsiteY23" fmla="*/ 59344 h 448980"/>
              <a:gd name="connsiteX24" fmla="*/ 118850 w 560604"/>
              <a:gd name="connsiteY24" fmla="*/ 50324 h 448980"/>
              <a:gd name="connsiteX25" fmla="*/ 257078 w 560604"/>
              <a:gd name="connsiteY25" fmla="*/ 99350 h 448980"/>
              <a:gd name="connsiteX26" fmla="*/ 334589 w 560604"/>
              <a:gd name="connsiteY26" fmla="*/ 58065 h 448980"/>
              <a:gd name="connsiteX27" fmla="*/ 329422 w 560604"/>
              <a:gd name="connsiteY27" fmla="*/ 76127 h 448980"/>
              <a:gd name="connsiteX28" fmla="*/ 268705 w 560604"/>
              <a:gd name="connsiteY28" fmla="*/ 109671 h 448980"/>
              <a:gd name="connsiteX29" fmla="*/ 268705 w 560604"/>
              <a:gd name="connsiteY29" fmla="*/ 287711 h 448980"/>
              <a:gd name="connsiteX30" fmla="*/ 259662 w 560604"/>
              <a:gd name="connsiteY30" fmla="*/ 277390 h 448980"/>
              <a:gd name="connsiteX31" fmla="*/ 259662 w 560604"/>
              <a:gd name="connsiteY31" fmla="*/ 412856 h 448980"/>
              <a:gd name="connsiteX32" fmla="*/ 405641 w 560604"/>
              <a:gd name="connsiteY32" fmla="*/ 380602 h 448980"/>
              <a:gd name="connsiteX33" fmla="*/ 475400 w 560604"/>
              <a:gd name="connsiteY33" fmla="*/ 392214 h 448980"/>
              <a:gd name="connsiteX34" fmla="*/ 475400 w 560604"/>
              <a:gd name="connsiteY34" fmla="*/ 233525 h 448980"/>
              <a:gd name="connsiteX35" fmla="*/ 510280 w 560604"/>
              <a:gd name="connsiteY35" fmla="*/ 221914 h 448980"/>
              <a:gd name="connsiteX36" fmla="*/ 510280 w 560604"/>
              <a:gd name="connsiteY36" fmla="*/ 437369 h 448980"/>
              <a:gd name="connsiteX37" fmla="*/ 290666 w 560604"/>
              <a:gd name="connsiteY37" fmla="*/ 437369 h 448980"/>
              <a:gd name="connsiteX38" fmla="*/ 258370 w 560604"/>
              <a:gd name="connsiteY38" fmla="*/ 448980 h 448980"/>
              <a:gd name="connsiteX39" fmla="*/ 226074 w 560604"/>
              <a:gd name="connsiteY39" fmla="*/ 437369 h 448980"/>
              <a:gd name="connsiteX40" fmla="*/ 0 w 560604"/>
              <a:gd name="connsiteY40" fmla="*/ 437369 h 448980"/>
              <a:gd name="connsiteX41" fmla="*/ 0 w 560604"/>
              <a:gd name="connsiteY41" fmla="*/ 113541 h 448980"/>
              <a:gd name="connsiteX42" fmla="*/ 24545 w 560604"/>
              <a:gd name="connsiteY42" fmla="*/ 96769 h 448980"/>
              <a:gd name="connsiteX43" fmla="*/ 24545 w 560604"/>
              <a:gd name="connsiteY43" fmla="*/ 67096 h 448980"/>
              <a:gd name="connsiteX44" fmla="*/ 29713 w 560604"/>
              <a:gd name="connsiteY44" fmla="*/ 65806 h 448980"/>
              <a:gd name="connsiteX45" fmla="*/ 118850 w 560604"/>
              <a:gd name="connsiteY45" fmla="*/ 50324 h 448980"/>
              <a:gd name="connsiteX46" fmla="*/ 449473 w 560604"/>
              <a:gd name="connsiteY46" fmla="*/ 0 h 448980"/>
              <a:gd name="connsiteX47" fmla="*/ 560604 w 560604"/>
              <a:gd name="connsiteY47" fmla="*/ 109657 h 448980"/>
              <a:gd name="connsiteX48" fmla="*/ 449473 w 560604"/>
              <a:gd name="connsiteY48" fmla="*/ 219313 h 448980"/>
              <a:gd name="connsiteX49" fmla="*/ 339634 w 560604"/>
              <a:gd name="connsiteY49" fmla="*/ 109657 h 448980"/>
              <a:gd name="connsiteX50" fmla="*/ 449473 w 560604"/>
              <a:gd name="connsiteY50" fmla="*/ 0 h 448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560604" h="448980">
                <a:moveTo>
                  <a:pt x="452113" y="77314"/>
                </a:moveTo>
                <a:cubicBezTo>
                  <a:pt x="432708" y="77314"/>
                  <a:pt x="417185" y="92804"/>
                  <a:pt x="417185" y="112165"/>
                </a:cubicBezTo>
                <a:cubicBezTo>
                  <a:pt x="417185" y="130237"/>
                  <a:pt x="432708" y="145726"/>
                  <a:pt x="452113" y="145726"/>
                </a:cubicBezTo>
                <a:cubicBezTo>
                  <a:pt x="471517" y="145726"/>
                  <a:pt x="485747" y="130237"/>
                  <a:pt x="485747" y="112165"/>
                </a:cubicBezTo>
                <a:cubicBezTo>
                  <a:pt x="485747" y="92804"/>
                  <a:pt x="470223" y="77314"/>
                  <a:pt x="452113" y="77314"/>
                </a:cubicBezTo>
                <a:close/>
                <a:moveTo>
                  <a:pt x="118850" y="64516"/>
                </a:moveTo>
                <a:cubicBezTo>
                  <a:pt x="81387" y="64516"/>
                  <a:pt x="50382" y="73547"/>
                  <a:pt x="40048" y="77417"/>
                </a:cubicBezTo>
                <a:lnTo>
                  <a:pt x="40048" y="392214"/>
                </a:lnTo>
                <a:cubicBezTo>
                  <a:pt x="58133" y="384473"/>
                  <a:pt x="81387" y="380602"/>
                  <a:pt x="107224" y="380602"/>
                </a:cubicBezTo>
                <a:cubicBezTo>
                  <a:pt x="171816" y="380602"/>
                  <a:pt x="236408" y="405115"/>
                  <a:pt x="255786" y="412856"/>
                </a:cubicBezTo>
                <a:lnTo>
                  <a:pt x="255786" y="277390"/>
                </a:lnTo>
                <a:lnTo>
                  <a:pt x="246743" y="287711"/>
                </a:lnTo>
                <a:lnTo>
                  <a:pt x="246743" y="109671"/>
                </a:lnTo>
                <a:cubicBezTo>
                  <a:pt x="211863" y="79997"/>
                  <a:pt x="169232" y="64516"/>
                  <a:pt x="118850" y="64516"/>
                </a:cubicBezTo>
                <a:close/>
                <a:moveTo>
                  <a:pt x="452113" y="64406"/>
                </a:moveTo>
                <a:cubicBezTo>
                  <a:pt x="477985" y="64406"/>
                  <a:pt x="498683" y="86350"/>
                  <a:pt x="498683" y="112165"/>
                </a:cubicBezTo>
                <a:cubicBezTo>
                  <a:pt x="498683" y="137981"/>
                  <a:pt x="477985" y="158634"/>
                  <a:pt x="452113" y="158634"/>
                </a:cubicBezTo>
                <a:cubicBezTo>
                  <a:pt x="426240" y="158634"/>
                  <a:pt x="404248" y="137981"/>
                  <a:pt x="404248" y="112165"/>
                </a:cubicBezTo>
                <a:cubicBezTo>
                  <a:pt x="404248" y="86350"/>
                  <a:pt x="426240" y="64406"/>
                  <a:pt x="452113" y="64406"/>
                </a:cubicBezTo>
                <a:close/>
                <a:moveTo>
                  <a:pt x="452058" y="59344"/>
                </a:moveTo>
                <a:cubicBezTo>
                  <a:pt x="422336" y="59344"/>
                  <a:pt x="399076" y="82565"/>
                  <a:pt x="399076" y="112237"/>
                </a:cubicBezTo>
                <a:cubicBezTo>
                  <a:pt x="399076" y="140618"/>
                  <a:pt x="422336" y="163840"/>
                  <a:pt x="452058" y="163840"/>
                </a:cubicBezTo>
                <a:cubicBezTo>
                  <a:pt x="480486" y="163840"/>
                  <a:pt x="505039" y="140618"/>
                  <a:pt x="505039" y="112237"/>
                </a:cubicBezTo>
                <a:cubicBezTo>
                  <a:pt x="505039" y="82565"/>
                  <a:pt x="480486" y="59344"/>
                  <a:pt x="452058" y="59344"/>
                </a:cubicBezTo>
                <a:close/>
                <a:moveTo>
                  <a:pt x="118850" y="50324"/>
                </a:moveTo>
                <a:cubicBezTo>
                  <a:pt x="173108" y="50324"/>
                  <a:pt x="219614" y="67096"/>
                  <a:pt x="257078" y="99350"/>
                </a:cubicBezTo>
                <a:cubicBezTo>
                  <a:pt x="280331" y="79997"/>
                  <a:pt x="306168" y="65806"/>
                  <a:pt x="334589" y="58065"/>
                </a:cubicBezTo>
                <a:cubicBezTo>
                  <a:pt x="332005" y="64516"/>
                  <a:pt x="330713" y="69676"/>
                  <a:pt x="329422" y="76127"/>
                </a:cubicBezTo>
                <a:cubicBezTo>
                  <a:pt x="307460" y="82578"/>
                  <a:pt x="286791" y="94189"/>
                  <a:pt x="268705" y="109671"/>
                </a:cubicBezTo>
                <a:lnTo>
                  <a:pt x="268705" y="287711"/>
                </a:lnTo>
                <a:lnTo>
                  <a:pt x="259662" y="277390"/>
                </a:lnTo>
                <a:lnTo>
                  <a:pt x="259662" y="412856"/>
                </a:lnTo>
                <a:cubicBezTo>
                  <a:pt x="279039" y="405115"/>
                  <a:pt x="339756" y="380602"/>
                  <a:pt x="405641" y="380602"/>
                </a:cubicBezTo>
                <a:cubicBezTo>
                  <a:pt x="431478" y="380602"/>
                  <a:pt x="454731" y="384473"/>
                  <a:pt x="475400" y="392214"/>
                </a:cubicBezTo>
                <a:lnTo>
                  <a:pt x="475400" y="233525"/>
                </a:lnTo>
                <a:cubicBezTo>
                  <a:pt x="488319" y="230945"/>
                  <a:pt x="499945" y="227074"/>
                  <a:pt x="510280" y="221914"/>
                </a:cubicBezTo>
                <a:lnTo>
                  <a:pt x="510280" y="437369"/>
                </a:lnTo>
                <a:lnTo>
                  <a:pt x="290666" y="437369"/>
                </a:lnTo>
                <a:cubicBezTo>
                  <a:pt x="282915" y="445110"/>
                  <a:pt x="271288" y="448980"/>
                  <a:pt x="258370" y="448980"/>
                </a:cubicBezTo>
                <a:cubicBezTo>
                  <a:pt x="245451" y="448980"/>
                  <a:pt x="233825" y="445110"/>
                  <a:pt x="226074" y="437369"/>
                </a:cubicBezTo>
                <a:lnTo>
                  <a:pt x="0" y="437369"/>
                </a:lnTo>
                <a:lnTo>
                  <a:pt x="0" y="113541"/>
                </a:lnTo>
                <a:cubicBezTo>
                  <a:pt x="0" y="105800"/>
                  <a:pt x="9043" y="100640"/>
                  <a:pt x="24545" y="96769"/>
                </a:cubicBezTo>
                <a:lnTo>
                  <a:pt x="24545" y="67096"/>
                </a:lnTo>
                <a:lnTo>
                  <a:pt x="29713" y="65806"/>
                </a:lnTo>
                <a:cubicBezTo>
                  <a:pt x="31005" y="64516"/>
                  <a:pt x="68468" y="50324"/>
                  <a:pt x="118850" y="50324"/>
                </a:cubicBezTo>
                <a:close/>
                <a:moveTo>
                  <a:pt x="449473" y="0"/>
                </a:moveTo>
                <a:cubicBezTo>
                  <a:pt x="510208" y="0"/>
                  <a:pt x="560604" y="49023"/>
                  <a:pt x="560604" y="109657"/>
                </a:cubicBezTo>
                <a:cubicBezTo>
                  <a:pt x="560604" y="170290"/>
                  <a:pt x="510208" y="219313"/>
                  <a:pt x="449473" y="219313"/>
                </a:cubicBezTo>
                <a:cubicBezTo>
                  <a:pt x="388739" y="219313"/>
                  <a:pt x="339634" y="170290"/>
                  <a:pt x="339634" y="109657"/>
                </a:cubicBezTo>
                <a:cubicBezTo>
                  <a:pt x="339634" y="49023"/>
                  <a:pt x="388739" y="0"/>
                  <a:pt x="44947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en-US">
              <a:latin typeface="字魂59号-创粗黑" panose="00000500000000000000" pitchFamily="2" charset="-122"/>
              <a:ea typeface="字魂59号-创粗黑" panose="00000500000000000000" pitchFamily="2" charset="-122"/>
              <a:sym typeface="字魂59号-创粗黑" panose="00000500000000000000" pitchFamily="2" charset="-122"/>
            </a:endParaRPr>
          </a:p>
        </p:txBody>
      </p:sp>
      <p:sp>
        <p:nvSpPr>
          <p:cNvPr id="44" name="标题 1"/>
          <p:cNvSpPr>
            <a:spLocks noGrp="1"/>
          </p:cNvSpPr>
          <p:nvPr/>
        </p:nvSpPr>
        <p:spPr>
          <a:xfrm>
            <a:off x="1249680" y="309880"/>
            <a:ext cx="5022215" cy="663575"/>
          </a:xfrm>
          <a:prstGeom prst="rect">
            <a:avLst/>
          </a:prstGeom>
          <a:noFill/>
        </p:spPr>
        <p:txBody>
          <a:bodyPr anchor="b"/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800" dirty="0">
                <a:solidFill>
                  <a:schemeClr val="bg1"/>
                </a:solidFill>
                <a:latin typeface="等线" charset="0"/>
                <a:ea typeface="等线" charset="0"/>
                <a:sym typeface="字魂59号-创粗黑" panose="00000500000000000000" pitchFamily="2" charset="-122"/>
              </a:rPr>
              <a:t>爬虫之初阶段方法</a:t>
            </a:r>
          </a:p>
        </p:txBody>
      </p:sp>
      <p:sp>
        <p:nvSpPr>
          <p:cNvPr id="45" name="流程图: 过程 44"/>
          <p:cNvSpPr/>
          <p:nvPr/>
        </p:nvSpPr>
        <p:spPr>
          <a:xfrm>
            <a:off x="321039" y="3724910"/>
            <a:ext cx="5668282" cy="2153285"/>
          </a:xfrm>
          <a:prstGeom prst="flowChartProcess">
            <a:avLst/>
          </a:prstGeom>
          <a:noFill/>
          <a:ln w="41275">
            <a:solidFill>
              <a:schemeClr val="bg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dk1"/>
              </a:solidFill>
            </a:endParaRPr>
          </a:p>
        </p:txBody>
      </p:sp>
      <p:sp>
        <p:nvSpPr>
          <p:cNvPr id="46" name="流程图: 过程 45"/>
          <p:cNvSpPr/>
          <p:nvPr/>
        </p:nvSpPr>
        <p:spPr>
          <a:xfrm>
            <a:off x="321038" y="1468567"/>
            <a:ext cx="5681300" cy="666750"/>
          </a:xfrm>
          <a:prstGeom prst="flowChartProcess">
            <a:avLst/>
          </a:prstGeom>
          <a:noFill/>
          <a:ln w="41275">
            <a:solidFill>
              <a:schemeClr val="bg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dk1"/>
              </a:solidFill>
            </a:endParaRPr>
          </a:p>
        </p:txBody>
      </p:sp>
      <p:sp>
        <p:nvSpPr>
          <p:cNvPr id="48" name="圆角矩形标注 10"/>
          <p:cNvSpPr/>
          <p:nvPr/>
        </p:nvSpPr>
        <p:spPr>
          <a:xfrm>
            <a:off x="4530469" y="1059498"/>
            <a:ext cx="2383729" cy="546418"/>
          </a:xfrm>
          <a:prstGeom prst="wedgeRoundRectCallout">
            <a:avLst>
              <a:gd name="adj1" fmla="val -48192"/>
              <a:gd name="adj2" fmla="val 89431"/>
              <a:gd name="adj3" fmla="val 16667"/>
            </a:avLst>
          </a:prstGeom>
          <a:solidFill>
            <a:schemeClr val="bg1"/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dk1"/>
              </a:solidFill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4703861" y="1126928"/>
            <a:ext cx="2026822" cy="411557"/>
          </a:xfrm>
          <a:prstGeom prst="rect">
            <a:avLst/>
          </a:prstGeom>
          <a:noFill/>
        </p:spPr>
        <p:txBody>
          <a:bodyPr wrap="none" lIns="90000" tIns="46800" rIns="90000" bIns="46800" rtlCol="0" anchor="ctr" anchorCtr="0">
            <a:normAutofit/>
          </a:bodyPr>
          <a:lstStyle/>
          <a:p>
            <a:pPr algn="ctr"/>
            <a:r>
              <a:rPr lang="zh-CN" altLang="en-US" sz="1400" b="1" dirty="0">
                <a:latin typeface="等线" charset="0"/>
                <a:ea typeface="等线" charset="0"/>
                <a:cs typeface="等线" charset="0"/>
              </a:rPr>
              <a:t>规避</a:t>
            </a:r>
            <a:r>
              <a:rPr lang="en-US" altLang="zh-CN" sz="1400" b="1" dirty="0">
                <a:latin typeface="等线" charset="0"/>
                <a:ea typeface="等线" charset="0"/>
                <a:cs typeface="等线" charset="0"/>
              </a:rPr>
              <a:t>chrome</a:t>
            </a:r>
            <a:r>
              <a:rPr lang="zh-CN" altLang="en-US" sz="1400" b="1" dirty="0">
                <a:latin typeface="等线" charset="0"/>
                <a:ea typeface="等线" charset="0"/>
                <a:cs typeface="等线" charset="0"/>
              </a:rPr>
              <a:t>浏览器检测</a:t>
            </a:r>
          </a:p>
        </p:txBody>
      </p:sp>
      <p:sp>
        <p:nvSpPr>
          <p:cNvPr id="50" name="圆角矩形标注 8"/>
          <p:cNvSpPr/>
          <p:nvPr/>
        </p:nvSpPr>
        <p:spPr>
          <a:xfrm>
            <a:off x="4469448" y="3195509"/>
            <a:ext cx="2511107" cy="1204278"/>
          </a:xfrm>
          <a:prstGeom prst="wedgeRoundRectCallout">
            <a:avLst>
              <a:gd name="adj1" fmla="val -54362"/>
              <a:gd name="adj2" fmla="val 91354"/>
              <a:gd name="adj3" fmla="val 16667"/>
            </a:avLst>
          </a:prstGeom>
          <a:solidFill>
            <a:schemeClr val="bg1"/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dk1"/>
              </a:solidFill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4227988" y="3236871"/>
            <a:ext cx="2994025" cy="1047115"/>
          </a:xfrm>
          <a:prstGeom prst="rect">
            <a:avLst/>
          </a:prstGeom>
          <a:noFill/>
        </p:spPr>
        <p:txBody>
          <a:bodyPr wrap="none" lIns="90000" tIns="46800" rIns="90000" bIns="46800" rtlCol="0" anchor="ctr" anchorCtr="0">
            <a:noAutofit/>
          </a:bodyPr>
          <a:lstStyle/>
          <a:p>
            <a:pPr algn="ctr" fontAlgn="auto">
              <a:lnSpc>
                <a:spcPct val="150000"/>
              </a:lnSpc>
            </a:pPr>
            <a:r>
              <a:rPr lang="zh-CN" altLang="en-US" sz="1400" b="1" dirty="0">
                <a:latin typeface="等线" charset="0"/>
                <a:ea typeface="等线" charset="0"/>
              </a:rPr>
              <a:t>利用实例化的webdriver</a:t>
            </a:r>
          </a:p>
          <a:p>
            <a:pPr algn="ctr" fontAlgn="auto">
              <a:lnSpc>
                <a:spcPct val="150000"/>
              </a:lnSpc>
            </a:pPr>
            <a:r>
              <a:rPr lang="zh-CN" altLang="en-US" sz="1400" b="1" dirty="0">
                <a:latin typeface="等线" charset="0"/>
                <a:ea typeface="等线" charset="0"/>
              </a:rPr>
              <a:t>模拟用户输入</a:t>
            </a:r>
          </a:p>
          <a:p>
            <a:pPr algn="ctr" fontAlgn="auto">
              <a:lnSpc>
                <a:spcPct val="150000"/>
              </a:lnSpc>
            </a:pPr>
            <a:r>
              <a:rPr lang="zh-CN" altLang="en-US" sz="1400" b="1" dirty="0">
                <a:latin typeface="等线" charset="0"/>
                <a:ea typeface="等线" charset="0"/>
              </a:rPr>
              <a:t>用户名、验证码、点击登录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8773"/>
    </mc:Choice>
    <mc:Fallback xmlns="">
      <p:transition advTm="8773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/>
          </p:nvPr>
        </p:nvSpPr>
        <p:spPr>
          <a:xfrm>
            <a:off x="1287793" y="340856"/>
            <a:ext cx="10850563" cy="663575"/>
          </a:xfrm>
        </p:spPr>
        <p:txBody>
          <a:bodyPr/>
          <a:lstStyle/>
          <a:p>
            <a:r>
              <a:rPr lang="zh-CN" altLang="en-US" sz="2800" dirty="0"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rPr>
              <a:t>爬虫主要思路</a:t>
            </a:r>
          </a:p>
        </p:txBody>
      </p:sp>
      <p:sp>
        <p:nvSpPr>
          <p:cNvPr id="6" name="矩形 5"/>
          <p:cNvSpPr/>
          <p:nvPr/>
        </p:nvSpPr>
        <p:spPr>
          <a:xfrm>
            <a:off x="293370" y="306705"/>
            <a:ext cx="5129530" cy="666750"/>
          </a:xfrm>
          <a:prstGeom prst="rect">
            <a:avLst/>
          </a:prstGeom>
          <a:solidFill>
            <a:schemeClr val="tx2"/>
          </a:solidFill>
          <a:ln w="381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73E87"/>
              </a:solidFill>
              <a:effectLst/>
              <a:uLnTx/>
              <a:uFillTx/>
              <a:latin typeface="Arial" panose="020B0604020202090204"/>
              <a:ea typeface="微软雅黑"/>
              <a:cs typeface="+mn-cs"/>
            </a:endParaRPr>
          </a:p>
        </p:txBody>
      </p:sp>
      <p:sp>
        <p:nvSpPr>
          <p:cNvPr id="7" name="标题 1"/>
          <p:cNvSpPr>
            <a:spLocks noGrp="1"/>
          </p:cNvSpPr>
          <p:nvPr/>
        </p:nvSpPr>
        <p:spPr>
          <a:xfrm>
            <a:off x="1249680" y="309880"/>
            <a:ext cx="4820920" cy="663575"/>
          </a:xfrm>
          <a:prstGeom prst="rect">
            <a:avLst/>
          </a:prstGeom>
          <a:noFill/>
        </p:spPr>
        <p:txBody>
          <a:bodyPr anchor="b"/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376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charset="0"/>
                <a:ea typeface="等线" charset="0"/>
                <a:cs typeface="+mj-cs"/>
                <a:sym typeface="字魂59号-创粗黑" panose="00000500000000000000" pitchFamily="2" charset="-122"/>
              </a:rPr>
              <a:t>爬虫之修改方法</a:t>
            </a:r>
          </a:p>
        </p:txBody>
      </p:sp>
      <p:sp>
        <p:nvSpPr>
          <p:cNvPr id="549" name="book-and-cd_43679"/>
          <p:cNvSpPr>
            <a:spLocks noChangeAspect="1"/>
          </p:cNvSpPr>
          <p:nvPr/>
        </p:nvSpPr>
        <p:spPr bwMode="auto">
          <a:xfrm>
            <a:off x="490813" y="395618"/>
            <a:ext cx="609685" cy="488288"/>
          </a:xfrm>
          <a:custGeom>
            <a:avLst/>
            <a:gdLst>
              <a:gd name="connsiteX0" fmla="*/ 452113 w 560604"/>
              <a:gd name="connsiteY0" fmla="*/ 77314 h 448980"/>
              <a:gd name="connsiteX1" fmla="*/ 417185 w 560604"/>
              <a:gd name="connsiteY1" fmla="*/ 112165 h 448980"/>
              <a:gd name="connsiteX2" fmla="*/ 452113 w 560604"/>
              <a:gd name="connsiteY2" fmla="*/ 145726 h 448980"/>
              <a:gd name="connsiteX3" fmla="*/ 485747 w 560604"/>
              <a:gd name="connsiteY3" fmla="*/ 112165 h 448980"/>
              <a:gd name="connsiteX4" fmla="*/ 452113 w 560604"/>
              <a:gd name="connsiteY4" fmla="*/ 77314 h 448980"/>
              <a:gd name="connsiteX5" fmla="*/ 118850 w 560604"/>
              <a:gd name="connsiteY5" fmla="*/ 64516 h 448980"/>
              <a:gd name="connsiteX6" fmla="*/ 40048 w 560604"/>
              <a:gd name="connsiteY6" fmla="*/ 77417 h 448980"/>
              <a:gd name="connsiteX7" fmla="*/ 40048 w 560604"/>
              <a:gd name="connsiteY7" fmla="*/ 392214 h 448980"/>
              <a:gd name="connsiteX8" fmla="*/ 107224 w 560604"/>
              <a:gd name="connsiteY8" fmla="*/ 380602 h 448980"/>
              <a:gd name="connsiteX9" fmla="*/ 255786 w 560604"/>
              <a:gd name="connsiteY9" fmla="*/ 412856 h 448980"/>
              <a:gd name="connsiteX10" fmla="*/ 255786 w 560604"/>
              <a:gd name="connsiteY10" fmla="*/ 277390 h 448980"/>
              <a:gd name="connsiteX11" fmla="*/ 246743 w 560604"/>
              <a:gd name="connsiteY11" fmla="*/ 287711 h 448980"/>
              <a:gd name="connsiteX12" fmla="*/ 246743 w 560604"/>
              <a:gd name="connsiteY12" fmla="*/ 109671 h 448980"/>
              <a:gd name="connsiteX13" fmla="*/ 118850 w 560604"/>
              <a:gd name="connsiteY13" fmla="*/ 64516 h 448980"/>
              <a:gd name="connsiteX14" fmla="*/ 452113 w 560604"/>
              <a:gd name="connsiteY14" fmla="*/ 64406 h 448980"/>
              <a:gd name="connsiteX15" fmla="*/ 498683 w 560604"/>
              <a:gd name="connsiteY15" fmla="*/ 112165 h 448980"/>
              <a:gd name="connsiteX16" fmla="*/ 452113 w 560604"/>
              <a:gd name="connsiteY16" fmla="*/ 158634 h 448980"/>
              <a:gd name="connsiteX17" fmla="*/ 404248 w 560604"/>
              <a:gd name="connsiteY17" fmla="*/ 112165 h 448980"/>
              <a:gd name="connsiteX18" fmla="*/ 452113 w 560604"/>
              <a:gd name="connsiteY18" fmla="*/ 64406 h 448980"/>
              <a:gd name="connsiteX19" fmla="*/ 452058 w 560604"/>
              <a:gd name="connsiteY19" fmla="*/ 59344 h 448980"/>
              <a:gd name="connsiteX20" fmla="*/ 399076 w 560604"/>
              <a:gd name="connsiteY20" fmla="*/ 112237 h 448980"/>
              <a:gd name="connsiteX21" fmla="*/ 452058 w 560604"/>
              <a:gd name="connsiteY21" fmla="*/ 163840 h 448980"/>
              <a:gd name="connsiteX22" fmla="*/ 505039 w 560604"/>
              <a:gd name="connsiteY22" fmla="*/ 112237 h 448980"/>
              <a:gd name="connsiteX23" fmla="*/ 452058 w 560604"/>
              <a:gd name="connsiteY23" fmla="*/ 59344 h 448980"/>
              <a:gd name="connsiteX24" fmla="*/ 118850 w 560604"/>
              <a:gd name="connsiteY24" fmla="*/ 50324 h 448980"/>
              <a:gd name="connsiteX25" fmla="*/ 257078 w 560604"/>
              <a:gd name="connsiteY25" fmla="*/ 99350 h 448980"/>
              <a:gd name="connsiteX26" fmla="*/ 334589 w 560604"/>
              <a:gd name="connsiteY26" fmla="*/ 58065 h 448980"/>
              <a:gd name="connsiteX27" fmla="*/ 329422 w 560604"/>
              <a:gd name="connsiteY27" fmla="*/ 76127 h 448980"/>
              <a:gd name="connsiteX28" fmla="*/ 268705 w 560604"/>
              <a:gd name="connsiteY28" fmla="*/ 109671 h 448980"/>
              <a:gd name="connsiteX29" fmla="*/ 268705 w 560604"/>
              <a:gd name="connsiteY29" fmla="*/ 287711 h 448980"/>
              <a:gd name="connsiteX30" fmla="*/ 259662 w 560604"/>
              <a:gd name="connsiteY30" fmla="*/ 277390 h 448980"/>
              <a:gd name="connsiteX31" fmla="*/ 259662 w 560604"/>
              <a:gd name="connsiteY31" fmla="*/ 412856 h 448980"/>
              <a:gd name="connsiteX32" fmla="*/ 405641 w 560604"/>
              <a:gd name="connsiteY32" fmla="*/ 380602 h 448980"/>
              <a:gd name="connsiteX33" fmla="*/ 475400 w 560604"/>
              <a:gd name="connsiteY33" fmla="*/ 392214 h 448980"/>
              <a:gd name="connsiteX34" fmla="*/ 475400 w 560604"/>
              <a:gd name="connsiteY34" fmla="*/ 233525 h 448980"/>
              <a:gd name="connsiteX35" fmla="*/ 510280 w 560604"/>
              <a:gd name="connsiteY35" fmla="*/ 221914 h 448980"/>
              <a:gd name="connsiteX36" fmla="*/ 510280 w 560604"/>
              <a:gd name="connsiteY36" fmla="*/ 437369 h 448980"/>
              <a:gd name="connsiteX37" fmla="*/ 290666 w 560604"/>
              <a:gd name="connsiteY37" fmla="*/ 437369 h 448980"/>
              <a:gd name="connsiteX38" fmla="*/ 258370 w 560604"/>
              <a:gd name="connsiteY38" fmla="*/ 448980 h 448980"/>
              <a:gd name="connsiteX39" fmla="*/ 226074 w 560604"/>
              <a:gd name="connsiteY39" fmla="*/ 437369 h 448980"/>
              <a:gd name="connsiteX40" fmla="*/ 0 w 560604"/>
              <a:gd name="connsiteY40" fmla="*/ 437369 h 448980"/>
              <a:gd name="connsiteX41" fmla="*/ 0 w 560604"/>
              <a:gd name="connsiteY41" fmla="*/ 113541 h 448980"/>
              <a:gd name="connsiteX42" fmla="*/ 24545 w 560604"/>
              <a:gd name="connsiteY42" fmla="*/ 96769 h 448980"/>
              <a:gd name="connsiteX43" fmla="*/ 24545 w 560604"/>
              <a:gd name="connsiteY43" fmla="*/ 67096 h 448980"/>
              <a:gd name="connsiteX44" fmla="*/ 29713 w 560604"/>
              <a:gd name="connsiteY44" fmla="*/ 65806 h 448980"/>
              <a:gd name="connsiteX45" fmla="*/ 118850 w 560604"/>
              <a:gd name="connsiteY45" fmla="*/ 50324 h 448980"/>
              <a:gd name="connsiteX46" fmla="*/ 449473 w 560604"/>
              <a:gd name="connsiteY46" fmla="*/ 0 h 448980"/>
              <a:gd name="connsiteX47" fmla="*/ 560604 w 560604"/>
              <a:gd name="connsiteY47" fmla="*/ 109657 h 448980"/>
              <a:gd name="connsiteX48" fmla="*/ 449473 w 560604"/>
              <a:gd name="connsiteY48" fmla="*/ 219313 h 448980"/>
              <a:gd name="connsiteX49" fmla="*/ 339634 w 560604"/>
              <a:gd name="connsiteY49" fmla="*/ 109657 h 448980"/>
              <a:gd name="connsiteX50" fmla="*/ 449473 w 560604"/>
              <a:gd name="connsiteY50" fmla="*/ 0 h 448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560604" h="448980">
                <a:moveTo>
                  <a:pt x="452113" y="77314"/>
                </a:moveTo>
                <a:cubicBezTo>
                  <a:pt x="432708" y="77314"/>
                  <a:pt x="417185" y="92804"/>
                  <a:pt x="417185" y="112165"/>
                </a:cubicBezTo>
                <a:cubicBezTo>
                  <a:pt x="417185" y="130237"/>
                  <a:pt x="432708" y="145726"/>
                  <a:pt x="452113" y="145726"/>
                </a:cubicBezTo>
                <a:cubicBezTo>
                  <a:pt x="471517" y="145726"/>
                  <a:pt x="485747" y="130237"/>
                  <a:pt x="485747" y="112165"/>
                </a:cubicBezTo>
                <a:cubicBezTo>
                  <a:pt x="485747" y="92804"/>
                  <a:pt x="470223" y="77314"/>
                  <a:pt x="452113" y="77314"/>
                </a:cubicBezTo>
                <a:close/>
                <a:moveTo>
                  <a:pt x="118850" y="64516"/>
                </a:moveTo>
                <a:cubicBezTo>
                  <a:pt x="81387" y="64516"/>
                  <a:pt x="50382" y="73547"/>
                  <a:pt x="40048" y="77417"/>
                </a:cubicBezTo>
                <a:lnTo>
                  <a:pt x="40048" y="392214"/>
                </a:lnTo>
                <a:cubicBezTo>
                  <a:pt x="58133" y="384473"/>
                  <a:pt x="81387" y="380602"/>
                  <a:pt x="107224" y="380602"/>
                </a:cubicBezTo>
                <a:cubicBezTo>
                  <a:pt x="171816" y="380602"/>
                  <a:pt x="236408" y="405115"/>
                  <a:pt x="255786" y="412856"/>
                </a:cubicBezTo>
                <a:lnTo>
                  <a:pt x="255786" y="277390"/>
                </a:lnTo>
                <a:lnTo>
                  <a:pt x="246743" y="287711"/>
                </a:lnTo>
                <a:lnTo>
                  <a:pt x="246743" y="109671"/>
                </a:lnTo>
                <a:cubicBezTo>
                  <a:pt x="211863" y="79997"/>
                  <a:pt x="169232" y="64516"/>
                  <a:pt x="118850" y="64516"/>
                </a:cubicBezTo>
                <a:close/>
                <a:moveTo>
                  <a:pt x="452113" y="64406"/>
                </a:moveTo>
                <a:cubicBezTo>
                  <a:pt x="477985" y="64406"/>
                  <a:pt x="498683" y="86350"/>
                  <a:pt x="498683" y="112165"/>
                </a:cubicBezTo>
                <a:cubicBezTo>
                  <a:pt x="498683" y="137981"/>
                  <a:pt x="477985" y="158634"/>
                  <a:pt x="452113" y="158634"/>
                </a:cubicBezTo>
                <a:cubicBezTo>
                  <a:pt x="426240" y="158634"/>
                  <a:pt x="404248" y="137981"/>
                  <a:pt x="404248" y="112165"/>
                </a:cubicBezTo>
                <a:cubicBezTo>
                  <a:pt x="404248" y="86350"/>
                  <a:pt x="426240" y="64406"/>
                  <a:pt x="452113" y="64406"/>
                </a:cubicBezTo>
                <a:close/>
                <a:moveTo>
                  <a:pt x="452058" y="59344"/>
                </a:moveTo>
                <a:cubicBezTo>
                  <a:pt x="422336" y="59344"/>
                  <a:pt x="399076" y="82565"/>
                  <a:pt x="399076" y="112237"/>
                </a:cubicBezTo>
                <a:cubicBezTo>
                  <a:pt x="399076" y="140618"/>
                  <a:pt x="422336" y="163840"/>
                  <a:pt x="452058" y="163840"/>
                </a:cubicBezTo>
                <a:cubicBezTo>
                  <a:pt x="480486" y="163840"/>
                  <a:pt x="505039" y="140618"/>
                  <a:pt x="505039" y="112237"/>
                </a:cubicBezTo>
                <a:cubicBezTo>
                  <a:pt x="505039" y="82565"/>
                  <a:pt x="480486" y="59344"/>
                  <a:pt x="452058" y="59344"/>
                </a:cubicBezTo>
                <a:close/>
                <a:moveTo>
                  <a:pt x="118850" y="50324"/>
                </a:moveTo>
                <a:cubicBezTo>
                  <a:pt x="173108" y="50324"/>
                  <a:pt x="219614" y="67096"/>
                  <a:pt x="257078" y="99350"/>
                </a:cubicBezTo>
                <a:cubicBezTo>
                  <a:pt x="280331" y="79997"/>
                  <a:pt x="306168" y="65806"/>
                  <a:pt x="334589" y="58065"/>
                </a:cubicBezTo>
                <a:cubicBezTo>
                  <a:pt x="332005" y="64516"/>
                  <a:pt x="330713" y="69676"/>
                  <a:pt x="329422" y="76127"/>
                </a:cubicBezTo>
                <a:cubicBezTo>
                  <a:pt x="307460" y="82578"/>
                  <a:pt x="286791" y="94189"/>
                  <a:pt x="268705" y="109671"/>
                </a:cubicBezTo>
                <a:lnTo>
                  <a:pt x="268705" y="287711"/>
                </a:lnTo>
                <a:lnTo>
                  <a:pt x="259662" y="277390"/>
                </a:lnTo>
                <a:lnTo>
                  <a:pt x="259662" y="412856"/>
                </a:lnTo>
                <a:cubicBezTo>
                  <a:pt x="279039" y="405115"/>
                  <a:pt x="339756" y="380602"/>
                  <a:pt x="405641" y="380602"/>
                </a:cubicBezTo>
                <a:cubicBezTo>
                  <a:pt x="431478" y="380602"/>
                  <a:pt x="454731" y="384473"/>
                  <a:pt x="475400" y="392214"/>
                </a:cubicBezTo>
                <a:lnTo>
                  <a:pt x="475400" y="233525"/>
                </a:lnTo>
                <a:cubicBezTo>
                  <a:pt x="488319" y="230945"/>
                  <a:pt x="499945" y="227074"/>
                  <a:pt x="510280" y="221914"/>
                </a:cubicBezTo>
                <a:lnTo>
                  <a:pt x="510280" y="437369"/>
                </a:lnTo>
                <a:lnTo>
                  <a:pt x="290666" y="437369"/>
                </a:lnTo>
                <a:cubicBezTo>
                  <a:pt x="282915" y="445110"/>
                  <a:pt x="271288" y="448980"/>
                  <a:pt x="258370" y="448980"/>
                </a:cubicBezTo>
                <a:cubicBezTo>
                  <a:pt x="245451" y="448980"/>
                  <a:pt x="233825" y="445110"/>
                  <a:pt x="226074" y="437369"/>
                </a:cubicBezTo>
                <a:lnTo>
                  <a:pt x="0" y="437369"/>
                </a:lnTo>
                <a:lnTo>
                  <a:pt x="0" y="113541"/>
                </a:lnTo>
                <a:cubicBezTo>
                  <a:pt x="0" y="105800"/>
                  <a:pt x="9043" y="100640"/>
                  <a:pt x="24545" y="96769"/>
                </a:cubicBezTo>
                <a:lnTo>
                  <a:pt x="24545" y="67096"/>
                </a:lnTo>
                <a:lnTo>
                  <a:pt x="29713" y="65806"/>
                </a:lnTo>
                <a:cubicBezTo>
                  <a:pt x="31005" y="64516"/>
                  <a:pt x="68468" y="50324"/>
                  <a:pt x="118850" y="50324"/>
                </a:cubicBezTo>
                <a:close/>
                <a:moveTo>
                  <a:pt x="449473" y="0"/>
                </a:moveTo>
                <a:cubicBezTo>
                  <a:pt x="510208" y="0"/>
                  <a:pt x="560604" y="49023"/>
                  <a:pt x="560604" y="109657"/>
                </a:cubicBezTo>
                <a:cubicBezTo>
                  <a:pt x="560604" y="170290"/>
                  <a:pt x="510208" y="219313"/>
                  <a:pt x="449473" y="219313"/>
                </a:cubicBezTo>
                <a:cubicBezTo>
                  <a:pt x="388739" y="219313"/>
                  <a:pt x="339634" y="170290"/>
                  <a:pt x="339634" y="109657"/>
                </a:cubicBezTo>
                <a:cubicBezTo>
                  <a:pt x="339634" y="49023"/>
                  <a:pt x="388739" y="0"/>
                  <a:pt x="44947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字魂59号-创粗黑" panose="00000500000000000000" pitchFamily="2" charset="-122"/>
              <a:ea typeface="字魂59号-创粗黑" panose="00000500000000000000" pitchFamily="2" charset="-122"/>
              <a:cs typeface="+mn-cs"/>
              <a:sym typeface="字魂59号-创粗黑" panose="00000500000000000000" pitchFamily="2" charset="-122"/>
            </a:endParaRPr>
          </a:p>
        </p:txBody>
      </p:sp>
      <p:pic>
        <p:nvPicPr>
          <p:cNvPr id="216" name="图片 215" descr="QQ20211212-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0055" y="38100"/>
            <a:ext cx="2336165" cy="8458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</p:pic>
      <p:sp>
        <p:nvSpPr>
          <p:cNvPr id="28" name="流程图: 过程 27"/>
          <p:cNvSpPr/>
          <p:nvPr/>
        </p:nvSpPr>
        <p:spPr>
          <a:xfrm>
            <a:off x="7538085" y="1205230"/>
            <a:ext cx="4095115" cy="2541905"/>
          </a:xfrm>
          <a:prstGeom prst="flowChartProcess">
            <a:avLst/>
          </a:prstGeom>
          <a:solidFill>
            <a:schemeClr val="tx2"/>
          </a:solidFill>
          <a:ln w="381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90204"/>
              <a:ea typeface="微软雅黑"/>
              <a:cs typeface="+mn-cs"/>
            </a:endParaRPr>
          </a:p>
        </p:txBody>
      </p:sp>
      <p:sp>
        <p:nvSpPr>
          <p:cNvPr id="29" name="流程图: 过程 28"/>
          <p:cNvSpPr/>
          <p:nvPr/>
        </p:nvSpPr>
        <p:spPr>
          <a:xfrm>
            <a:off x="3270250" y="4117340"/>
            <a:ext cx="3882390" cy="2248535"/>
          </a:xfrm>
          <a:prstGeom prst="flowChartProcess">
            <a:avLst/>
          </a:prstGeom>
          <a:solidFill>
            <a:schemeClr val="tx2"/>
          </a:solidFill>
          <a:ln w="381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90204"/>
              <a:ea typeface="微软雅黑"/>
              <a:cs typeface="+mn-cs"/>
            </a:endParaRPr>
          </a:p>
        </p:txBody>
      </p:sp>
      <p:sp>
        <p:nvSpPr>
          <p:cNvPr id="30" name="流程图: 过程 29"/>
          <p:cNvSpPr/>
          <p:nvPr/>
        </p:nvSpPr>
        <p:spPr>
          <a:xfrm>
            <a:off x="293370" y="1205230"/>
            <a:ext cx="3882390" cy="2541905"/>
          </a:xfrm>
          <a:prstGeom prst="flowChartProcess">
            <a:avLst/>
          </a:prstGeom>
          <a:solidFill>
            <a:schemeClr val="tx2"/>
          </a:solidFill>
          <a:ln w="381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90204"/>
              <a:ea typeface="微软雅黑"/>
              <a:cs typeface="+mn-cs"/>
            </a:endParaRPr>
          </a:p>
        </p:txBody>
      </p:sp>
      <p:cxnSp>
        <p:nvCxnSpPr>
          <p:cNvPr id="35" name="直接箭头连接符 34"/>
          <p:cNvCxnSpPr/>
          <p:nvPr/>
        </p:nvCxnSpPr>
        <p:spPr>
          <a:xfrm>
            <a:off x="1961815" y="4062095"/>
            <a:ext cx="955675" cy="955675"/>
          </a:xfrm>
          <a:prstGeom prst="straightConnector1">
            <a:avLst/>
          </a:prstGeom>
          <a:ln w="76200" cap="rnd">
            <a:solidFill>
              <a:schemeClr val="tx2"/>
            </a:solidFill>
            <a:round/>
            <a:headEnd type="none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/>
          <p:cNvCxnSpPr/>
          <p:nvPr/>
        </p:nvCxnSpPr>
        <p:spPr>
          <a:xfrm flipV="1">
            <a:off x="7593612" y="4117340"/>
            <a:ext cx="1393190" cy="900430"/>
          </a:xfrm>
          <a:prstGeom prst="straightConnector1">
            <a:avLst/>
          </a:prstGeom>
          <a:ln w="76200" cap="rnd">
            <a:solidFill>
              <a:schemeClr val="tx2"/>
            </a:solidFill>
            <a:round/>
            <a:headEnd type="none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图片 17"/>
          <p:cNvPicPr>
            <a:picLocks noChangeAspect="1"/>
          </p:cNvPicPr>
          <p:nvPr/>
        </p:nvPicPr>
        <p:blipFill rotWithShape="1">
          <a:blip r:embed="rId4"/>
          <a:srcRect r="15312"/>
          <a:stretch>
            <a:fillRect/>
          </a:stretch>
        </p:blipFill>
        <p:spPr>
          <a:xfrm>
            <a:off x="361113" y="1289933"/>
            <a:ext cx="3882390" cy="2541905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 rotWithShape="1">
          <a:blip r:embed="rId5"/>
          <a:srcRect l="2546" r="2397" b="5804"/>
          <a:stretch>
            <a:fillRect/>
          </a:stretch>
        </p:blipFill>
        <p:spPr>
          <a:xfrm>
            <a:off x="3343980" y="4215594"/>
            <a:ext cx="3882390" cy="2248535"/>
          </a:xfrm>
          <a:prstGeom prst="rect">
            <a:avLst/>
          </a:prstGeom>
        </p:spPr>
      </p:pic>
      <p:pic>
        <p:nvPicPr>
          <p:cNvPr id="38" name="图片 37"/>
          <p:cNvPicPr>
            <a:picLocks noChangeAspect="1"/>
          </p:cNvPicPr>
          <p:nvPr/>
        </p:nvPicPr>
        <p:blipFill rotWithShape="1">
          <a:blip r:embed="rId6"/>
          <a:srcRect r="29185"/>
          <a:stretch>
            <a:fillRect/>
          </a:stretch>
        </p:blipFill>
        <p:spPr>
          <a:xfrm>
            <a:off x="7621759" y="1289933"/>
            <a:ext cx="4392586" cy="2607310"/>
          </a:xfrm>
          <a:prstGeom prst="rect">
            <a:avLst/>
          </a:prstGeom>
        </p:spPr>
      </p:pic>
      <p:sp>
        <p:nvSpPr>
          <p:cNvPr id="41" name="文本框 40"/>
          <p:cNvSpPr txBox="1"/>
          <p:nvPr/>
        </p:nvSpPr>
        <p:spPr>
          <a:xfrm>
            <a:off x="4295140" y="1410135"/>
            <a:ext cx="2857500" cy="1709636"/>
          </a:xfrm>
          <a:prstGeom prst="rect">
            <a:avLst/>
          </a:prstGeom>
          <a:noFill/>
        </p:spPr>
        <p:txBody>
          <a:bodyPr wrap="square" lIns="90000" tIns="46800" rIns="90000" bIns="46800" rtlCol="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charset="0"/>
              <a:ea typeface="等线" charset="0"/>
              <a:cs typeface="等线" charset="0"/>
            </a:endParaRPr>
          </a:p>
          <a:p>
            <a:pPr marL="28575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"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charset="0"/>
                <a:ea typeface="等线" charset="0"/>
                <a:cs typeface="+mn-cs"/>
              </a:rPr>
              <a:t>1. 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charset="0"/>
                <a:ea typeface="等线" charset="0"/>
                <a:cs typeface="+mn-cs"/>
              </a:rPr>
              <a:t>利</a:t>
            </a:r>
            <a:r>
              <a:rPr kumimoji="0" lang="zh-CN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charset="0"/>
                <a:ea typeface="等线" charset="0"/>
                <a:cs typeface="+mn-cs"/>
              </a:rPr>
              <a:t>用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charset="0"/>
                <a:ea typeface="等线" charset="0"/>
                <a:cs typeface="+mn-cs"/>
              </a:rPr>
              <a:t>python</a:t>
            </a:r>
            <a:r>
              <a:rPr kumimoji="0" lang="zh-CN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charset="0"/>
                <a:ea typeface="等线" charset="0"/>
                <a:cs typeface="+mn-cs"/>
              </a:rPr>
              <a:t>自带的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charset="0"/>
                <a:ea typeface="等线" charset="0"/>
                <a:cs typeface="+mn-cs"/>
              </a:rPr>
              <a:t>pyautogui</a:t>
            </a:r>
            <a:r>
              <a:rPr kumimoji="0" lang="zh-CN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charset="0"/>
                <a:ea typeface="等线" charset="0"/>
                <a:cs typeface="+mn-cs"/>
              </a:rPr>
              <a:t>和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charset="0"/>
                <a:ea typeface="等线" charset="0"/>
                <a:cs typeface="+mn-cs"/>
              </a:rPr>
              <a:t>pyperclip</a:t>
            </a:r>
            <a:r>
              <a:rPr kumimoji="0" lang="zh-CN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charset="0"/>
                <a:ea typeface="等线" charset="0"/>
                <a:cs typeface="+mn-cs"/>
              </a:rPr>
              <a:t>库模拟鼠键操作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charset="0"/>
              <a:ea typeface="等线" charset="0"/>
              <a:cs typeface="+mn-cs"/>
              <a:sym typeface="+mn-ea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133985" y="4744820"/>
            <a:ext cx="2857500" cy="1294138"/>
          </a:xfrm>
          <a:prstGeom prst="rect">
            <a:avLst/>
          </a:prstGeom>
          <a:noFill/>
        </p:spPr>
        <p:txBody>
          <a:bodyPr wrap="square" lIns="90000" tIns="46800" rIns="90000" bIns="46800" rtlCol="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charset="0"/>
              <a:ea typeface="等线" charset="0"/>
              <a:cs typeface="等线" charset="0"/>
            </a:endParaRPr>
          </a:p>
          <a:p>
            <a:pPr marL="28575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"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charset="0"/>
                <a:ea typeface="等线" charset="0"/>
                <a:cs typeface="+mn-cs"/>
              </a:rPr>
              <a:t>2. </a:t>
            </a:r>
            <a:r>
              <a:rPr kumimoji="0" lang="zh-CN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charset="0"/>
                <a:ea typeface="等线" charset="0"/>
                <a:cs typeface="+mn-cs"/>
              </a:rPr>
              <a:t>结合文书网的高级检索功能直接下载文书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charset="0"/>
              <a:ea typeface="等线" charset="0"/>
              <a:cs typeface="+mn-cs"/>
              <a:sym typeface="+mn-ea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8451504" y="4329322"/>
            <a:ext cx="3374043" cy="1709636"/>
          </a:xfrm>
          <a:prstGeom prst="rect">
            <a:avLst/>
          </a:prstGeom>
          <a:noFill/>
        </p:spPr>
        <p:txBody>
          <a:bodyPr wrap="square" lIns="90000" tIns="46800" rIns="90000" bIns="46800" rtlCol="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charset="0"/>
              <a:ea typeface="等线" charset="0"/>
              <a:cs typeface="等线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"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charset="0"/>
                <a:ea typeface="等线" charset="0"/>
                <a:cs typeface="+mn-cs"/>
              </a:rPr>
              <a:t>3. </a:t>
            </a:r>
            <a:r>
              <a:rPr kumimoji="0" lang="zh-CN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charset="0"/>
                <a:ea typeface="等线" charset="0"/>
                <a:cs typeface="+mn-cs"/>
              </a:rPr>
              <a:t>通过解压缩文件、将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charset="0"/>
                <a:ea typeface="等线" charset="0"/>
                <a:cs typeface="+mn-cs"/>
              </a:rPr>
              <a:t>word</a:t>
            </a:r>
            <a:r>
              <a:rPr kumimoji="0" lang="zh-CN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charset="0"/>
                <a:ea typeface="等线" charset="0"/>
                <a:cs typeface="+mn-cs"/>
              </a:rPr>
              <a:t>文件转化为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charset="0"/>
                <a:ea typeface="等线" charset="0"/>
                <a:cs typeface="+mn-cs"/>
              </a:rPr>
              <a:t>txt</a:t>
            </a:r>
            <a:r>
              <a:rPr kumimoji="0" lang="zh-CN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charset="0"/>
                <a:ea typeface="等线" charset="0"/>
                <a:cs typeface="+mn-cs"/>
              </a:rPr>
              <a:t>文件两步操作得到与之前相同的结果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charset="0"/>
              <a:ea typeface="等线" charset="0"/>
              <a:cs typeface="+mn-cs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6252"/>
    </mc:Choice>
    <mc:Fallback xmlns="">
      <p:transition advTm="16252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-115570" y="0"/>
            <a:ext cx="12410440" cy="6858000"/>
          </a:xfrm>
          <a:prstGeom prst="rect">
            <a:avLst/>
          </a:prstGeom>
          <a:blipFill dpi="0" rotWithShape="1">
            <a:blip r:embed="rId4">
              <a:alphaModFix amt="8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魂59号-创粗黑" panose="00000500000000000000" pitchFamily="2" charset="-122"/>
              <a:ea typeface="字魂59号-创粗黑" panose="00000500000000000000" pitchFamily="2" charset="-122"/>
              <a:sym typeface="字魂59号-创粗黑" panose="00000500000000000000" pitchFamily="2" charset="-122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5014775" y="1401553"/>
            <a:ext cx="2149901" cy="2149901"/>
            <a:chOff x="5015408" y="1196255"/>
            <a:chExt cx="2149901" cy="2149901"/>
          </a:xfrm>
        </p:grpSpPr>
        <p:sp>
          <p:nvSpPr>
            <p:cNvPr id="10" name="菱形 9"/>
            <p:cNvSpPr/>
            <p:nvPr/>
          </p:nvSpPr>
          <p:spPr bwMode="auto">
            <a:xfrm>
              <a:off x="5015408" y="1196255"/>
              <a:ext cx="2149901" cy="2149901"/>
            </a:xfrm>
            <a:prstGeom prst="diamond">
              <a:avLst/>
            </a:prstGeom>
            <a:solidFill>
              <a:schemeClr val="bg1"/>
            </a:solidFill>
            <a:ln w="50800"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endPara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字魂59号-创粗黑" panose="00000500000000000000" pitchFamily="2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5219064" y="1671042"/>
              <a:ext cx="1753870" cy="119888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zh-CN" sz="7200" b="1" spc="600" dirty="0">
                  <a:gradFill>
                    <a:gsLst>
                      <a:gs pos="0">
                        <a:srgbClr val="012D86"/>
                      </a:gs>
                      <a:gs pos="100000">
                        <a:srgbClr val="0E2557"/>
                      </a:gs>
                    </a:gsLst>
                    <a:lin scaled="0"/>
                  </a:gradFill>
                  <a:latin typeface="等线" charset="0"/>
                  <a:ea typeface="等线" charset="0"/>
                  <a:cs typeface="+mn-ea"/>
                  <a:sym typeface="字魂59号-创粗黑" panose="00000500000000000000" pitchFamily="2" charset="-122"/>
                </a:rPr>
                <a:t>3.3</a:t>
              </a:r>
            </a:p>
          </p:txBody>
        </p:sp>
      </p:grpSp>
      <p:sp>
        <p:nvSpPr>
          <p:cNvPr id="8" name="矩形 7"/>
          <p:cNvSpPr/>
          <p:nvPr/>
        </p:nvSpPr>
        <p:spPr>
          <a:xfrm>
            <a:off x="2960980" y="3718091"/>
            <a:ext cx="6260098" cy="1337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5400" b="1" spc="600" dirty="0"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scaled="0"/>
                </a:gradFill>
                <a:latin typeface="等线" charset="0"/>
                <a:ea typeface="等线" charset="0"/>
                <a:sym typeface="字魂59号-创粗黑" panose="00000500000000000000" pitchFamily="2" charset="-122"/>
              </a:rPr>
              <a:t>文本分析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9092385" y="5288730"/>
            <a:ext cx="212661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spc="600" dirty="0">
                <a:solidFill>
                  <a:schemeClr val="tx1"/>
                </a:solidFill>
                <a:latin typeface="等线" charset="0"/>
                <a:ea typeface="等线" charset="0"/>
              </a:rPr>
              <a:t>相似案件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2384425" y="5271134"/>
            <a:ext cx="223647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spc="600" dirty="0">
                <a:solidFill>
                  <a:schemeClr val="tx1"/>
                </a:solidFill>
                <a:latin typeface="等线" charset="0"/>
                <a:ea typeface="等线" charset="0"/>
              </a:rPr>
              <a:t>中文分词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1736090" y="5271135"/>
            <a:ext cx="577850" cy="583565"/>
            <a:chOff x="3422" y="8256"/>
            <a:chExt cx="910" cy="910"/>
          </a:xfrm>
        </p:grpSpPr>
        <p:sp>
          <p:nvSpPr>
            <p:cNvPr id="13" name="Shape 6065"/>
            <p:cNvSpPr/>
            <p:nvPr/>
          </p:nvSpPr>
          <p:spPr>
            <a:xfrm>
              <a:off x="3422" y="8256"/>
              <a:ext cx="910" cy="910"/>
            </a:xfrm>
            <a:prstGeom prst="roundRect">
              <a:avLst>
                <a:gd name="adj" fmla="val 50000"/>
              </a:avLst>
            </a:prstGeom>
            <a:solidFill>
              <a:srgbClr val="1A317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sz="3200"/>
              </a:pPr>
              <a:endParaRPr kumimoji="0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字魂59号-创粗黑" panose="00000500000000000000" pitchFamily="2" charset="-122"/>
              </a:endParaRPr>
            </a:p>
          </p:txBody>
        </p:sp>
        <p:sp>
          <p:nvSpPr>
            <p:cNvPr id="14" name="Shape 6066"/>
            <p:cNvSpPr/>
            <p:nvPr/>
          </p:nvSpPr>
          <p:spPr>
            <a:xfrm>
              <a:off x="3656" y="8489"/>
              <a:ext cx="440" cy="444"/>
            </a:xfrm>
            <a:custGeom>
              <a:avLst/>
              <a:gdLst>
                <a:gd name="connsiteX0" fmla="*/ 386204 w 602205"/>
                <a:gd name="connsiteY0" fmla="*/ 222916 h 606722"/>
                <a:gd name="connsiteX1" fmla="*/ 516692 w 602205"/>
                <a:gd name="connsiteY1" fmla="*/ 222916 h 606722"/>
                <a:gd name="connsiteX2" fmla="*/ 545129 w 602205"/>
                <a:gd name="connsiteY2" fmla="*/ 231976 h 606722"/>
                <a:gd name="connsiteX3" fmla="*/ 594743 w 602205"/>
                <a:gd name="connsiteY3" fmla="*/ 270632 h 606722"/>
                <a:gd name="connsiteX4" fmla="*/ 602205 w 602205"/>
                <a:gd name="connsiteY4" fmla="*/ 285329 h 606722"/>
                <a:gd name="connsiteX5" fmla="*/ 594944 w 602205"/>
                <a:gd name="connsiteY5" fmla="*/ 300228 h 606722"/>
                <a:gd name="connsiteX6" fmla="*/ 545129 w 602205"/>
                <a:gd name="connsiteY6" fmla="*/ 340293 h 606722"/>
                <a:gd name="connsiteX7" fmla="*/ 516692 w 602205"/>
                <a:gd name="connsiteY7" fmla="*/ 351769 h 606722"/>
                <a:gd name="connsiteX8" fmla="*/ 386204 w 602205"/>
                <a:gd name="connsiteY8" fmla="*/ 351769 h 606722"/>
                <a:gd name="connsiteX9" fmla="*/ 85299 w 602205"/>
                <a:gd name="connsiteY9" fmla="*/ 131463 h 606722"/>
                <a:gd name="connsiteX10" fmla="*/ 216777 w 602205"/>
                <a:gd name="connsiteY10" fmla="*/ 131463 h 606722"/>
                <a:gd name="connsiteX11" fmla="*/ 216777 w 602205"/>
                <a:gd name="connsiteY11" fmla="*/ 260386 h 606722"/>
                <a:gd name="connsiteX12" fmla="*/ 85299 w 602205"/>
                <a:gd name="connsiteY12" fmla="*/ 260386 h 606722"/>
                <a:gd name="connsiteX13" fmla="*/ 57068 w 602205"/>
                <a:gd name="connsiteY13" fmla="*/ 248501 h 606722"/>
                <a:gd name="connsiteX14" fmla="*/ 7058 w 602205"/>
                <a:gd name="connsiteY14" fmla="*/ 206803 h 606722"/>
                <a:gd name="connsiteX15" fmla="*/ 0 w 602205"/>
                <a:gd name="connsiteY15" fmla="*/ 192903 h 606722"/>
                <a:gd name="connsiteX16" fmla="*/ 7260 w 602205"/>
                <a:gd name="connsiteY16" fmla="*/ 178802 h 606722"/>
                <a:gd name="connsiteX17" fmla="*/ 57068 w 602205"/>
                <a:gd name="connsiteY17" fmla="*/ 139924 h 606722"/>
                <a:gd name="connsiteX18" fmla="*/ 85299 w 602205"/>
                <a:gd name="connsiteY18" fmla="*/ 131463 h 606722"/>
                <a:gd name="connsiteX19" fmla="*/ 386204 w 602205"/>
                <a:gd name="connsiteY19" fmla="*/ 42904 h 606722"/>
                <a:gd name="connsiteX20" fmla="*/ 516692 w 602205"/>
                <a:gd name="connsiteY20" fmla="*/ 42904 h 606722"/>
                <a:gd name="connsiteX21" fmla="*/ 545129 w 602205"/>
                <a:gd name="connsiteY21" fmla="*/ 51964 h 606722"/>
                <a:gd name="connsiteX22" fmla="*/ 594743 w 602205"/>
                <a:gd name="connsiteY22" fmla="*/ 90620 h 606722"/>
                <a:gd name="connsiteX23" fmla="*/ 602205 w 602205"/>
                <a:gd name="connsiteY23" fmla="*/ 105317 h 606722"/>
                <a:gd name="connsiteX24" fmla="*/ 594944 w 602205"/>
                <a:gd name="connsiteY24" fmla="*/ 120216 h 606722"/>
                <a:gd name="connsiteX25" fmla="*/ 545129 w 602205"/>
                <a:gd name="connsiteY25" fmla="*/ 160281 h 606722"/>
                <a:gd name="connsiteX26" fmla="*/ 516692 w 602205"/>
                <a:gd name="connsiteY26" fmla="*/ 171757 h 606722"/>
                <a:gd name="connsiteX27" fmla="*/ 386204 w 602205"/>
                <a:gd name="connsiteY27" fmla="*/ 171757 h 606722"/>
                <a:gd name="connsiteX28" fmla="*/ 297432 w 602205"/>
                <a:gd name="connsiteY28" fmla="*/ 0 h 606722"/>
                <a:gd name="connsiteX29" fmla="*/ 337765 w 602205"/>
                <a:gd name="connsiteY29" fmla="*/ 40274 h 606722"/>
                <a:gd name="connsiteX30" fmla="*/ 337765 w 602205"/>
                <a:gd name="connsiteY30" fmla="*/ 496775 h 606722"/>
                <a:gd name="connsiteX31" fmla="*/ 419238 w 602205"/>
                <a:gd name="connsiteY31" fmla="*/ 496775 h 606722"/>
                <a:gd name="connsiteX32" fmla="*/ 455739 w 602205"/>
                <a:gd name="connsiteY32" fmla="*/ 515100 h 606722"/>
                <a:gd name="connsiteX33" fmla="*/ 497887 w 602205"/>
                <a:gd name="connsiteY33" fmla="*/ 572490 h 606722"/>
                <a:gd name="connsiteX34" fmla="*/ 500912 w 602205"/>
                <a:gd name="connsiteY34" fmla="*/ 595647 h 606722"/>
                <a:gd name="connsiteX35" fmla="*/ 480342 w 602205"/>
                <a:gd name="connsiteY35" fmla="*/ 606722 h 606722"/>
                <a:gd name="connsiteX36" fmla="*/ 121580 w 602205"/>
                <a:gd name="connsiteY36" fmla="*/ 606722 h 606722"/>
                <a:gd name="connsiteX37" fmla="*/ 101010 w 602205"/>
                <a:gd name="connsiteY37" fmla="*/ 595647 h 606722"/>
                <a:gd name="connsiteX38" fmla="*/ 104237 w 602205"/>
                <a:gd name="connsiteY38" fmla="*/ 572490 h 606722"/>
                <a:gd name="connsiteX39" fmla="*/ 146183 w 602205"/>
                <a:gd name="connsiteY39" fmla="*/ 515100 h 606722"/>
                <a:gd name="connsiteX40" fmla="*/ 182684 w 602205"/>
                <a:gd name="connsiteY40" fmla="*/ 496775 h 606722"/>
                <a:gd name="connsiteX41" fmla="*/ 257099 w 602205"/>
                <a:gd name="connsiteY41" fmla="*/ 496775 h 606722"/>
                <a:gd name="connsiteX42" fmla="*/ 257099 w 602205"/>
                <a:gd name="connsiteY42" fmla="*/ 40274 h 606722"/>
                <a:gd name="connsiteX43" fmla="*/ 297432 w 602205"/>
                <a:gd name="connsiteY43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602205" h="606722">
                  <a:moveTo>
                    <a:pt x="386204" y="222916"/>
                  </a:moveTo>
                  <a:lnTo>
                    <a:pt x="516692" y="222916"/>
                  </a:lnTo>
                  <a:cubicBezTo>
                    <a:pt x="525163" y="222916"/>
                    <a:pt x="537465" y="225936"/>
                    <a:pt x="545129" y="231976"/>
                  </a:cubicBezTo>
                  <a:lnTo>
                    <a:pt x="594743" y="270632"/>
                  </a:lnTo>
                  <a:cubicBezTo>
                    <a:pt x="599381" y="274256"/>
                    <a:pt x="602205" y="279692"/>
                    <a:pt x="602205" y="285329"/>
                  </a:cubicBezTo>
                  <a:cubicBezTo>
                    <a:pt x="602205" y="291168"/>
                    <a:pt x="599381" y="296604"/>
                    <a:pt x="594944" y="300228"/>
                  </a:cubicBezTo>
                  <a:lnTo>
                    <a:pt x="545129" y="340293"/>
                  </a:lnTo>
                  <a:cubicBezTo>
                    <a:pt x="539280" y="344924"/>
                    <a:pt x="526978" y="351769"/>
                    <a:pt x="516692" y="351769"/>
                  </a:cubicBezTo>
                  <a:lnTo>
                    <a:pt x="386204" y="351769"/>
                  </a:lnTo>
                  <a:close/>
                  <a:moveTo>
                    <a:pt x="85299" y="131463"/>
                  </a:moveTo>
                  <a:lnTo>
                    <a:pt x="216777" y="131463"/>
                  </a:lnTo>
                  <a:lnTo>
                    <a:pt x="216777" y="260386"/>
                  </a:lnTo>
                  <a:lnTo>
                    <a:pt x="85299" y="260386"/>
                  </a:lnTo>
                  <a:cubicBezTo>
                    <a:pt x="74813" y="260386"/>
                    <a:pt x="62311" y="252530"/>
                    <a:pt x="57068" y="248501"/>
                  </a:cubicBezTo>
                  <a:lnTo>
                    <a:pt x="7058" y="206803"/>
                  </a:lnTo>
                  <a:cubicBezTo>
                    <a:pt x="2621" y="203177"/>
                    <a:pt x="0" y="198140"/>
                    <a:pt x="0" y="192903"/>
                  </a:cubicBezTo>
                  <a:cubicBezTo>
                    <a:pt x="0" y="187464"/>
                    <a:pt x="2621" y="182428"/>
                    <a:pt x="7260" y="178802"/>
                  </a:cubicBezTo>
                  <a:lnTo>
                    <a:pt x="57068" y="139924"/>
                  </a:lnTo>
                  <a:cubicBezTo>
                    <a:pt x="64327" y="134082"/>
                    <a:pt x="76426" y="131463"/>
                    <a:pt x="85299" y="131463"/>
                  </a:cubicBezTo>
                  <a:close/>
                  <a:moveTo>
                    <a:pt x="386204" y="42904"/>
                  </a:moveTo>
                  <a:lnTo>
                    <a:pt x="516692" y="42904"/>
                  </a:lnTo>
                  <a:cubicBezTo>
                    <a:pt x="525163" y="42904"/>
                    <a:pt x="537667" y="46125"/>
                    <a:pt x="545129" y="51964"/>
                  </a:cubicBezTo>
                  <a:lnTo>
                    <a:pt x="594743" y="90620"/>
                  </a:lnTo>
                  <a:cubicBezTo>
                    <a:pt x="599381" y="94244"/>
                    <a:pt x="602205" y="99680"/>
                    <a:pt x="602205" y="105317"/>
                  </a:cubicBezTo>
                  <a:cubicBezTo>
                    <a:pt x="602205" y="111156"/>
                    <a:pt x="599381" y="116592"/>
                    <a:pt x="594944" y="120216"/>
                  </a:cubicBezTo>
                  <a:lnTo>
                    <a:pt x="545129" y="160281"/>
                  </a:lnTo>
                  <a:cubicBezTo>
                    <a:pt x="539280" y="164912"/>
                    <a:pt x="526978" y="171757"/>
                    <a:pt x="516692" y="171757"/>
                  </a:cubicBezTo>
                  <a:lnTo>
                    <a:pt x="386204" y="171757"/>
                  </a:lnTo>
                  <a:close/>
                  <a:moveTo>
                    <a:pt x="297432" y="0"/>
                  </a:moveTo>
                  <a:cubicBezTo>
                    <a:pt x="319615" y="0"/>
                    <a:pt x="337765" y="18123"/>
                    <a:pt x="337765" y="40274"/>
                  </a:cubicBezTo>
                  <a:lnTo>
                    <a:pt x="337765" y="496775"/>
                  </a:lnTo>
                  <a:lnTo>
                    <a:pt x="419238" y="496775"/>
                  </a:lnTo>
                  <a:cubicBezTo>
                    <a:pt x="432346" y="496775"/>
                    <a:pt x="448076" y="504629"/>
                    <a:pt x="455739" y="515100"/>
                  </a:cubicBezTo>
                  <a:lnTo>
                    <a:pt x="497887" y="572490"/>
                  </a:lnTo>
                  <a:cubicBezTo>
                    <a:pt x="503332" y="580142"/>
                    <a:pt x="504542" y="588599"/>
                    <a:pt x="500912" y="595647"/>
                  </a:cubicBezTo>
                  <a:cubicBezTo>
                    <a:pt x="497282" y="602695"/>
                    <a:pt x="489820" y="606722"/>
                    <a:pt x="480342" y="606722"/>
                  </a:cubicBezTo>
                  <a:lnTo>
                    <a:pt x="121580" y="606722"/>
                  </a:lnTo>
                  <a:cubicBezTo>
                    <a:pt x="112102" y="606722"/>
                    <a:pt x="104640" y="602695"/>
                    <a:pt x="101010" y="595647"/>
                  </a:cubicBezTo>
                  <a:cubicBezTo>
                    <a:pt x="97380" y="588599"/>
                    <a:pt x="98590" y="580142"/>
                    <a:pt x="104237" y="572490"/>
                  </a:cubicBezTo>
                  <a:lnTo>
                    <a:pt x="146183" y="515100"/>
                  </a:lnTo>
                  <a:cubicBezTo>
                    <a:pt x="153846" y="504629"/>
                    <a:pt x="169576" y="496775"/>
                    <a:pt x="182684" y="496775"/>
                  </a:cubicBezTo>
                  <a:lnTo>
                    <a:pt x="257099" y="496775"/>
                  </a:lnTo>
                  <a:lnTo>
                    <a:pt x="257099" y="40274"/>
                  </a:lnTo>
                  <a:cubicBezTo>
                    <a:pt x="257099" y="18123"/>
                    <a:pt x="275249" y="0"/>
                    <a:pt x="297432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28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 panose="020B0502020104020203"/>
                  <a:ea typeface="Gill Sans" panose="020B0502020104020203"/>
                  <a:cs typeface="Gill Sans" panose="020B0502020104020203"/>
                  <a:sym typeface="Gill Sans" panose="020B0502020104020203"/>
                </a:defRPr>
              </a:pPr>
              <a:endParaRPr kumimoji="0" sz="15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字魂59号-创粗黑" panose="00000500000000000000" pitchFamily="2" charset="-122"/>
              </a:endParaRPr>
            </a:p>
          </p:txBody>
        </p:sp>
      </p:grpSp>
      <p:sp>
        <p:nvSpPr>
          <p:cNvPr id="19" name="文本框 18"/>
          <p:cNvSpPr txBox="1"/>
          <p:nvPr/>
        </p:nvSpPr>
        <p:spPr>
          <a:xfrm>
            <a:off x="5741215" y="5271134"/>
            <a:ext cx="212661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spc="600" dirty="0">
                <a:solidFill>
                  <a:schemeClr val="tx1"/>
                </a:solidFill>
                <a:latin typeface="等线" charset="0"/>
                <a:ea typeface="等线" charset="0"/>
              </a:rPr>
              <a:t>特征要素</a:t>
            </a:r>
          </a:p>
        </p:txBody>
      </p:sp>
      <p:pic>
        <p:nvPicPr>
          <p:cNvPr id="23" name="图片 22" descr="QQ20211212-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56955" y="86995"/>
            <a:ext cx="2667635" cy="965835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8417930" y="5314178"/>
            <a:ext cx="577850" cy="583565"/>
            <a:chOff x="3422" y="8256"/>
            <a:chExt cx="910" cy="910"/>
          </a:xfrm>
        </p:grpSpPr>
        <p:sp>
          <p:nvSpPr>
            <p:cNvPr id="5" name="Shape 6065"/>
            <p:cNvSpPr/>
            <p:nvPr/>
          </p:nvSpPr>
          <p:spPr>
            <a:xfrm>
              <a:off x="3422" y="8256"/>
              <a:ext cx="910" cy="910"/>
            </a:xfrm>
            <a:prstGeom prst="roundRect">
              <a:avLst>
                <a:gd name="adj" fmla="val 50000"/>
              </a:avLst>
            </a:prstGeom>
            <a:solidFill>
              <a:srgbClr val="1A317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sz="3200"/>
              </a:pPr>
              <a:endParaRPr kumimoji="0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字魂59号-创粗黑" panose="00000500000000000000" pitchFamily="2" charset="-122"/>
              </a:endParaRPr>
            </a:p>
          </p:txBody>
        </p:sp>
        <p:sp>
          <p:nvSpPr>
            <p:cNvPr id="6" name="Shape 6066"/>
            <p:cNvSpPr/>
            <p:nvPr/>
          </p:nvSpPr>
          <p:spPr>
            <a:xfrm>
              <a:off x="3656" y="8489"/>
              <a:ext cx="440" cy="444"/>
            </a:xfrm>
            <a:custGeom>
              <a:avLst/>
              <a:gdLst>
                <a:gd name="connsiteX0" fmla="*/ 386204 w 602205"/>
                <a:gd name="connsiteY0" fmla="*/ 222916 h 606722"/>
                <a:gd name="connsiteX1" fmla="*/ 516692 w 602205"/>
                <a:gd name="connsiteY1" fmla="*/ 222916 h 606722"/>
                <a:gd name="connsiteX2" fmla="*/ 545129 w 602205"/>
                <a:gd name="connsiteY2" fmla="*/ 231976 h 606722"/>
                <a:gd name="connsiteX3" fmla="*/ 594743 w 602205"/>
                <a:gd name="connsiteY3" fmla="*/ 270632 h 606722"/>
                <a:gd name="connsiteX4" fmla="*/ 602205 w 602205"/>
                <a:gd name="connsiteY4" fmla="*/ 285329 h 606722"/>
                <a:gd name="connsiteX5" fmla="*/ 594944 w 602205"/>
                <a:gd name="connsiteY5" fmla="*/ 300228 h 606722"/>
                <a:gd name="connsiteX6" fmla="*/ 545129 w 602205"/>
                <a:gd name="connsiteY6" fmla="*/ 340293 h 606722"/>
                <a:gd name="connsiteX7" fmla="*/ 516692 w 602205"/>
                <a:gd name="connsiteY7" fmla="*/ 351769 h 606722"/>
                <a:gd name="connsiteX8" fmla="*/ 386204 w 602205"/>
                <a:gd name="connsiteY8" fmla="*/ 351769 h 606722"/>
                <a:gd name="connsiteX9" fmla="*/ 85299 w 602205"/>
                <a:gd name="connsiteY9" fmla="*/ 131463 h 606722"/>
                <a:gd name="connsiteX10" fmla="*/ 216777 w 602205"/>
                <a:gd name="connsiteY10" fmla="*/ 131463 h 606722"/>
                <a:gd name="connsiteX11" fmla="*/ 216777 w 602205"/>
                <a:gd name="connsiteY11" fmla="*/ 260386 h 606722"/>
                <a:gd name="connsiteX12" fmla="*/ 85299 w 602205"/>
                <a:gd name="connsiteY12" fmla="*/ 260386 h 606722"/>
                <a:gd name="connsiteX13" fmla="*/ 57068 w 602205"/>
                <a:gd name="connsiteY13" fmla="*/ 248501 h 606722"/>
                <a:gd name="connsiteX14" fmla="*/ 7058 w 602205"/>
                <a:gd name="connsiteY14" fmla="*/ 206803 h 606722"/>
                <a:gd name="connsiteX15" fmla="*/ 0 w 602205"/>
                <a:gd name="connsiteY15" fmla="*/ 192903 h 606722"/>
                <a:gd name="connsiteX16" fmla="*/ 7260 w 602205"/>
                <a:gd name="connsiteY16" fmla="*/ 178802 h 606722"/>
                <a:gd name="connsiteX17" fmla="*/ 57068 w 602205"/>
                <a:gd name="connsiteY17" fmla="*/ 139924 h 606722"/>
                <a:gd name="connsiteX18" fmla="*/ 85299 w 602205"/>
                <a:gd name="connsiteY18" fmla="*/ 131463 h 606722"/>
                <a:gd name="connsiteX19" fmla="*/ 386204 w 602205"/>
                <a:gd name="connsiteY19" fmla="*/ 42904 h 606722"/>
                <a:gd name="connsiteX20" fmla="*/ 516692 w 602205"/>
                <a:gd name="connsiteY20" fmla="*/ 42904 h 606722"/>
                <a:gd name="connsiteX21" fmla="*/ 545129 w 602205"/>
                <a:gd name="connsiteY21" fmla="*/ 51964 h 606722"/>
                <a:gd name="connsiteX22" fmla="*/ 594743 w 602205"/>
                <a:gd name="connsiteY22" fmla="*/ 90620 h 606722"/>
                <a:gd name="connsiteX23" fmla="*/ 602205 w 602205"/>
                <a:gd name="connsiteY23" fmla="*/ 105317 h 606722"/>
                <a:gd name="connsiteX24" fmla="*/ 594944 w 602205"/>
                <a:gd name="connsiteY24" fmla="*/ 120216 h 606722"/>
                <a:gd name="connsiteX25" fmla="*/ 545129 w 602205"/>
                <a:gd name="connsiteY25" fmla="*/ 160281 h 606722"/>
                <a:gd name="connsiteX26" fmla="*/ 516692 w 602205"/>
                <a:gd name="connsiteY26" fmla="*/ 171757 h 606722"/>
                <a:gd name="connsiteX27" fmla="*/ 386204 w 602205"/>
                <a:gd name="connsiteY27" fmla="*/ 171757 h 606722"/>
                <a:gd name="connsiteX28" fmla="*/ 297432 w 602205"/>
                <a:gd name="connsiteY28" fmla="*/ 0 h 606722"/>
                <a:gd name="connsiteX29" fmla="*/ 337765 w 602205"/>
                <a:gd name="connsiteY29" fmla="*/ 40274 h 606722"/>
                <a:gd name="connsiteX30" fmla="*/ 337765 w 602205"/>
                <a:gd name="connsiteY30" fmla="*/ 496775 h 606722"/>
                <a:gd name="connsiteX31" fmla="*/ 419238 w 602205"/>
                <a:gd name="connsiteY31" fmla="*/ 496775 h 606722"/>
                <a:gd name="connsiteX32" fmla="*/ 455739 w 602205"/>
                <a:gd name="connsiteY32" fmla="*/ 515100 h 606722"/>
                <a:gd name="connsiteX33" fmla="*/ 497887 w 602205"/>
                <a:gd name="connsiteY33" fmla="*/ 572490 h 606722"/>
                <a:gd name="connsiteX34" fmla="*/ 500912 w 602205"/>
                <a:gd name="connsiteY34" fmla="*/ 595647 h 606722"/>
                <a:gd name="connsiteX35" fmla="*/ 480342 w 602205"/>
                <a:gd name="connsiteY35" fmla="*/ 606722 h 606722"/>
                <a:gd name="connsiteX36" fmla="*/ 121580 w 602205"/>
                <a:gd name="connsiteY36" fmla="*/ 606722 h 606722"/>
                <a:gd name="connsiteX37" fmla="*/ 101010 w 602205"/>
                <a:gd name="connsiteY37" fmla="*/ 595647 h 606722"/>
                <a:gd name="connsiteX38" fmla="*/ 104237 w 602205"/>
                <a:gd name="connsiteY38" fmla="*/ 572490 h 606722"/>
                <a:gd name="connsiteX39" fmla="*/ 146183 w 602205"/>
                <a:gd name="connsiteY39" fmla="*/ 515100 h 606722"/>
                <a:gd name="connsiteX40" fmla="*/ 182684 w 602205"/>
                <a:gd name="connsiteY40" fmla="*/ 496775 h 606722"/>
                <a:gd name="connsiteX41" fmla="*/ 257099 w 602205"/>
                <a:gd name="connsiteY41" fmla="*/ 496775 h 606722"/>
                <a:gd name="connsiteX42" fmla="*/ 257099 w 602205"/>
                <a:gd name="connsiteY42" fmla="*/ 40274 h 606722"/>
                <a:gd name="connsiteX43" fmla="*/ 297432 w 602205"/>
                <a:gd name="connsiteY43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602205" h="606722">
                  <a:moveTo>
                    <a:pt x="386204" y="222916"/>
                  </a:moveTo>
                  <a:lnTo>
                    <a:pt x="516692" y="222916"/>
                  </a:lnTo>
                  <a:cubicBezTo>
                    <a:pt x="525163" y="222916"/>
                    <a:pt x="537465" y="225936"/>
                    <a:pt x="545129" y="231976"/>
                  </a:cubicBezTo>
                  <a:lnTo>
                    <a:pt x="594743" y="270632"/>
                  </a:lnTo>
                  <a:cubicBezTo>
                    <a:pt x="599381" y="274256"/>
                    <a:pt x="602205" y="279692"/>
                    <a:pt x="602205" y="285329"/>
                  </a:cubicBezTo>
                  <a:cubicBezTo>
                    <a:pt x="602205" y="291168"/>
                    <a:pt x="599381" y="296604"/>
                    <a:pt x="594944" y="300228"/>
                  </a:cubicBezTo>
                  <a:lnTo>
                    <a:pt x="545129" y="340293"/>
                  </a:lnTo>
                  <a:cubicBezTo>
                    <a:pt x="539280" y="344924"/>
                    <a:pt x="526978" y="351769"/>
                    <a:pt x="516692" y="351769"/>
                  </a:cubicBezTo>
                  <a:lnTo>
                    <a:pt x="386204" y="351769"/>
                  </a:lnTo>
                  <a:close/>
                  <a:moveTo>
                    <a:pt x="85299" y="131463"/>
                  </a:moveTo>
                  <a:lnTo>
                    <a:pt x="216777" y="131463"/>
                  </a:lnTo>
                  <a:lnTo>
                    <a:pt x="216777" y="260386"/>
                  </a:lnTo>
                  <a:lnTo>
                    <a:pt x="85299" y="260386"/>
                  </a:lnTo>
                  <a:cubicBezTo>
                    <a:pt x="74813" y="260386"/>
                    <a:pt x="62311" y="252530"/>
                    <a:pt x="57068" y="248501"/>
                  </a:cubicBezTo>
                  <a:lnTo>
                    <a:pt x="7058" y="206803"/>
                  </a:lnTo>
                  <a:cubicBezTo>
                    <a:pt x="2621" y="203177"/>
                    <a:pt x="0" y="198140"/>
                    <a:pt x="0" y="192903"/>
                  </a:cubicBezTo>
                  <a:cubicBezTo>
                    <a:pt x="0" y="187464"/>
                    <a:pt x="2621" y="182428"/>
                    <a:pt x="7260" y="178802"/>
                  </a:cubicBezTo>
                  <a:lnTo>
                    <a:pt x="57068" y="139924"/>
                  </a:lnTo>
                  <a:cubicBezTo>
                    <a:pt x="64327" y="134082"/>
                    <a:pt x="76426" y="131463"/>
                    <a:pt x="85299" y="131463"/>
                  </a:cubicBezTo>
                  <a:close/>
                  <a:moveTo>
                    <a:pt x="386204" y="42904"/>
                  </a:moveTo>
                  <a:lnTo>
                    <a:pt x="516692" y="42904"/>
                  </a:lnTo>
                  <a:cubicBezTo>
                    <a:pt x="525163" y="42904"/>
                    <a:pt x="537667" y="46125"/>
                    <a:pt x="545129" y="51964"/>
                  </a:cubicBezTo>
                  <a:lnTo>
                    <a:pt x="594743" y="90620"/>
                  </a:lnTo>
                  <a:cubicBezTo>
                    <a:pt x="599381" y="94244"/>
                    <a:pt x="602205" y="99680"/>
                    <a:pt x="602205" y="105317"/>
                  </a:cubicBezTo>
                  <a:cubicBezTo>
                    <a:pt x="602205" y="111156"/>
                    <a:pt x="599381" y="116592"/>
                    <a:pt x="594944" y="120216"/>
                  </a:cubicBezTo>
                  <a:lnTo>
                    <a:pt x="545129" y="160281"/>
                  </a:lnTo>
                  <a:cubicBezTo>
                    <a:pt x="539280" y="164912"/>
                    <a:pt x="526978" y="171757"/>
                    <a:pt x="516692" y="171757"/>
                  </a:cubicBezTo>
                  <a:lnTo>
                    <a:pt x="386204" y="171757"/>
                  </a:lnTo>
                  <a:close/>
                  <a:moveTo>
                    <a:pt x="297432" y="0"/>
                  </a:moveTo>
                  <a:cubicBezTo>
                    <a:pt x="319615" y="0"/>
                    <a:pt x="337765" y="18123"/>
                    <a:pt x="337765" y="40274"/>
                  </a:cubicBezTo>
                  <a:lnTo>
                    <a:pt x="337765" y="496775"/>
                  </a:lnTo>
                  <a:lnTo>
                    <a:pt x="419238" y="496775"/>
                  </a:lnTo>
                  <a:cubicBezTo>
                    <a:pt x="432346" y="496775"/>
                    <a:pt x="448076" y="504629"/>
                    <a:pt x="455739" y="515100"/>
                  </a:cubicBezTo>
                  <a:lnTo>
                    <a:pt x="497887" y="572490"/>
                  </a:lnTo>
                  <a:cubicBezTo>
                    <a:pt x="503332" y="580142"/>
                    <a:pt x="504542" y="588599"/>
                    <a:pt x="500912" y="595647"/>
                  </a:cubicBezTo>
                  <a:cubicBezTo>
                    <a:pt x="497282" y="602695"/>
                    <a:pt x="489820" y="606722"/>
                    <a:pt x="480342" y="606722"/>
                  </a:cubicBezTo>
                  <a:lnTo>
                    <a:pt x="121580" y="606722"/>
                  </a:lnTo>
                  <a:cubicBezTo>
                    <a:pt x="112102" y="606722"/>
                    <a:pt x="104640" y="602695"/>
                    <a:pt x="101010" y="595647"/>
                  </a:cubicBezTo>
                  <a:cubicBezTo>
                    <a:pt x="97380" y="588599"/>
                    <a:pt x="98590" y="580142"/>
                    <a:pt x="104237" y="572490"/>
                  </a:cubicBezTo>
                  <a:lnTo>
                    <a:pt x="146183" y="515100"/>
                  </a:lnTo>
                  <a:cubicBezTo>
                    <a:pt x="153846" y="504629"/>
                    <a:pt x="169576" y="496775"/>
                    <a:pt x="182684" y="496775"/>
                  </a:cubicBezTo>
                  <a:lnTo>
                    <a:pt x="257099" y="496775"/>
                  </a:lnTo>
                  <a:lnTo>
                    <a:pt x="257099" y="40274"/>
                  </a:lnTo>
                  <a:cubicBezTo>
                    <a:pt x="257099" y="18123"/>
                    <a:pt x="275249" y="0"/>
                    <a:pt x="297432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28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 panose="020B0502020104020203"/>
                  <a:ea typeface="Gill Sans" panose="020B0502020104020203"/>
                  <a:cs typeface="Gill Sans" panose="020B0502020104020203"/>
                  <a:sym typeface="Gill Sans" panose="020B0502020104020203"/>
                </a:defRPr>
              </a:pPr>
              <a:endParaRPr kumimoji="0" sz="15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字魂59号-创粗黑" panose="00000500000000000000" pitchFamily="2" charset="-122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5066494" y="5271133"/>
            <a:ext cx="577850" cy="583565"/>
            <a:chOff x="3422" y="8256"/>
            <a:chExt cx="910" cy="910"/>
          </a:xfrm>
        </p:grpSpPr>
        <p:sp>
          <p:nvSpPr>
            <p:cNvPr id="18" name="Shape 6065"/>
            <p:cNvSpPr/>
            <p:nvPr/>
          </p:nvSpPr>
          <p:spPr>
            <a:xfrm>
              <a:off x="3422" y="8256"/>
              <a:ext cx="910" cy="910"/>
            </a:xfrm>
            <a:prstGeom prst="roundRect">
              <a:avLst>
                <a:gd name="adj" fmla="val 50000"/>
              </a:avLst>
            </a:prstGeom>
            <a:solidFill>
              <a:srgbClr val="1A317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sz="3200"/>
              </a:pPr>
              <a:endParaRPr kumimoji="0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字魂59号-创粗黑" panose="00000500000000000000" pitchFamily="2" charset="-122"/>
              </a:endParaRPr>
            </a:p>
          </p:txBody>
        </p:sp>
        <p:sp>
          <p:nvSpPr>
            <p:cNvPr id="22" name="Shape 6066"/>
            <p:cNvSpPr/>
            <p:nvPr/>
          </p:nvSpPr>
          <p:spPr>
            <a:xfrm>
              <a:off x="3656" y="8489"/>
              <a:ext cx="440" cy="444"/>
            </a:xfrm>
            <a:custGeom>
              <a:avLst/>
              <a:gdLst>
                <a:gd name="connsiteX0" fmla="*/ 386204 w 602205"/>
                <a:gd name="connsiteY0" fmla="*/ 222916 h 606722"/>
                <a:gd name="connsiteX1" fmla="*/ 516692 w 602205"/>
                <a:gd name="connsiteY1" fmla="*/ 222916 h 606722"/>
                <a:gd name="connsiteX2" fmla="*/ 545129 w 602205"/>
                <a:gd name="connsiteY2" fmla="*/ 231976 h 606722"/>
                <a:gd name="connsiteX3" fmla="*/ 594743 w 602205"/>
                <a:gd name="connsiteY3" fmla="*/ 270632 h 606722"/>
                <a:gd name="connsiteX4" fmla="*/ 602205 w 602205"/>
                <a:gd name="connsiteY4" fmla="*/ 285329 h 606722"/>
                <a:gd name="connsiteX5" fmla="*/ 594944 w 602205"/>
                <a:gd name="connsiteY5" fmla="*/ 300228 h 606722"/>
                <a:gd name="connsiteX6" fmla="*/ 545129 w 602205"/>
                <a:gd name="connsiteY6" fmla="*/ 340293 h 606722"/>
                <a:gd name="connsiteX7" fmla="*/ 516692 w 602205"/>
                <a:gd name="connsiteY7" fmla="*/ 351769 h 606722"/>
                <a:gd name="connsiteX8" fmla="*/ 386204 w 602205"/>
                <a:gd name="connsiteY8" fmla="*/ 351769 h 606722"/>
                <a:gd name="connsiteX9" fmla="*/ 85299 w 602205"/>
                <a:gd name="connsiteY9" fmla="*/ 131463 h 606722"/>
                <a:gd name="connsiteX10" fmla="*/ 216777 w 602205"/>
                <a:gd name="connsiteY10" fmla="*/ 131463 h 606722"/>
                <a:gd name="connsiteX11" fmla="*/ 216777 w 602205"/>
                <a:gd name="connsiteY11" fmla="*/ 260386 h 606722"/>
                <a:gd name="connsiteX12" fmla="*/ 85299 w 602205"/>
                <a:gd name="connsiteY12" fmla="*/ 260386 h 606722"/>
                <a:gd name="connsiteX13" fmla="*/ 57068 w 602205"/>
                <a:gd name="connsiteY13" fmla="*/ 248501 h 606722"/>
                <a:gd name="connsiteX14" fmla="*/ 7058 w 602205"/>
                <a:gd name="connsiteY14" fmla="*/ 206803 h 606722"/>
                <a:gd name="connsiteX15" fmla="*/ 0 w 602205"/>
                <a:gd name="connsiteY15" fmla="*/ 192903 h 606722"/>
                <a:gd name="connsiteX16" fmla="*/ 7260 w 602205"/>
                <a:gd name="connsiteY16" fmla="*/ 178802 h 606722"/>
                <a:gd name="connsiteX17" fmla="*/ 57068 w 602205"/>
                <a:gd name="connsiteY17" fmla="*/ 139924 h 606722"/>
                <a:gd name="connsiteX18" fmla="*/ 85299 w 602205"/>
                <a:gd name="connsiteY18" fmla="*/ 131463 h 606722"/>
                <a:gd name="connsiteX19" fmla="*/ 386204 w 602205"/>
                <a:gd name="connsiteY19" fmla="*/ 42904 h 606722"/>
                <a:gd name="connsiteX20" fmla="*/ 516692 w 602205"/>
                <a:gd name="connsiteY20" fmla="*/ 42904 h 606722"/>
                <a:gd name="connsiteX21" fmla="*/ 545129 w 602205"/>
                <a:gd name="connsiteY21" fmla="*/ 51964 h 606722"/>
                <a:gd name="connsiteX22" fmla="*/ 594743 w 602205"/>
                <a:gd name="connsiteY22" fmla="*/ 90620 h 606722"/>
                <a:gd name="connsiteX23" fmla="*/ 602205 w 602205"/>
                <a:gd name="connsiteY23" fmla="*/ 105317 h 606722"/>
                <a:gd name="connsiteX24" fmla="*/ 594944 w 602205"/>
                <a:gd name="connsiteY24" fmla="*/ 120216 h 606722"/>
                <a:gd name="connsiteX25" fmla="*/ 545129 w 602205"/>
                <a:gd name="connsiteY25" fmla="*/ 160281 h 606722"/>
                <a:gd name="connsiteX26" fmla="*/ 516692 w 602205"/>
                <a:gd name="connsiteY26" fmla="*/ 171757 h 606722"/>
                <a:gd name="connsiteX27" fmla="*/ 386204 w 602205"/>
                <a:gd name="connsiteY27" fmla="*/ 171757 h 606722"/>
                <a:gd name="connsiteX28" fmla="*/ 297432 w 602205"/>
                <a:gd name="connsiteY28" fmla="*/ 0 h 606722"/>
                <a:gd name="connsiteX29" fmla="*/ 337765 w 602205"/>
                <a:gd name="connsiteY29" fmla="*/ 40274 h 606722"/>
                <a:gd name="connsiteX30" fmla="*/ 337765 w 602205"/>
                <a:gd name="connsiteY30" fmla="*/ 496775 h 606722"/>
                <a:gd name="connsiteX31" fmla="*/ 419238 w 602205"/>
                <a:gd name="connsiteY31" fmla="*/ 496775 h 606722"/>
                <a:gd name="connsiteX32" fmla="*/ 455739 w 602205"/>
                <a:gd name="connsiteY32" fmla="*/ 515100 h 606722"/>
                <a:gd name="connsiteX33" fmla="*/ 497887 w 602205"/>
                <a:gd name="connsiteY33" fmla="*/ 572490 h 606722"/>
                <a:gd name="connsiteX34" fmla="*/ 500912 w 602205"/>
                <a:gd name="connsiteY34" fmla="*/ 595647 h 606722"/>
                <a:gd name="connsiteX35" fmla="*/ 480342 w 602205"/>
                <a:gd name="connsiteY35" fmla="*/ 606722 h 606722"/>
                <a:gd name="connsiteX36" fmla="*/ 121580 w 602205"/>
                <a:gd name="connsiteY36" fmla="*/ 606722 h 606722"/>
                <a:gd name="connsiteX37" fmla="*/ 101010 w 602205"/>
                <a:gd name="connsiteY37" fmla="*/ 595647 h 606722"/>
                <a:gd name="connsiteX38" fmla="*/ 104237 w 602205"/>
                <a:gd name="connsiteY38" fmla="*/ 572490 h 606722"/>
                <a:gd name="connsiteX39" fmla="*/ 146183 w 602205"/>
                <a:gd name="connsiteY39" fmla="*/ 515100 h 606722"/>
                <a:gd name="connsiteX40" fmla="*/ 182684 w 602205"/>
                <a:gd name="connsiteY40" fmla="*/ 496775 h 606722"/>
                <a:gd name="connsiteX41" fmla="*/ 257099 w 602205"/>
                <a:gd name="connsiteY41" fmla="*/ 496775 h 606722"/>
                <a:gd name="connsiteX42" fmla="*/ 257099 w 602205"/>
                <a:gd name="connsiteY42" fmla="*/ 40274 h 606722"/>
                <a:gd name="connsiteX43" fmla="*/ 297432 w 602205"/>
                <a:gd name="connsiteY43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602205" h="606722">
                  <a:moveTo>
                    <a:pt x="386204" y="222916"/>
                  </a:moveTo>
                  <a:lnTo>
                    <a:pt x="516692" y="222916"/>
                  </a:lnTo>
                  <a:cubicBezTo>
                    <a:pt x="525163" y="222916"/>
                    <a:pt x="537465" y="225936"/>
                    <a:pt x="545129" y="231976"/>
                  </a:cubicBezTo>
                  <a:lnTo>
                    <a:pt x="594743" y="270632"/>
                  </a:lnTo>
                  <a:cubicBezTo>
                    <a:pt x="599381" y="274256"/>
                    <a:pt x="602205" y="279692"/>
                    <a:pt x="602205" y="285329"/>
                  </a:cubicBezTo>
                  <a:cubicBezTo>
                    <a:pt x="602205" y="291168"/>
                    <a:pt x="599381" y="296604"/>
                    <a:pt x="594944" y="300228"/>
                  </a:cubicBezTo>
                  <a:lnTo>
                    <a:pt x="545129" y="340293"/>
                  </a:lnTo>
                  <a:cubicBezTo>
                    <a:pt x="539280" y="344924"/>
                    <a:pt x="526978" y="351769"/>
                    <a:pt x="516692" y="351769"/>
                  </a:cubicBezTo>
                  <a:lnTo>
                    <a:pt x="386204" y="351769"/>
                  </a:lnTo>
                  <a:close/>
                  <a:moveTo>
                    <a:pt x="85299" y="131463"/>
                  </a:moveTo>
                  <a:lnTo>
                    <a:pt x="216777" y="131463"/>
                  </a:lnTo>
                  <a:lnTo>
                    <a:pt x="216777" y="260386"/>
                  </a:lnTo>
                  <a:lnTo>
                    <a:pt x="85299" y="260386"/>
                  </a:lnTo>
                  <a:cubicBezTo>
                    <a:pt x="74813" y="260386"/>
                    <a:pt x="62311" y="252530"/>
                    <a:pt x="57068" y="248501"/>
                  </a:cubicBezTo>
                  <a:lnTo>
                    <a:pt x="7058" y="206803"/>
                  </a:lnTo>
                  <a:cubicBezTo>
                    <a:pt x="2621" y="203177"/>
                    <a:pt x="0" y="198140"/>
                    <a:pt x="0" y="192903"/>
                  </a:cubicBezTo>
                  <a:cubicBezTo>
                    <a:pt x="0" y="187464"/>
                    <a:pt x="2621" y="182428"/>
                    <a:pt x="7260" y="178802"/>
                  </a:cubicBezTo>
                  <a:lnTo>
                    <a:pt x="57068" y="139924"/>
                  </a:lnTo>
                  <a:cubicBezTo>
                    <a:pt x="64327" y="134082"/>
                    <a:pt x="76426" y="131463"/>
                    <a:pt x="85299" y="131463"/>
                  </a:cubicBezTo>
                  <a:close/>
                  <a:moveTo>
                    <a:pt x="386204" y="42904"/>
                  </a:moveTo>
                  <a:lnTo>
                    <a:pt x="516692" y="42904"/>
                  </a:lnTo>
                  <a:cubicBezTo>
                    <a:pt x="525163" y="42904"/>
                    <a:pt x="537667" y="46125"/>
                    <a:pt x="545129" y="51964"/>
                  </a:cubicBezTo>
                  <a:lnTo>
                    <a:pt x="594743" y="90620"/>
                  </a:lnTo>
                  <a:cubicBezTo>
                    <a:pt x="599381" y="94244"/>
                    <a:pt x="602205" y="99680"/>
                    <a:pt x="602205" y="105317"/>
                  </a:cubicBezTo>
                  <a:cubicBezTo>
                    <a:pt x="602205" y="111156"/>
                    <a:pt x="599381" y="116592"/>
                    <a:pt x="594944" y="120216"/>
                  </a:cubicBezTo>
                  <a:lnTo>
                    <a:pt x="545129" y="160281"/>
                  </a:lnTo>
                  <a:cubicBezTo>
                    <a:pt x="539280" y="164912"/>
                    <a:pt x="526978" y="171757"/>
                    <a:pt x="516692" y="171757"/>
                  </a:cubicBezTo>
                  <a:lnTo>
                    <a:pt x="386204" y="171757"/>
                  </a:lnTo>
                  <a:close/>
                  <a:moveTo>
                    <a:pt x="297432" y="0"/>
                  </a:moveTo>
                  <a:cubicBezTo>
                    <a:pt x="319615" y="0"/>
                    <a:pt x="337765" y="18123"/>
                    <a:pt x="337765" y="40274"/>
                  </a:cubicBezTo>
                  <a:lnTo>
                    <a:pt x="337765" y="496775"/>
                  </a:lnTo>
                  <a:lnTo>
                    <a:pt x="419238" y="496775"/>
                  </a:lnTo>
                  <a:cubicBezTo>
                    <a:pt x="432346" y="496775"/>
                    <a:pt x="448076" y="504629"/>
                    <a:pt x="455739" y="515100"/>
                  </a:cubicBezTo>
                  <a:lnTo>
                    <a:pt x="497887" y="572490"/>
                  </a:lnTo>
                  <a:cubicBezTo>
                    <a:pt x="503332" y="580142"/>
                    <a:pt x="504542" y="588599"/>
                    <a:pt x="500912" y="595647"/>
                  </a:cubicBezTo>
                  <a:cubicBezTo>
                    <a:pt x="497282" y="602695"/>
                    <a:pt x="489820" y="606722"/>
                    <a:pt x="480342" y="606722"/>
                  </a:cubicBezTo>
                  <a:lnTo>
                    <a:pt x="121580" y="606722"/>
                  </a:lnTo>
                  <a:cubicBezTo>
                    <a:pt x="112102" y="606722"/>
                    <a:pt x="104640" y="602695"/>
                    <a:pt x="101010" y="595647"/>
                  </a:cubicBezTo>
                  <a:cubicBezTo>
                    <a:pt x="97380" y="588599"/>
                    <a:pt x="98590" y="580142"/>
                    <a:pt x="104237" y="572490"/>
                  </a:cubicBezTo>
                  <a:lnTo>
                    <a:pt x="146183" y="515100"/>
                  </a:lnTo>
                  <a:cubicBezTo>
                    <a:pt x="153846" y="504629"/>
                    <a:pt x="169576" y="496775"/>
                    <a:pt x="182684" y="496775"/>
                  </a:cubicBezTo>
                  <a:lnTo>
                    <a:pt x="257099" y="496775"/>
                  </a:lnTo>
                  <a:lnTo>
                    <a:pt x="257099" y="40274"/>
                  </a:lnTo>
                  <a:cubicBezTo>
                    <a:pt x="257099" y="18123"/>
                    <a:pt x="275249" y="0"/>
                    <a:pt x="297432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28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 panose="020B0502020104020203"/>
                  <a:ea typeface="Gill Sans" panose="020B0502020104020203"/>
                  <a:cs typeface="Gill Sans" panose="020B0502020104020203"/>
                  <a:sym typeface="Gill Sans" panose="020B0502020104020203"/>
                </a:defRPr>
              </a:pPr>
              <a:endParaRPr kumimoji="0" sz="15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字魂59号-创粗黑" panose="00000500000000000000" pitchFamily="2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493"/>
    </mc:Choice>
    <mc:Fallback xmlns="">
      <p:transition advTm="4493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菱形 9"/>
          <p:cNvSpPr/>
          <p:nvPr/>
        </p:nvSpPr>
        <p:spPr bwMode="auto">
          <a:xfrm>
            <a:off x="5015230" y="1464945"/>
            <a:ext cx="2150110" cy="2150110"/>
          </a:xfrm>
          <a:prstGeom prst="diamond">
            <a:avLst/>
          </a:prstGeom>
          <a:solidFill>
            <a:srgbClr val="1A3172"/>
          </a:solidFill>
          <a:ln w="38100">
            <a:solidFill>
              <a:srgbClr val="1A317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字魂59号-创粗黑" panose="00000500000000000000" pitchFamily="2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959225" y="3743491"/>
            <a:ext cx="6260098" cy="1337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5400" b="1" spc="600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charset="0"/>
                <a:ea typeface="等线" charset="0"/>
                <a:sym typeface="字魂59号-创粗黑" panose="00000500000000000000" pitchFamily="2" charset="-122"/>
              </a:rPr>
              <a:t>中文分词</a:t>
            </a:r>
          </a:p>
        </p:txBody>
      </p:sp>
      <p:pic>
        <p:nvPicPr>
          <p:cNvPr id="18" name="图片 17" descr="QQ20211212-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56955" y="102870"/>
            <a:ext cx="2667635" cy="965835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5014775" y="1401553"/>
            <a:ext cx="2149901" cy="2149901"/>
            <a:chOff x="5015408" y="1196255"/>
            <a:chExt cx="2149901" cy="2149901"/>
          </a:xfrm>
        </p:grpSpPr>
        <p:sp>
          <p:nvSpPr>
            <p:cNvPr id="4" name="菱形 3"/>
            <p:cNvSpPr/>
            <p:nvPr/>
          </p:nvSpPr>
          <p:spPr bwMode="auto">
            <a:xfrm>
              <a:off x="5015408" y="1196255"/>
              <a:ext cx="2149901" cy="2149901"/>
            </a:xfrm>
            <a:prstGeom prst="diamond">
              <a:avLst/>
            </a:prstGeom>
            <a:solidFill>
              <a:schemeClr val="bg1"/>
            </a:solidFill>
            <a:ln w="50800"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endPara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字魂59号-创粗黑" panose="00000500000000000000" pitchFamily="2" charset="-122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5164455" y="1855827"/>
              <a:ext cx="1864360" cy="82994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zh-CN" sz="4800" b="1" spc="600" dirty="0">
                  <a:gradFill>
                    <a:gsLst>
                      <a:gs pos="0">
                        <a:srgbClr val="012D86"/>
                      </a:gs>
                      <a:gs pos="100000">
                        <a:srgbClr val="0E2557"/>
                      </a:gs>
                    </a:gsLst>
                    <a:lin scaled="0"/>
                  </a:gradFill>
                  <a:latin typeface="等线" charset="0"/>
                  <a:ea typeface="等线" charset="0"/>
                  <a:cs typeface="+mn-ea"/>
                  <a:sym typeface="字魂59号-创粗黑" panose="00000500000000000000" pitchFamily="2" charset="-122"/>
                </a:rPr>
                <a:t>3.3.1</a:t>
              </a:r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2479040" y="5271135"/>
            <a:ext cx="223647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spc="600" dirty="0">
                <a:solidFill>
                  <a:schemeClr val="tx1"/>
                </a:solidFill>
                <a:latin typeface="等线" charset="0"/>
                <a:ea typeface="等线" charset="0"/>
              </a:rPr>
              <a:t>分词思路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1736090" y="5271135"/>
            <a:ext cx="577850" cy="583565"/>
            <a:chOff x="3422" y="8256"/>
            <a:chExt cx="910" cy="910"/>
          </a:xfrm>
        </p:grpSpPr>
        <p:sp>
          <p:nvSpPr>
            <p:cNvPr id="13" name="Shape 6065"/>
            <p:cNvSpPr/>
            <p:nvPr/>
          </p:nvSpPr>
          <p:spPr>
            <a:xfrm>
              <a:off x="3422" y="8256"/>
              <a:ext cx="910" cy="910"/>
            </a:xfrm>
            <a:prstGeom prst="roundRect">
              <a:avLst>
                <a:gd name="adj" fmla="val 50000"/>
              </a:avLst>
            </a:prstGeom>
            <a:solidFill>
              <a:srgbClr val="1A317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sz="3200"/>
              </a:pPr>
              <a:endParaRPr kumimoji="0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字魂59号-创粗黑" panose="00000500000000000000" pitchFamily="2" charset="-122"/>
              </a:endParaRPr>
            </a:p>
          </p:txBody>
        </p:sp>
        <p:sp>
          <p:nvSpPr>
            <p:cNvPr id="14" name="Shape 6066"/>
            <p:cNvSpPr/>
            <p:nvPr/>
          </p:nvSpPr>
          <p:spPr>
            <a:xfrm>
              <a:off x="3656" y="8489"/>
              <a:ext cx="440" cy="444"/>
            </a:xfrm>
            <a:custGeom>
              <a:avLst/>
              <a:gdLst>
                <a:gd name="connsiteX0" fmla="*/ 386204 w 602205"/>
                <a:gd name="connsiteY0" fmla="*/ 222916 h 606722"/>
                <a:gd name="connsiteX1" fmla="*/ 516692 w 602205"/>
                <a:gd name="connsiteY1" fmla="*/ 222916 h 606722"/>
                <a:gd name="connsiteX2" fmla="*/ 545129 w 602205"/>
                <a:gd name="connsiteY2" fmla="*/ 231976 h 606722"/>
                <a:gd name="connsiteX3" fmla="*/ 594743 w 602205"/>
                <a:gd name="connsiteY3" fmla="*/ 270632 h 606722"/>
                <a:gd name="connsiteX4" fmla="*/ 602205 w 602205"/>
                <a:gd name="connsiteY4" fmla="*/ 285329 h 606722"/>
                <a:gd name="connsiteX5" fmla="*/ 594944 w 602205"/>
                <a:gd name="connsiteY5" fmla="*/ 300228 h 606722"/>
                <a:gd name="connsiteX6" fmla="*/ 545129 w 602205"/>
                <a:gd name="connsiteY6" fmla="*/ 340293 h 606722"/>
                <a:gd name="connsiteX7" fmla="*/ 516692 w 602205"/>
                <a:gd name="connsiteY7" fmla="*/ 351769 h 606722"/>
                <a:gd name="connsiteX8" fmla="*/ 386204 w 602205"/>
                <a:gd name="connsiteY8" fmla="*/ 351769 h 606722"/>
                <a:gd name="connsiteX9" fmla="*/ 85299 w 602205"/>
                <a:gd name="connsiteY9" fmla="*/ 131463 h 606722"/>
                <a:gd name="connsiteX10" fmla="*/ 216777 w 602205"/>
                <a:gd name="connsiteY10" fmla="*/ 131463 h 606722"/>
                <a:gd name="connsiteX11" fmla="*/ 216777 w 602205"/>
                <a:gd name="connsiteY11" fmla="*/ 260386 h 606722"/>
                <a:gd name="connsiteX12" fmla="*/ 85299 w 602205"/>
                <a:gd name="connsiteY12" fmla="*/ 260386 h 606722"/>
                <a:gd name="connsiteX13" fmla="*/ 57068 w 602205"/>
                <a:gd name="connsiteY13" fmla="*/ 248501 h 606722"/>
                <a:gd name="connsiteX14" fmla="*/ 7058 w 602205"/>
                <a:gd name="connsiteY14" fmla="*/ 206803 h 606722"/>
                <a:gd name="connsiteX15" fmla="*/ 0 w 602205"/>
                <a:gd name="connsiteY15" fmla="*/ 192903 h 606722"/>
                <a:gd name="connsiteX16" fmla="*/ 7260 w 602205"/>
                <a:gd name="connsiteY16" fmla="*/ 178802 h 606722"/>
                <a:gd name="connsiteX17" fmla="*/ 57068 w 602205"/>
                <a:gd name="connsiteY17" fmla="*/ 139924 h 606722"/>
                <a:gd name="connsiteX18" fmla="*/ 85299 w 602205"/>
                <a:gd name="connsiteY18" fmla="*/ 131463 h 606722"/>
                <a:gd name="connsiteX19" fmla="*/ 386204 w 602205"/>
                <a:gd name="connsiteY19" fmla="*/ 42904 h 606722"/>
                <a:gd name="connsiteX20" fmla="*/ 516692 w 602205"/>
                <a:gd name="connsiteY20" fmla="*/ 42904 h 606722"/>
                <a:gd name="connsiteX21" fmla="*/ 545129 w 602205"/>
                <a:gd name="connsiteY21" fmla="*/ 51964 h 606722"/>
                <a:gd name="connsiteX22" fmla="*/ 594743 w 602205"/>
                <a:gd name="connsiteY22" fmla="*/ 90620 h 606722"/>
                <a:gd name="connsiteX23" fmla="*/ 602205 w 602205"/>
                <a:gd name="connsiteY23" fmla="*/ 105317 h 606722"/>
                <a:gd name="connsiteX24" fmla="*/ 594944 w 602205"/>
                <a:gd name="connsiteY24" fmla="*/ 120216 h 606722"/>
                <a:gd name="connsiteX25" fmla="*/ 545129 w 602205"/>
                <a:gd name="connsiteY25" fmla="*/ 160281 h 606722"/>
                <a:gd name="connsiteX26" fmla="*/ 516692 w 602205"/>
                <a:gd name="connsiteY26" fmla="*/ 171757 h 606722"/>
                <a:gd name="connsiteX27" fmla="*/ 386204 w 602205"/>
                <a:gd name="connsiteY27" fmla="*/ 171757 h 606722"/>
                <a:gd name="connsiteX28" fmla="*/ 297432 w 602205"/>
                <a:gd name="connsiteY28" fmla="*/ 0 h 606722"/>
                <a:gd name="connsiteX29" fmla="*/ 337765 w 602205"/>
                <a:gd name="connsiteY29" fmla="*/ 40274 h 606722"/>
                <a:gd name="connsiteX30" fmla="*/ 337765 w 602205"/>
                <a:gd name="connsiteY30" fmla="*/ 496775 h 606722"/>
                <a:gd name="connsiteX31" fmla="*/ 419238 w 602205"/>
                <a:gd name="connsiteY31" fmla="*/ 496775 h 606722"/>
                <a:gd name="connsiteX32" fmla="*/ 455739 w 602205"/>
                <a:gd name="connsiteY32" fmla="*/ 515100 h 606722"/>
                <a:gd name="connsiteX33" fmla="*/ 497887 w 602205"/>
                <a:gd name="connsiteY33" fmla="*/ 572490 h 606722"/>
                <a:gd name="connsiteX34" fmla="*/ 500912 w 602205"/>
                <a:gd name="connsiteY34" fmla="*/ 595647 h 606722"/>
                <a:gd name="connsiteX35" fmla="*/ 480342 w 602205"/>
                <a:gd name="connsiteY35" fmla="*/ 606722 h 606722"/>
                <a:gd name="connsiteX36" fmla="*/ 121580 w 602205"/>
                <a:gd name="connsiteY36" fmla="*/ 606722 h 606722"/>
                <a:gd name="connsiteX37" fmla="*/ 101010 w 602205"/>
                <a:gd name="connsiteY37" fmla="*/ 595647 h 606722"/>
                <a:gd name="connsiteX38" fmla="*/ 104237 w 602205"/>
                <a:gd name="connsiteY38" fmla="*/ 572490 h 606722"/>
                <a:gd name="connsiteX39" fmla="*/ 146183 w 602205"/>
                <a:gd name="connsiteY39" fmla="*/ 515100 h 606722"/>
                <a:gd name="connsiteX40" fmla="*/ 182684 w 602205"/>
                <a:gd name="connsiteY40" fmla="*/ 496775 h 606722"/>
                <a:gd name="connsiteX41" fmla="*/ 257099 w 602205"/>
                <a:gd name="connsiteY41" fmla="*/ 496775 h 606722"/>
                <a:gd name="connsiteX42" fmla="*/ 257099 w 602205"/>
                <a:gd name="connsiteY42" fmla="*/ 40274 h 606722"/>
                <a:gd name="connsiteX43" fmla="*/ 297432 w 602205"/>
                <a:gd name="connsiteY43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602205" h="606722">
                  <a:moveTo>
                    <a:pt x="386204" y="222916"/>
                  </a:moveTo>
                  <a:lnTo>
                    <a:pt x="516692" y="222916"/>
                  </a:lnTo>
                  <a:cubicBezTo>
                    <a:pt x="525163" y="222916"/>
                    <a:pt x="537465" y="225936"/>
                    <a:pt x="545129" y="231976"/>
                  </a:cubicBezTo>
                  <a:lnTo>
                    <a:pt x="594743" y="270632"/>
                  </a:lnTo>
                  <a:cubicBezTo>
                    <a:pt x="599381" y="274256"/>
                    <a:pt x="602205" y="279692"/>
                    <a:pt x="602205" y="285329"/>
                  </a:cubicBezTo>
                  <a:cubicBezTo>
                    <a:pt x="602205" y="291168"/>
                    <a:pt x="599381" y="296604"/>
                    <a:pt x="594944" y="300228"/>
                  </a:cubicBezTo>
                  <a:lnTo>
                    <a:pt x="545129" y="340293"/>
                  </a:lnTo>
                  <a:cubicBezTo>
                    <a:pt x="539280" y="344924"/>
                    <a:pt x="526978" y="351769"/>
                    <a:pt x="516692" y="351769"/>
                  </a:cubicBezTo>
                  <a:lnTo>
                    <a:pt x="386204" y="351769"/>
                  </a:lnTo>
                  <a:close/>
                  <a:moveTo>
                    <a:pt x="85299" y="131463"/>
                  </a:moveTo>
                  <a:lnTo>
                    <a:pt x="216777" y="131463"/>
                  </a:lnTo>
                  <a:lnTo>
                    <a:pt x="216777" y="260386"/>
                  </a:lnTo>
                  <a:lnTo>
                    <a:pt x="85299" y="260386"/>
                  </a:lnTo>
                  <a:cubicBezTo>
                    <a:pt x="74813" y="260386"/>
                    <a:pt x="62311" y="252530"/>
                    <a:pt x="57068" y="248501"/>
                  </a:cubicBezTo>
                  <a:lnTo>
                    <a:pt x="7058" y="206803"/>
                  </a:lnTo>
                  <a:cubicBezTo>
                    <a:pt x="2621" y="203177"/>
                    <a:pt x="0" y="198140"/>
                    <a:pt x="0" y="192903"/>
                  </a:cubicBezTo>
                  <a:cubicBezTo>
                    <a:pt x="0" y="187464"/>
                    <a:pt x="2621" y="182428"/>
                    <a:pt x="7260" y="178802"/>
                  </a:cubicBezTo>
                  <a:lnTo>
                    <a:pt x="57068" y="139924"/>
                  </a:lnTo>
                  <a:cubicBezTo>
                    <a:pt x="64327" y="134082"/>
                    <a:pt x="76426" y="131463"/>
                    <a:pt x="85299" y="131463"/>
                  </a:cubicBezTo>
                  <a:close/>
                  <a:moveTo>
                    <a:pt x="386204" y="42904"/>
                  </a:moveTo>
                  <a:lnTo>
                    <a:pt x="516692" y="42904"/>
                  </a:lnTo>
                  <a:cubicBezTo>
                    <a:pt x="525163" y="42904"/>
                    <a:pt x="537667" y="46125"/>
                    <a:pt x="545129" y="51964"/>
                  </a:cubicBezTo>
                  <a:lnTo>
                    <a:pt x="594743" y="90620"/>
                  </a:lnTo>
                  <a:cubicBezTo>
                    <a:pt x="599381" y="94244"/>
                    <a:pt x="602205" y="99680"/>
                    <a:pt x="602205" y="105317"/>
                  </a:cubicBezTo>
                  <a:cubicBezTo>
                    <a:pt x="602205" y="111156"/>
                    <a:pt x="599381" y="116592"/>
                    <a:pt x="594944" y="120216"/>
                  </a:cubicBezTo>
                  <a:lnTo>
                    <a:pt x="545129" y="160281"/>
                  </a:lnTo>
                  <a:cubicBezTo>
                    <a:pt x="539280" y="164912"/>
                    <a:pt x="526978" y="171757"/>
                    <a:pt x="516692" y="171757"/>
                  </a:cubicBezTo>
                  <a:lnTo>
                    <a:pt x="386204" y="171757"/>
                  </a:lnTo>
                  <a:close/>
                  <a:moveTo>
                    <a:pt x="297432" y="0"/>
                  </a:moveTo>
                  <a:cubicBezTo>
                    <a:pt x="319615" y="0"/>
                    <a:pt x="337765" y="18123"/>
                    <a:pt x="337765" y="40274"/>
                  </a:cubicBezTo>
                  <a:lnTo>
                    <a:pt x="337765" y="496775"/>
                  </a:lnTo>
                  <a:lnTo>
                    <a:pt x="419238" y="496775"/>
                  </a:lnTo>
                  <a:cubicBezTo>
                    <a:pt x="432346" y="496775"/>
                    <a:pt x="448076" y="504629"/>
                    <a:pt x="455739" y="515100"/>
                  </a:cubicBezTo>
                  <a:lnTo>
                    <a:pt x="497887" y="572490"/>
                  </a:lnTo>
                  <a:cubicBezTo>
                    <a:pt x="503332" y="580142"/>
                    <a:pt x="504542" y="588599"/>
                    <a:pt x="500912" y="595647"/>
                  </a:cubicBezTo>
                  <a:cubicBezTo>
                    <a:pt x="497282" y="602695"/>
                    <a:pt x="489820" y="606722"/>
                    <a:pt x="480342" y="606722"/>
                  </a:cubicBezTo>
                  <a:lnTo>
                    <a:pt x="121580" y="606722"/>
                  </a:lnTo>
                  <a:cubicBezTo>
                    <a:pt x="112102" y="606722"/>
                    <a:pt x="104640" y="602695"/>
                    <a:pt x="101010" y="595647"/>
                  </a:cubicBezTo>
                  <a:cubicBezTo>
                    <a:pt x="97380" y="588599"/>
                    <a:pt x="98590" y="580142"/>
                    <a:pt x="104237" y="572490"/>
                  </a:cubicBezTo>
                  <a:lnTo>
                    <a:pt x="146183" y="515100"/>
                  </a:lnTo>
                  <a:cubicBezTo>
                    <a:pt x="153846" y="504629"/>
                    <a:pt x="169576" y="496775"/>
                    <a:pt x="182684" y="496775"/>
                  </a:cubicBezTo>
                  <a:lnTo>
                    <a:pt x="257099" y="496775"/>
                  </a:lnTo>
                  <a:lnTo>
                    <a:pt x="257099" y="40274"/>
                  </a:lnTo>
                  <a:cubicBezTo>
                    <a:pt x="257099" y="18123"/>
                    <a:pt x="275249" y="0"/>
                    <a:pt x="297432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28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 panose="020B0502020104020203"/>
                  <a:ea typeface="Gill Sans" panose="020B0502020104020203"/>
                  <a:cs typeface="Gill Sans" panose="020B0502020104020203"/>
                  <a:sym typeface="Gill Sans" panose="020B0502020104020203"/>
                </a:defRPr>
              </a:pPr>
              <a:endParaRPr kumimoji="0" sz="15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字魂59号-创粗黑" panose="00000500000000000000" pitchFamily="2" charset="-122"/>
              </a:endParaRPr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5623560" y="5273040"/>
            <a:ext cx="223647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spc="600" dirty="0">
                <a:solidFill>
                  <a:schemeClr val="tx1"/>
                </a:solidFill>
                <a:latin typeface="等线" charset="0"/>
                <a:ea typeface="等线" charset="0"/>
              </a:rPr>
              <a:t>分词过程</a:t>
            </a:r>
          </a:p>
        </p:txBody>
      </p:sp>
      <p:grpSp>
        <p:nvGrpSpPr>
          <p:cNvPr id="15" name="组合 14"/>
          <p:cNvGrpSpPr/>
          <p:nvPr/>
        </p:nvGrpSpPr>
        <p:grpSpPr>
          <a:xfrm>
            <a:off x="4880610" y="5273040"/>
            <a:ext cx="577850" cy="583565"/>
            <a:chOff x="3422" y="8256"/>
            <a:chExt cx="910" cy="910"/>
          </a:xfrm>
        </p:grpSpPr>
        <p:sp>
          <p:nvSpPr>
            <p:cNvPr id="16" name="Shape 6065"/>
            <p:cNvSpPr/>
            <p:nvPr/>
          </p:nvSpPr>
          <p:spPr>
            <a:xfrm>
              <a:off x="3422" y="8256"/>
              <a:ext cx="910" cy="910"/>
            </a:xfrm>
            <a:prstGeom prst="roundRect">
              <a:avLst>
                <a:gd name="adj" fmla="val 50000"/>
              </a:avLst>
            </a:prstGeom>
            <a:solidFill>
              <a:srgbClr val="1A317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sz="3200"/>
              </a:pPr>
              <a:endParaRPr kumimoji="0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字魂59号-创粗黑" panose="00000500000000000000" pitchFamily="2" charset="-122"/>
              </a:endParaRPr>
            </a:p>
          </p:txBody>
        </p:sp>
        <p:sp>
          <p:nvSpPr>
            <p:cNvPr id="17" name="Shape 6066"/>
            <p:cNvSpPr/>
            <p:nvPr/>
          </p:nvSpPr>
          <p:spPr>
            <a:xfrm>
              <a:off x="3656" y="8489"/>
              <a:ext cx="440" cy="444"/>
            </a:xfrm>
            <a:custGeom>
              <a:avLst/>
              <a:gdLst>
                <a:gd name="connsiteX0" fmla="*/ 386204 w 602205"/>
                <a:gd name="connsiteY0" fmla="*/ 222916 h 606722"/>
                <a:gd name="connsiteX1" fmla="*/ 516692 w 602205"/>
                <a:gd name="connsiteY1" fmla="*/ 222916 h 606722"/>
                <a:gd name="connsiteX2" fmla="*/ 545129 w 602205"/>
                <a:gd name="connsiteY2" fmla="*/ 231976 h 606722"/>
                <a:gd name="connsiteX3" fmla="*/ 594743 w 602205"/>
                <a:gd name="connsiteY3" fmla="*/ 270632 h 606722"/>
                <a:gd name="connsiteX4" fmla="*/ 602205 w 602205"/>
                <a:gd name="connsiteY4" fmla="*/ 285329 h 606722"/>
                <a:gd name="connsiteX5" fmla="*/ 594944 w 602205"/>
                <a:gd name="connsiteY5" fmla="*/ 300228 h 606722"/>
                <a:gd name="connsiteX6" fmla="*/ 545129 w 602205"/>
                <a:gd name="connsiteY6" fmla="*/ 340293 h 606722"/>
                <a:gd name="connsiteX7" fmla="*/ 516692 w 602205"/>
                <a:gd name="connsiteY7" fmla="*/ 351769 h 606722"/>
                <a:gd name="connsiteX8" fmla="*/ 386204 w 602205"/>
                <a:gd name="connsiteY8" fmla="*/ 351769 h 606722"/>
                <a:gd name="connsiteX9" fmla="*/ 85299 w 602205"/>
                <a:gd name="connsiteY9" fmla="*/ 131463 h 606722"/>
                <a:gd name="connsiteX10" fmla="*/ 216777 w 602205"/>
                <a:gd name="connsiteY10" fmla="*/ 131463 h 606722"/>
                <a:gd name="connsiteX11" fmla="*/ 216777 w 602205"/>
                <a:gd name="connsiteY11" fmla="*/ 260386 h 606722"/>
                <a:gd name="connsiteX12" fmla="*/ 85299 w 602205"/>
                <a:gd name="connsiteY12" fmla="*/ 260386 h 606722"/>
                <a:gd name="connsiteX13" fmla="*/ 57068 w 602205"/>
                <a:gd name="connsiteY13" fmla="*/ 248501 h 606722"/>
                <a:gd name="connsiteX14" fmla="*/ 7058 w 602205"/>
                <a:gd name="connsiteY14" fmla="*/ 206803 h 606722"/>
                <a:gd name="connsiteX15" fmla="*/ 0 w 602205"/>
                <a:gd name="connsiteY15" fmla="*/ 192903 h 606722"/>
                <a:gd name="connsiteX16" fmla="*/ 7260 w 602205"/>
                <a:gd name="connsiteY16" fmla="*/ 178802 h 606722"/>
                <a:gd name="connsiteX17" fmla="*/ 57068 w 602205"/>
                <a:gd name="connsiteY17" fmla="*/ 139924 h 606722"/>
                <a:gd name="connsiteX18" fmla="*/ 85299 w 602205"/>
                <a:gd name="connsiteY18" fmla="*/ 131463 h 606722"/>
                <a:gd name="connsiteX19" fmla="*/ 386204 w 602205"/>
                <a:gd name="connsiteY19" fmla="*/ 42904 h 606722"/>
                <a:gd name="connsiteX20" fmla="*/ 516692 w 602205"/>
                <a:gd name="connsiteY20" fmla="*/ 42904 h 606722"/>
                <a:gd name="connsiteX21" fmla="*/ 545129 w 602205"/>
                <a:gd name="connsiteY21" fmla="*/ 51964 h 606722"/>
                <a:gd name="connsiteX22" fmla="*/ 594743 w 602205"/>
                <a:gd name="connsiteY22" fmla="*/ 90620 h 606722"/>
                <a:gd name="connsiteX23" fmla="*/ 602205 w 602205"/>
                <a:gd name="connsiteY23" fmla="*/ 105317 h 606722"/>
                <a:gd name="connsiteX24" fmla="*/ 594944 w 602205"/>
                <a:gd name="connsiteY24" fmla="*/ 120216 h 606722"/>
                <a:gd name="connsiteX25" fmla="*/ 545129 w 602205"/>
                <a:gd name="connsiteY25" fmla="*/ 160281 h 606722"/>
                <a:gd name="connsiteX26" fmla="*/ 516692 w 602205"/>
                <a:gd name="connsiteY26" fmla="*/ 171757 h 606722"/>
                <a:gd name="connsiteX27" fmla="*/ 386204 w 602205"/>
                <a:gd name="connsiteY27" fmla="*/ 171757 h 606722"/>
                <a:gd name="connsiteX28" fmla="*/ 297432 w 602205"/>
                <a:gd name="connsiteY28" fmla="*/ 0 h 606722"/>
                <a:gd name="connsiteX29" fmla="*/ 337765 w 602205"/>
                <a:gd name="connsiteY29" fmla="*/ 40274 h 606722"/>
                <a:gd name="connsiteX30" fmla="*/ 337765 w 602205"/>
                <a:gd name="connsiteY30" fmla="*/ 496775 h 606722"/>
                <a:gd name="connsiteX31" fmla="*/ 419238 w 602205"/>
                <a:gd name="connsiteY31" fmla="*/ 496775 h 606722"/>
                <a:gd name="connsiteX32" fmla="*/ 455739 w 602205"/>
                <a:gd name="connsiteY32" fmla="*/ 515100 h 606722"/>
                <a:gd name="connsiteX33" fmla="*/ 497887 w 602205"/>
                <a:gd name="connsiteY33" fmla="*/ 572490 h 606722"/>
                <a:gd name="connsiteX34" fmla="*/ 500912 w 602205"/>
                <a:gd name="connsiteY34" fmla="*/ 595647 h 606722"/>
                <a:gd name="connsiteX35" fmla="*/ 480342 w 602205"/>
                <a:gd name="connsiteY35" fmla="*/ 606722 h 606722"/>
                <a:gd name="connsiteX36" fmla="*/ 121580 w 602205"/>
                <a:gd name="connsiteY36" fmla="*/ 606722 h 606722"/>
                <a:gd name="connsiteX37" fmla="*/ 101010 w 602205"/>
                <a:gd name="connsiteY37" fmla="*/ 595647 h 606722"/>
                <a:gd name="connsiteX38" fmla="*/ 104237 w 602205"/>
                <a:gd name="connsiteY38" fmla="*/ 572490 h 606722"/>
                <a:gd name="connsiteX39" fmla="*/ 146183 w 602205"/>
                <a:gd name="connsiteY39" fmla="*/ 515100 h 606722"/>
                <a:gd name="connsiteX40" fmla="*/ 182684 w 602205"/>
                <a:gd name="connsiteY40" fmla="*/ 496775 h 606722"/>
                <a:gd name="connsiteX41" fmla="*/ 257099 w 602205"/>
                <a:gd name="connsiteY41" fmla="*/ 496775 h 606722"/>
                <a:gd name="connsiteX42" fmla="*/ 257099 w 602205"/>
                <a:gd name="connsiteY42" fmla="*/ 40274 h 606722"/>
                <a:gd name="connsiteX43" fmla="*/ 297432 w 602205"/>
                <a:gd name="connsiteY43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602205" h="606722">
                  <a:moveTo>
                    <a:pt x="386204" y="222916"/>
                  </a:moveTo>
                  <a:lnTo>
                    <a:pt x="516692" y="222916"/>
                  </a:lnTo>
                  <a:cubicBezTo>
                    <a:pt x="525163" y="222916"/>
                    <a:pt x="537465" y="225936"/>
                    <a:pt x="545129" y="231976"/>
                  </a:cubicBezTo>
                  <a:lnTo>
                    <a:pt x="594743" y="270632"/>
                  </a:lnTo>
                  <a:cubicBezTo>
                    <a:pt x="599381" y="274256"/>
                    <a:pt x="602205" y="279692"/>
                    <a:pt x="602205" y="285329"/>
                  </a:cubicBezTo>
                  <a:cubicBezTo>
                    <a:pt x="602205" y="291168"/>
                    <a:pt x="599381" y="296604"/>
                    <a:pt x="594944" y="300228"/>
                  </a:cubicBezTo>
                  <a:lnTo>
                    <a:pt x="545129" y="340293"/>
                  </a:lnTo>
                  <a:cubicBezTo>
                    <a:pt x="539280" y="344924"/>
                    <a:pt x="526978" y="351769"/>
                    <a:pt x="516692" y="351769"/>
                  </a:cubicBezTo>
                  <a:lnTo>
                    <a:pt x="386204" y="351769"/>
                  </a:lnTo>
                  <a:close/>
                  <a:moveTo>
                    <a:pt x="85299" y="131463"/>
                  </a:moveTo>
                  <a:lnTo>
                    <a:pt x="216777" y="131463"/>
                  </a:lnTo>
                  <a:lnTo>
                    <a:pt x="216777" y="260386"/>
                  </a:lnTo>
                  <a:lnTo>
                    <a:pt x="85299" y="260386"/>
                  </a:lnTo>
                  <a:cubicBezTo>
                    <a:pt x="74813" y="260386"/>
                    <a:pt x="62311" y="252530"/>
                    <a:pt x="57068" y="248501"/>
                  </a:cubicBezTo>
                  <a:lnTo>
                    <a:pt x="7058" y="206803"/>
                  </a:lnTo>
                  <a:cubicBezTo>
                    <a:pt x="2621" y="203177"/>
                    <a:pt x="0" y="198140"/>
                    <a:pt x="0" y="192903"/>
                  </a:cubicBezTo>
                  <a:cubicBezTo>
                    <a:pt x="0" y="187464"/>
                    <a:pt x="2621" y="182428"/>
                    <a:pt x="7260" y="178802"/>
                  </a:cubicBezTo>
                  <a:lnTo>
                    <a:pt x="57068" y="139924"/>
                  </a:lnTo>
                  <a:cubicBezTo>
                    <a:pt x="64327" y="134082"/>
                    <a:pt x="76426" y="131463"/>
                    <a:pt x="85299" y="131463"/>
                  </a:cubicBezTo>
                  <a:close/>
                  <a:moveTo>
                    <a:pt x="386204" y="42904"/>
                  </a:moveTo>
                  <a:lnTo>
                    <a:pt x="516692" y="42904"/>
                  </a:lnTo>
                  <a:cubicBezTo>
                    <a:pt x="525163" y="42904"/>
                    <a:pt x="537667" y="46125"/>
                    <a:pt x="545129" y="51964"/>
                  </a:cubicBezTo>
                  <a:lnTo>
                    <a:pt x="594743" y="90620"/>
                  </a:lnTo>
                  <a:cubicBezTo>
                    <a:pt x="599381" y="94244"/>
                    <a:pt x="602205" y="99680"/>
                    <a:pt x="602205" y="105317"/>
                  </a:cubicBezTo>
                  <a:cubicBezTo>
                    <a:pt x="602205" y="111156"/>
                    <a:pt x="599381" y="116592"/>
                    <a:pt x="594944" y="120216"/>
                  </a:cubicBezTo>
                  <a:lnTo>
                    <a:pt x="545129" y="160281"/>
                  </a:lnTo>
                  <a:cubicBezTo>
                    <a:pt x="539280" y="164912"/>
                    <a:pt x="526978" y="171757"/>
                    <a:pt x="516692" y="171757"/>
                  </a:cubicBezTo>
                  <a:lnTo>
                    <a:pt x="386204" y="171757"/>
                  </a:lnTo>
                  <a:close/>
                  <a:moveTo>
                    <a:pt x="297432" y="0"/>
                  </a:moveTo>
                  <a:cubicBezTo>
                    <a:pt x="319615" y="0"/>
                    <a:pt x="337765" y="18123"/>
                    <a:pt x="337765" y="40274"/>
                  </a:cubicBezTo>
                  <a:lnTo>
                    <a:pt x="337765" y="496775"/>
                  </a:lnTo>
                  <a:lnTo>
                    <a:pt x="419238" y="496775"/>
                  </a:lnTo>
                  <a:cubicBezTo>
                    <a:pt x="432346" y="496775"/>
                    <a:pt x="448076" y="504629"/>
                    <a:pt x="455739" y="515100"/>
                  </a:cubicBezTo>
                  <a:lnTo>
                    <a:pt x="497887" y="572490"/>
                  </a:lnTo>
                  <a:cubicBezTo>
                    <a:pt x="503332" y="580142"/>
                    <a:pt x="504542" y="588599"/>
                    <a:pt x="500912" y="595647"/>
                  </a:cubicBezTo>
                  <a:cubicBezTo>
                    <a:pt x="497282" y="602695"/>
                    <a:pt x="489820" y="606722"/>
                    <a:pt x="480342" y="606722"/>
                  </a:cubicBezTo>
                  <a:lnTo>
                    <a:pt x="121580" y="606722"/>
                  </a:lnTo>
                  <a:cubicBezTo>
                    <a:pt x="112102" y="606722"/>
                    <a:pt x="104640" y="602695"/>
                    <a:pt x="101010" y="595647"/>
                  </a:cubicBezTo>
                  <a:cubicBezTo>
                    <a:pt x="97380" y="588599"/>
                    <a:pt x="98590" y="580142"/>
                    <a:pt x="104237" y="572490"/>
                  </a:cubicBezTo>
                  <a:lnTo>
                    <a:pt x="146183" y="515100"/>
                  </a:lnTo>
                  <a:cubicBezTo>
                    <a:pt x="153846" y="504629"/>
                    <a:pt x="169576" y="496775"/>
                    <a:pt x="182684" y="496775"/>
                  </a:cubicBezTo>
                  <a:lnTo>
                    <a:pt x="257099" y="496775"/>
                  </a:lnTo>
                  <a:lnTo>
                    <a:pt x="257099" y="40274"/>
                  </a:lnTo>
                  <a:cubicBezTo>
                    <a:pt x="257099" y="18123"/>
                    <a:pt x="275249" y="0"/>
                    <a:pt x="297432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28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 panose="020B0502020104020203"/>
                  <a:ea typeface="Gill Sans" panose="020B0502020104020203"/>
                  <a:cs typeface="Gill Sans" panose="020B0502020104020203"/>
                  <a:sym typeface="Gill Sans" panose="020B0502020104020203"/>
                </a:defRPr>
              </a:pPr>
              <a:endParaRPr kumimoji="0" sz="15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字魂59号-创粗黑" panose="00000500000000000000" pitchFamily="2" charset="-122"/>
              </a:endParaRPr>
            </a:p>
          </p:txBody>
        </p:sp>
      </p:grpSp>
      <p:sp>
        <p:nvSpPr>
          <p:cNvPr id="19" name="文本框 18"/>
          <p:cNvSpPr txBox="1"/>
          <p:nvPr/>
        </p:nvSpPr>
        <p:spPr>
          <a:xfrm>
            <a:off x="9219565" y="5268595"/>
            <a:ext cx="223647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spc="600" dirty="0">
                <a:solidFill>
                  <a:schemeClr val="tx1"/>
                </a:solidFill>
                <a:latin typeface="等线" charset="0"/>
                <a:ea typeface="等线" charset="0"/>
              </a:rPr>
              <a:t>成果展示</a:t>
            </a:r>
          </a:p>
        </p:txBody>
      </p:sp>
      <p:grpSp>
        <p:nvGrpSpPr>
          <p:cNvPr id="20" name="组合 19"/>
          <p:cNvGrpSpPr/>
          <p:nvPr/>
        </p:nvGrpSpPr>
        <p:grpSpPr>
          <a:xfrm>
            <a:off x="8476615" y="5268595"/>
            <a:ext cx="577850" cy="583565"/>
            <a:chOff x="3422" y="8256"/>
            <a:chExt cx="910" cy="910"/>
          </a:xfrm>
        </p:grpSpPr>
        <p:sp>
          <p:nvSpPr>
            <p:cNvPr id="21" name="Shape 6065"/>
            <p:cNvSpPr/>
            <p:nvPr/>
          </p:nvSpPr>
          <p:spPr>
            <a:xfrm>
              <a:off x="3422" y="8256"/>
              <a:ext cx="910" cy="910"/>
            </a:xfrm>
            <a:prstGeom prst="roundRect">
              <a:avLst>
                <a:gd name="adj" fmla="val 50000"/>
              </a:avLst>
            </a:prstGeom>
            <a:solidFill>
              <a:srgbClr val="1A317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sz="3200"/>
              </a:pPr>
              <a:endParaRPr kumimoji="0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字魂59号-创粗黑" panose="00000500000000000000" pitchFamily="2" charset="-122"/>
              </a:endParaRPr>
            </a:p>
          </p:txBody>
        </p:sp>
        <p:sp>
          <p:nvSpPr>
            <p:cNvPr id="22" name="Shape 6066"/>
            <p:cNvSpPr/>
            <p:nvPr/>
          </p:nvSpPr>
          <p:spPr>
            <a:xfrm>
              <a:off x="3656" y="8489"/>
              <a:ext cx="440" cy="444"/>
            </a:xfrm>
            <a:custGeom>
              <a:avLst/>
              <a:gdLst>
                <a:gd name="connsiteX0" fmla="*/ 386204 w 602205"/>
                <a:gd name="connsiteY0" fmla="*/ 222916 h 606722"/>
                <a:gd name="connsiteX1" fmla="*/ 516692 w 602205"/>
                <a:gd name="connsiteY1" fmla="*/ 222916 h 606722"/>
                <a:gd name="connsiteX2" fmla="*/ 545129 w 602205"/>
                <a:gd name="connsiteY2" fmla="*/ 231976 h 606722"/>
                <a:gd name="connsiteX3" fmla="*/ 594743 w 602205"/>
                <a:gd name="connsiteY3" fmla="*/ 270632 h 606722"/>
                <a:gd name="connsiteX4" fmla="*/ 602205 w 602205"/>
                <a:gd name="connsiteY4" fmla="*/ 285329 h 606722"/>
                <a:gd name="connsiteX5" fmla="*/ 594944 w 602205"/>
                <a:gd name="connsiteY5" fmla="*/ 300228 h 606722"/>
                <a:gd name="connsiteX6" fmla="*/ 545129 w 602205"/>
                <a:gd name="connsiteY6" fmla="*/ 340293 h 606722"/>
                <a:gd name="connsiteX7" fmla="*/ 516692 w 602205"/>
                <a:gd name="connsiteY7" fmla="*/ 351769 h 606722"/>
                <a:gd name="connsiteX8" fmla="*/ 386204 w 602205"/>
                <a:gd name="connsiteY8" fmla="*/ 351769 h 606722"/>
                <a:gd name="connsiteX9" fmla="*/ 85299 w 602205"/>
                <a:gd name="connsiteY9" fmla="*/ 131463 h 606722"/>
                <a:gd name="connsiteX10" fmla="*/ 216777 w 602205"/>
                <a:gd name="connsiteY10" fmla="*/ 131463 h 606722"/>
                <a:gd name="connsiteX11" fmla="*/ 216777 w 602205"/>
                <a:gd name="connsiteY11" fmla="*/ 260386 h 606722"/>
                <a:gd name="connsiteX12" fmla="*/ 85299 w 602205"/>
                <a:gd name="connsiteY12" fmla="*/ 260386 h 606722"/>
                <a:gd name="connsiteX13" fmla="*/ 57068 w 602205"/>
                <a:gd name="connsiteY13" fmla="*/ 248501 h 606722"/>
                <a:gd name="connsiteX14" fmla="*/ 7058 w 602205"/>
                <a:gd name="connsiteY14" fmla="*/ 206803 h 606722"/>
                <a:gd name="connsiteX15" fmla="*/ 0 w 602205"/>
                <a:gd name="connsiteY15" fmla="*/ 192903 h 606722"/>
                <a:gd name="connsiteX16" fmla="*/ 7260 w 602205"/>
                <a:gd name="connsiteY16" fmla="*/ 178802 h 606722"/>
                <a:gd name="connsiteX17" fmla="*/ 57068 w 602205"/>
                <a:gd name="connsiteY17" fmla="*/ 139924 h 606722"/>
                <a:gd name="connsiteX18" fmla="*/ 85299 w 602205"/>
                <a:gd name="connsiteY18" fmla="*/ 131463 h 606722"/>
                <a:gd name="connsiteX19" fmla="*/ 386204 w 602205"/>
                <a:gd name="connsiteY19" fmla="*/ 42904 h 606722"/>
                <a:gd name="connsiteX20" fmla="*/ 516692 w 602205"/>
                <a:gd name="connsiteY20" fmla="*/ 42904 h 606722"/>
                <a:gd name="connsiteX21" fmla="*/ 545129 w 602205"/>
                <a:gd name="connsiteY21" fmla="*/ 51964 h 606722"/>
                <a:gd name="connsiteX22" fmla="*/ 594743 w 602205"/>
                <a:gd name="connsiteY22" fmla="*/ 90620 h 606722"/>
                <a:gd name="connsiteX23" fmla="*/ 602205 w 602205"/>
                <a:gd name="connsiteY23" fmla="*/ 105317 h 606722"/>
                <a:gd name="connsiteX24" fmla="*/ 594944 w 602205"/>
                <a:gd name="connsiteY24" fmla="*/ 120216 h 606722"/>
                <a:gd name="connsiteX25" fmla="*/ 545129 w 602205"/>
                <a:gd name="connsiteY25" fmla="*/ 160281 h 606722"/>
                <a:gd name="connsiteX26" fmla="*/ 516692 w 602205"/>
                <a:gd name="connsiteY26" fmla="*/ 171757 h 606722"/>
                <a:gd name="connsiteX27" fmla="*/ 386204 w 602205"/>
                <a:gd name="connsiteY27" fmla="*/ 171757 h 606722"/>
                <a:gd name="connsiteX28" fmla="*/ 297432 w 602205"/>
                <a:gd name="connsiteY28" fmla="*/ 0 h 606722"/>
                <a:gd name="connsiteX29" fmla="*/ 337765 w 602205"/>
                <a:gd name="connsiteY29" fmla="*/ 40274 h 606722"/>
                <a:gd name="connsiteX30" fmla="*/ 337765 w 602205"/>
                <a:gd name="connsiteY30" fmla="*/ 496775 h 606722"/>
                <a:gd name="connsiteX31" fmla="*/ 419238 w 602205"/>
                <a:gd name="connsiteY31" fmla="*/ 496775 h 606722"/>
                <a:gd name="connsiteX32" fmla="*/ 455739 w 602205"/>
                <a:gd name="connsiteY32" fmla="*/ 515100 h 606722"/>
                <a:gd name="connsiteX33" fmla="*/ 497887 w 602205"/>
                <a:gd name="connsiteY33" fmla="*/ 572490 h 606722"/>
                <a:gd name="connsiteX34" fmla="*/ 500912 w 602205"/>
                <a:gd name="connsiteY34" fmla="*/ 595647 h 606722"/>
                <a:gd name="connsiteX35" fmla="*/ 480342 w 602205"/>
                <a:gd name="connsiteY35" fmla="*/ 606722 h 606722"/>
                <a:gd name="connsiteX36" fmla="*/ 121580 w 602205"/>
                <a:gd name="connsiteY36" fmla="*/ 606722 h 606722"/>
                <a:gd name="connsiteX37" fmla="*/ 101010 w 602205"/>
                <a:gd name="connsiteY37" fmla="*/ 595647 h 606722"/>
                <a:gd name="connsiteX38" fmla="*/ 104237 w 602205"/>
                <a:gd name="connsiteY38" fmla="*/ 572490 h 606722"/>
                <a:gd name="connsiteX39" fmla="*/ 146183 w 602205"/>
                <a:gd name="connsiteY39" fmla="*/ 515100 h 606722"/>
                <a:gd name="connsiteX40" fmla="*/ 182684 w 602205"/>
                <a:gd name="connsiteY40" fmla="*/ 496775 h 606722"/>
                <a:gd name="connsiteX41" fmla="*/ 257099 w 602205"/>
                <a:gd name="connsiteY41" fmla="*/ 496775 h 606722"/>
                <a:gd name="connsiteX42" fmla="*/ 257099 w 602205"/>
                <a:gd name="connsiteY42" fmla="*/ 40274 h 606722"/>
                <a:gd name="connsiteX43" fmla="*/ 297432 w 602205"/>
                <a:gd name="connsiteY43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602205" h="606722">
                  <a:moveTo>
                    <a:pt x="386204" y="222916"/>
                  </a:moveTo>
                  <a:lnTo>
                    <a:pt x="516692" y="222916"/>
                  </a:lnTo>
                  <a:cubicBezTo>
                    <a:pt x="525163" y="222916"/>
                    <a:pt x="537465" y="225936"/>
                    <a:pt x="545129" y="231976"/>
                  </a:cubicBezTo>
                  <a:lnTo>
                    <a:pt x="594743" y="270632"/>
                  </a:lnTo>
                  <a:cubicBezTo>
                    <a:pt x="599381" y="274256"/>
                    <a:pt x="602205" y="279692"/>
                    <a:pt x="602205" y="285329"/>
                  </a:cubicBezTo>
                  <a:cubicBezTo>
                    <a:pt x="602205" y="291168"/>
                    <a:pt x="599381" y="296604"/>
                    <a:pt x="594944" y="300228"/>
                  </a:cubicBezTo>
                  <a:lnTo>
                    <a:pt x="545129" y="340293"/>
                  </a:lnTo>
                  <a:cubicBezTo>
                    <a:pt x="539280" y="344924"/>
                    <a:pt x="526978" y="351769"/>
                    <a:pt x="516692" y="351769"/>
                  </a:cubicBezTo>
                  <a:lnTo>
                    <a:pt x="386204" y="351769"/>
                  </a:lnTo>
                  <a:close/>
                  <a:moveTo>
                    <a:pt x="85299" y="131463"/>
                  </a:moveTo>
                  <a:lnTo>
                    <a:pt x="216777" y="131463"/>
                  </a:lnTo>
                  <a:lnTo>
                    <a:pt x="216777" y="260386"/>
                  </a:lnTo>
                  <a:lnTo>
                    <a:pt x="85299" y="260386"/>
                  </a:lnTo>
                  <a:cubicBezTo>
                    <a:pt x="74813" y="260386"/>
                    <a:pt x="62311" y="252530"/>
                    <a:pt x="57068" y="248501"/>
                  </a:cubicBezTo>
                  <a:lnTo>
                    <a:pt x="7058" y="206803"/>
                  </a:lnTo>
                  <a:cubicBezTo>
                    <a:pt x="2621" y="203177"/>
                    <a:pt x="0" y="198140"/>
                    <a:pt x="0" y="192903"/>
                  </a:cubicBezTo>
                  <a:cubicBezTo>
                    <a:pt x="0" y="187464"/>
                    <a:pt x="2621" y="182428"/>
                    <a:pt x="7260" y="178802"/>
                  </a:cubicBezTo>
                  <a:lnTo>
                    <a:pt x="57068" y="139924"/>
                  </a:lnTo>
                  <a:cubicBezTo>
                    <a:pt x="64327" y="134082"/>
                    <a:pt x="76426" y="131463"/>
                    <a:pt x="85299" y="131463"/>
                  </a:cubicBezTo>
                  <a:close/>
                  <a:moveTo>
                    <a:pt x="386204" y="42904"/>
                  </a:moveTo>
                  <a:lnTo>
                    <a:pt x="516692" y="42904"/>
                  </a:lnTo>
                  <a:cubicBezTo>
                    <a:pt x="525163" y="42904"/>
                    <a:pt x="537667" y="46125"/>
                    <a:pt x="545129" y="51964"/>
                  </a:cubicBezTo>
                  <a:lnTo>
                    <a:pt x="594743" y="90620"/>
                  </a:lnTo>
                  <a:cubicBezTo>
                    <a:pt x="599381" y="94244"/>
                    <a:pt x="602205" y="99680"/>
                    <a:pt x="602205" y="105317"/>
                  </a:cubicBezTo>
                  <a:cubicBezTo>
                    <a:pt x="602205" y="111156"/>
                    <a:pt x="599381" y="116592"/>
                    <a:pt x="594944" y="120216"/>
                  </a:cubicBezTo>
                  <a:lnTo>
                    <a:pt x="545129" y="160281"/>
                  </a:lnTo>
                  <a:cubicBezTo>
                    <a:pt x="539280" y="164912"/>
                    <a:pt x="526978" y="171757"/>
                    <a:pt x="516692" y="171757"/>
                  </a:cubicBezTo>
                  <a:lnTo>
                    <a:pt x="386204" y="171757"/>
                  </a:lnTo>
                  <a:close/>
                  <a:moveTo>
                    <a:pt x="297432" y="0"/>
                  </a:moveTo>
                  <a:cubicBezTo>
                    <a:pt x="319615" y="0"/>
                    <a:pt x="337765" y="18123"/>
                    <a:pt x="337765" y="40274"/>
                  </a:cubicBezTo>
                  <a:lnTo>
                    <a:pt x="337765" y="496775"/>
                  </a:lnTo>
                  <a:lnTo>
                    <a:pt x="419238" y="496775"/>
                  </a:lnTo>
                  <a:cubicBezTo>
                    <a:pt x="432346" y="496775"/>
                    <a:pt x="448076" y="504629"/>
                    <a:pt x="455739" y="515100"/>
                  </a:cubicBezTo>
                  <a:lnTo>
                    <a:pt x="497887" y="572490"/>
                  </a:lnTo>
                  <a:cubicBezTo>
                    <a:pt x="503332" y="580142"/>
                    <a:pt x="504542" y="588599"/>
                    <a:pt x="500912" y="595647"/>
                  </a:cubicBezTo>
                  <a:cubicBezTo>
                    <a:pt x="497282" y="602695"/>
                    <a:pt x="489820" y="606722"/>
                    <a:pt x="480342" y="606722"/>
                  </a:cubicBezTo>
                  <a:lnTo>
                    <a:pt x="121580" y="606722"/>
                  </a:lnTo>
                  <a:cubicBezTo>
                    <a:pt x="112102" y="606722"/>
                    <a:pt x="104640" y="602695"/>
                    <a:pt x="101010" y="595647"/>
                  </a:cubicBezTo>
                  <a:cubicBezTo>
                    <a:pt x="97380" y="588599"/>
                    <a:pt x="98590" y="580142"/>
                    <a:pt x="104237" y="572490"/>
                  </a:cubicBezTo>
                  <a:lnTo>
                    <a:pt x="146183" y="515100"/>
                  </a:lnTo>
                  <a:cubicBezTo>
                    <a:pt x="153846" y="504629"/>
                    <a:pt x="169576" y="496775"/>
                    <a:pt x="182684" y="496775"/>
                  </a:cubicBezTo>
                  <a:lnTo>
                    <a:pt x="257099" y="496775"/>
                  </a:lnTo>
                  <a:lnTo>
                    <a:pt x="257099" y="40274"/>
                  </a:lnTo>
                  <a:cubicBezTo>
                    <a:pt x="257099" y="18123"/>
                    <a:pt x="275249" y="0"/>
                    <a:pt x="297432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28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 panose="020B0502020104020203"/>
                  <a:ea typeface="Gill Sans" panose="020B0502020104020203"/>
                  <a:cs typeface="Gill Sans" panose="020B0502020104020203"/>
                  <a:sym typeface="Gill Sans" panose="020B0502020104020203"/>
                </a:defRPr>
              </a:pPr>
              <a:endParaRPr kumimoji="0" sz="15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字魂59号-创粗黑" panose="00000500000000000000" pitchFamily="2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598"/>
    </mc:Choice>
    <mc:Fallback xmlns="">
      <p:transition advTm="598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0"/>
            <a:ext cx="67151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魂59号-创粗黑" panose="00000500000000000000" pitchFamily="2" charset="-122"/>
              <a:ea typeface="字魂59号-创粗黑" panose="00000500000000000000" pitchFamily="2" charset="-122"/>
              <a:sym typeface="字魂59号-创粗黑" panose="00000500000000000000" pitchFamily="2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-129" y="0"/>
            <a:ext cx="11520488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魂59号-创粗黑" panose="00000500000000000000" pitchFamily="2" charset="-122"/>
              <a:ea typeface="字魂59号-创粗黑" panose="00000500000000000000" pitchFamily="2" charset="-122"/>
              <a:sym typeface="字魂59号-创粗黑" panose="00000500000000000000" pitchFamily="2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867410" y="1034415"/>
            <a:ext cx="9834880" cy="54533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魂59号-创粗黑" panose="00000500000000000000" pitchFamily="2" charset="-122"/>
              <a:ea typeface="字魂59号-创粗黑" panose="00000500000000000000" pitchFamily="2" charset="-122"/>
              <a:sym typeface="字魂59号-创粗黑" panose="00000500000000000000" pitchFamily="2" charset="-122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5398800" y="2464680"/>
            <a:ext cx="5125668" cy="887095"/>
            <a:chOff x="6277005" y="1119432"/>
            <a:chExt cx="5125668" cy="887413"/>
          </a:xfrm>
        </p:grpSpPr>
        <p:sp>
          <p:nvSpPr>
            <p:cNvPr id="16" name="菱形 15"/>
            <p:cNvSpPr/>
            <p:nvPr/>
          </p:nvSpPr>
          <p:spPr bwMode="auto">
            <a:xfrm>
              <a:off x="6277005" y="1235563"/>
              <a:ext cx="771282" cy="771282"/>
            </a:xfrm>
            <a:prstGeom prst="diamond">
              <a:avLst/>
            </a:prstGeom>
            <a:solidFill>
              <a:srgbClr val="1A3172"/>
            </a:solidFill>
            <a:ln w="38100">
              <a:noFill/>
            </a:ln>
            <a:effectLst>
              <a:outerShdw blurRad="355600" dist="88900" dir="2700000" algn="tl" rotWithShape="0">
                <a:srgbClr val="1A3172">
                  <a:alpha val="27000"/>
                </a:srgb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sz="2400" dirty="0">
                  <a:solidFill>
                    <a:schemeClr val="bg1"/>
                  </a:solidFill>
                  <a:latin typeface="等线" charset="0"/>
                  <a:ea typeface="等线" charset="0"/>
                  <a:cs typeface="+mn-ea"/>
                  <a:sym typeface="字魂59号-创粗黑" panose="00000500000000000000" pitchFamily="2" charset="-122"/>
                </a:rPr>
                <a:t>02</a:t>
              </a:r>
              <a:endParaRPr lang="zh-CN" altLang="en-US" sz="2400" dirty="0">
                <a:solidFill>
                  <a:schemeClr val="bg1"/>
                </a:solidFill>
                <a:latin typeface="等线" charset="0"/>
                <a:ea typeface="等线" charset="0"/>
                <a:cs typeface="+mn-ea"/>
                <a:sym typeface="字魂59号-创粗黑" panose="00000500000000000000" pitchFamily="2" charset="-122"/>
              </a:endParaRPr>
            </a:p>
          </p:txBody>
        </p:sp>
        <p:sp>
          <p:nvSpPr>
            <p:cNvPr id="19" name="TextBox 31"/>
            <p:cNvSpPr txBox="1"/>
            <p:nvPr/>
          </p:nvSpPr>
          <p:spPr bwMode="auto">
            <a:xfrm>
              <a:off x="7281987" y="1119432"/>
              <a:ext cx="4120686" cy="7497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36000">
              <a:no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zh-CN" altLang="en-US" sz="3200" b="1" spc="600" dirty="0">
                  <a:solidFill>
                    <a:srgbClr val="1A3172"/>
                  </a:solidFill>
                  <a:latin typeface="等线" charset="0"/>
                  <a:ea typeface="等线" charset="0"/>
                  <a:sym typeface="字魂59号-创粗黑" panose="00000500000000000000" pitchFamily="2" charset="-122"/>
                </a:rPr>
                <a:t>研究主要流程</a:t>
              </a:r>
            </a:p>
          </p:txBody>
        </p:sp>
        <p:cxnSp>
          <p:nvCxnSpPr>
            <p:cNvPr id="34" name="直接连接符 33"/>
            <p:cNvCxnSpPr/>
            <p:nvPr/>
          </p:nvCxnSpPr>
          <p:spPr>
            <a:xfrm>
              <a:off x="7340054" y="2006845"/>
              <a:ext cx="3984488" cy="0"/>
            </a:xfrm>
            <a:prstGeom prst="line">
              <a:avLst/>
            </a:prstGeom>
            <a:ln w="6350" cap="rnd">
              <a:solidFill>
                <a:schemeClr val="tx1">
                  <a:lumMod val="75000"/>
                  <a:lumOff val="2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组合 7"/>
          <p:cNvGrpSpPr/>
          <p:nvPr/>
        </p:nvGrpSpPr>
        <p:grpSpPr>
          <a:xfrm>
            <a:off x="333378" y="1468974"/>
            <a:ext cx="4216744" cy="4311372"/>
            <a:chOff x="1329535" y="2086986"/>
            <a:chExt cx="2851930" cy="2999852"/>
          </a:xfrm>
        </p:grpSpPr>
        <p:sp>
          <p:nvSpPr>
            <p:cNvPr id="9" name="矩形 8"/>
            <p:cNvSpPr/>
            <p:nvPr/>
          </p:nvSpPr>
          <p:spPr>
            <a:xfrm>
              <a:off x="1485000" y="2799000"/>
              <a:ext cx="2541000" cy="562912"/>
            </a:xfrm>
            <a:prstGeom prst="rect">
              <a:avLst/>
            </a:prstGeom>
            <a:noFill/>
          </p:spPr>
          <p:txBody>
            <a:bodyPr wrap="none" anchor="ctr">
              <a:normAutofit/>
            </a:bodyPr>
            <a:lstStyle/>
            <a:p>
              <a:pPr algn="ctr"/>
              <a:r>
                <a:rPr lang="en-US" altLang="zh-CN" sz="2800" b="1" dirty="0">
                  <a:solidFill>
                    <a:schemeClr val="bg1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字魂59号-创粗黑" panose="00000500000000000000" pitchFamily="2" charset="-122"/>
                </a:rPr>
                <a:t>CONTENTS</a:t>
              </a:r>
            </a:p>
          </p:txBody>
        </p:sp>
        <p:sp>
          <p:nvSpPr>
            <p:cNvPr id="56" name="菱形 55"/>
            <p:cNvSpPr/>
            <p:nvPr/>
          </p:nvSpPr>
          <p:spPr bwMode="auto">
            <a:xfrm>
              <a:off x="1329535" y="2086986"/>
              <a:ext cx="2851930" cy="2999852"/>
            </a:xfrm>
            <a:prstGeom prst="diamond">
              <a:avLst/>
            </a:prstGeom>
            <a:solidFill>
              <a:srgbClr val="1A3172"/>
            </a:solidFill>
            <a:ln w="38100">
              <a:noFill/>
            </a:ln>
            <a:effectLst>
              <a:outerShdw blurRad="355600" dist="88900" dir="2700000" algn="tl" rotWithShape="0">
                <a:srgbClr val="1A3172">
                  <a:alpha val="27000"/>
                </a:srgb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endParaRPr lang="zh-CN" altLang="en-US" sz="2400" dirty="0">
                <a:solidFill>
                  <a:schemeClr val="bg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字魂59号-创粗黑" panose="00000500000000000000" pitchFamily="2" charset="-122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2240557" y="3361912"/>
              <a:ext cx="900000" cy="450000"/>
            </a:xfrm>
            <a:prstGeom prst="rect">
              <a:avLst/>
            </a:prstGeom>
            <a:noFill/>
          </p:spPr>
          <p:txBody>
            <a:bodyPr wrap="none" rtlCol="0" anchor="ctr">
              <a:normAutofit fontScale="87500" lnSpcReduction="10000"/>
            </a:bodyPr>
            <a:lstStyle/>
            <a:p>
              <a:pPr algn="ctr"/>
              <a:r>
                <a:rPr lang="zh-CN" altLang="en-US" sz="4400" b="1" dirty="0">
                  <a:solidFill>
                    <a:schemeClr val="bg1">
                      <a:lumMod val="95000"/>
                    </a:schemeClr>
                  </a:solidFill>
                  <a:latin typeface="等线" charset="0"/>
                  <a:ea typeface="等线" charset="0"/>
                  <a:cs typeface="+mn-ea"/>
                  <a:sym typeface="字魂59号-创粗黑" panose="00000500000000000000" pitchFamily="2" charset="-122"/>
                </a:rPr>
                <a:t>目录</a:t>
              </a:r>
            </a:p>
          </p:txBody>
        </p:sp>
        <p:cxnSp>
          <p:nvCxnSpPr>
            <p:cNvPr id="12" name="直接连接符 11"/>
            <p:cNvCxnSpPr>
              <a:stCxn id="10" idx="1"/>
            </p:cNvCxnSpPr>
            <p:nvPr/>
          </p:nvCxnSpPr>
          <p:spPr>
            <a:xfrm flipH="1">
              <a:off x="1655557" y="3586912"/>
              <a:ext cx="585000" cy="0"/>
            </a:xfrm>
            <a:prstGeom prst="line">
              <a:avLst/>
            </a:prstGeom>
            <a:ln w="6350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>
              <a:stCxn id="10" idx="3"/>
            </p:cNvCxnSpPr>
            <p:nvPr/>
          </p:nvCxnSpPr>
          <p:spPr>
            <a:xfrm>
              <a:off x="3140557" y="3586912"/>
              <a:ext cx="586800" cy="0"/>
            </a:xfrm>
            <a:prstGeom prst="line">
              <a:avLst/>
            </a:prstGeom>
            <a:ln w="6350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" name="直接连接符 12"/>
          <p:cNvCxnSpPr/>
          <p:nvPr/>
        </p:nvCxnSpPr>
        <p:spPr>
          <a:xfrm flipH="1">
            <a:off x="1407501" y="568813"/>
            <a:ext cx="1034249" cy="1123950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/>
          <p:cNvCxnSpPr/>
          <p:nvPr/>
        </p:nvCxnSpPr>
        <p:spPr>
          <a:xfrm flipH="1">
            <a:off x="2003458" y="1034216"/>
            <a:ext cx="438292" cy="434758"/>
          </a:xfrm>
          <a:prstGeom prst="line">
            <a:avLst/>
          </a:prstGeom>
          <a:ln w="25400">
            <a:solidFill>
              <a:srgbClr val="FF9C0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连接符 61"/>
          <p:cNvCxnSpPr/>
          <p:nvPr/>
        </p:nvCxnSpPr>
        <p:spPr>
          <a:xfrm flipH="1">
            <a:off x="2389134" y="5524259"/>
            <a:ext cx="1034249" cy="1123950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连接符 62"/>
          <p:cNvCxnSpPr/>
          <p:nvPr/>
        </p:nvCxnSpPr>
        <p:spPr>
          <a:xfrm flipH="1">
            <a:off x="2490345" y="5650502"/>
            <a:ext cx="438292" cy="434758"/>
          </a:xfrm>
          <a:prstGeom prst="line">
            <a:avLst/>
          </a:prstGeom>
          <a:ln w="25400">
            <a:solidFill>
              <a:srgbClr val="FF9C00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5398800" y="1224207"/>
            <a:ext cx="5125668" cy="887413"/>
            <a:chOff x="6277005" y="1119432"/>
            <a:chExt cx="5125668" cy="887413"/>
          </a:xfrm>
        </p:grpSpPr>
        <p:sp>
          <p:nvSpPr>
            <p:cNvPr id="5" name="菱形 4"/>
            <p:cNvSpPr/>
            <p:nvPr/>
          </p:nvSpPr>
          <p:spPr bwMode="auto">
            <a:xfrm>
              <a:off x="6277005" y="1235563"/>
              <a:ext cx="771282" cy="771282"/>
            </a:xfrm>
            <a:prstGeom prst="diamond">
              <a:avLst/>
            </a:prstGeom>
            <a:solidFill>
              <a:srgbClr val="1A3172"/>
            </a:solidFill>
            <a:ln w="38100">
              <a:noFill/>
            </a:ln>
            <a:effectLst>
              <a:outerShdw blurRad="355600" dist="88900" dir="2700000" algn="tl" rotWithShape="0">
                <a:srgbClr val="1A3172">
                  <a:alpha val="27000"/>
                </a:srgb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sz="2400" dirty="0">
                  <a:solidFill>
                    <a:schemeClr val="bg1"/>
                  </a:solidFill>
                  <a:latin typeface="等线" charset="0"/>
                  <a:ea typeface="等线" charset="0"/>
                  <a:cs typeface="+mn-ea"/>
                  <a:sym typeface="字魂59号-创粗黑" panose="00000500000000000000" pitchFamily="2" charset="-122"/>
                </a:rPr>
                <a:t>01</a:t>
              </a:r>
              <a:endParaRPr lang="zh-CN" altLang="en-US" sz="2400" dirty="0">
                <a:solidFill>
                  <a:schemeClr val="bg1"/>
                </a:solidFill>
                <a:latin typeface="等线" charset="0"/>
                <a:ea typeface="等线" charset="0"/>
                <a:cs typeface="+mn-ea"/>
                <a:sym typeface="字魂59号-创粗黑" panose="00000500000000000000" pitchFamily="2" charset="-122"/>
              </a:endParaRPr>
            </a:p>
          </p:txBody>
        </p:sp>
        <p:sp>
          <p:nvSpPr>
            <p:cNvPr id="7" name="TextBox 31"/>
            <p:cNvSpPr txBox="1"/>
            <p:nvPr/>
          </p:nvSpPr>
          <p:spPr bwMode="auto">
            <a:xfrm>
              <a:off x="7281987" y="1119432"/>
              <a:ext cx="4120686" cy="7497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36000">
              <a:no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zh-CN" altLang="en-US" sz="3200" b="1" spc="600" dirty="0">
                  <a:solidFill>
                    <a:srgbClr val="1A3172"/>
                  </a:solidFill>
                  <a:latin typeface="等线" charset="0"/>
                  <a:ea typeface="等线" charset="0"/>
                  <a:sym typeface="字魂59号-创粗黑" panose="00000500000000000000" pitchFamily="2" charset="-122"/>
                </a:rPr>
                <a:t>研究背景及意义</a:t>
              </a:r>
            </a:p>
          </p:txBody>
        </p:sp>
        <p:cxnSp>
          <p:nvCxnSpPr>
            <p:cNvPr id="11" name="直接连接符 10"/>
            <p:cNvCxnSpPr/>
            <p:nvPr/>
          </p:nvCxnSpPr>
          <p:spPr>
            <a:xfrm>
              <a:off x="7340054" y="2006845"/>
              <a:ext cx="3984488" cy="0"/>
            </a:xfrm>
            <a:prstGeom prst="line">
              <a:avLst/>
            </a:prstGeom>
            <a:ln w="6350" cap="rnd">
              <a:solidFill>
                <a:schemeClr val="tx1">
                  <a:lumMod val="75000"/>
                  <a:lumOff val="2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组合 13"/>
          <p:cNvGrpSpPr/>
          <p:nvPr/>
        </p:nvGrpSpPr>
        <p:grpSpPr>
          <a:xfrm>
            <a:off x="5398800" y="3704835"/>
            <a:ext cx="5125668" cy="887095"/>
            <a:chOff x="6277005" y="1119432"/>
            <a:chExt cx="5125668" cy="887413"/>
          </a:xfrm>
        </p:grpSpPr>
        <p:sp>
          <p:nvSpPr>
            <p:cNvPr id="23" name="菱形 22"/>
            <p:cNvSpPr/>
            <p:nvPr/>
          </p:nvSpPr>
          <p:spPr bwMode="auto">
            <a:xfrm>
              <a:off x="6277005" y="1235563"/>
              <a:ext cx="771282" cy="771282"/>
            </a:xfrm>
            <a:prstGeom prst="diamond">
              <a:avLst/>
            </a:prstGeom>
            <a:solidFill>
              <a:srgbClr val="1A3172"/>
            </a:solidFill>
            <a:ln w="38100">
              <a:noFill/>
            </a:ln>
            <a:effectLst>
              <a:outerShdw blurRad="355600" dist="88900" dir="2700000" algn="tl" rotWithShape="0">
                <a:srgbClr val="1A3172">
                  <a:alpha val="27000"/>
                </a:srgb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sz="2400" dirty="0">
                  <a:solidFill>
                    <a:schemeClr val="bg1"/>
                  </a:solidFill>
                  <a:latin typeface="等线" charset="0"/>
                  <a:ea typeface="等线" charset="0"/>
                  <a:cs typeface="+mn-ea"/>
                  <a:sym typeface="字魂59号-创粗黑" panose="00000500000000000000" pitchFamily="2" charset="-122"/>
                </a:rPr>
                <a:t>03</a:t>
              </a:r>
              <a:endParaRPr lang="zh-CN" altLang="en-US" sz="2400" dirty="0">
                <a:solidFill>
                  <a:schemeClr val="bg1"/>
                </a:solidFill>
                <a:latin typeface="等线" charset="0"/>
                <a:ea typeface="等线" charset="0"/>
                <a:cs typeface="+mn-ea"/>
                <a:sym typeface="字魂59号-创粗黑" panose="00000500000000000000" pitchFamily="2" charset="-122"/>
              </a:endParaRPr>
            </a:p>
          </p:txBody>
        </p:sp>
        <p:sp>
          <p:nvSpPr>
            <p:cNvPr id="25" name="TextBox 31"/>
            <p:cNvSpPr txBox="1"/>
            <p:nvPr/>
          </p:nvSpPr>
          <p:spPr bwMode="auto">
            <a:xfrm>
              <a:off x="7281987" y="1119432"/>
              <a:ext cx="4120686" cy="7497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36000">
              <a:no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zh-CN" altLang="en-US" sz="3200" b="1" spc="600" dirty="0">
                  <a:solidFill>
                    <a:srgbClr val="1A3172"/>
                  </a:solidFill>
                  <a:latin typeface="等线" charset="0"/>
                  <a:ea typeface="等线" charset="0"/>
                  <a:sym typeface="字魂59号-创粗黑" panose="00000500000000000000" pitchFamily="2" charset="-122"/>
                </a:rPr>
                <a:t>研究方案及进展</a:t>
              </a:r>
            </a:p>
          </p:txBody>
        </p:sp>
        <p:cxnSp>
          <p:nvCxnSpPr>
            <p:cNvPr id="27" name="直接连接符 26"/>
            <p:cNvCxnSpPr/>
            <p:nvPr/>
          </p:nvCxnSpPr>
          <p:spPr>
            <a:xfrm>
              <a:off x="7340054" y="2006845"/>
              <a:ext cx="3984488" cy="0"/>
            </a:xfrm>
            <a:prstGeom prst="line">
              <a:avLst/>
            </a:prstGeom>
            <a:ln w="6350" cap="rnd">
              <a:solidFill>
                <a:schemeClr val="tx1">
                  <a:lumMod val="75000"/>
                  <a:lumOff val="2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组合 28"/>
          <p:cNvGrpSpPr/>
          <p:nvPr/>
        </p:nvGrpSpPr>
        <p:grpSpPr>
          <a:xfrm>
            <a:off x="5398800" y="4944990"/>
            <a:ext cx="5125668" cy="887095"/>
            <a:chOff x="6277005" y="1119432"/>
            <a:chExt cx="5125668" cy="887413"/>
          </a:xfrm>
        </p:grpSpPr>
        <p:sp>
          <p:nvSpPr>
            <p:cNvPr id="31" name="菱形 30"/>
            <p:cNvSpPr/>
            <p:nvPr/>
          </p:nvSpPr>
          <p:spPr bwMode="auto">
            <a:xfrm>
              <a:off x="6277005" y="1235563"/>
              <a:ext cx="771282" cy="771282"/>
            </a:xfrm>
            <a:prstGeom prst="diamond">
              <a:avLst/>
            </a:prstGeom>
            <a:solidFill>
              <a:srgbClr val="1A3172"/>
            </a:solidFill>
            <a:ln w="38100">
              <a:noFill/>
            </a:ln>
            <a:effectLst>
              <a:outerShdw blurRad="355600" dist="88900" dir="2700000" algn="tl" rotWithShape="0">
                <a:srgbClr val="1A3172">
                  <a:alpha val="27000"/>
                </a:srgb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sz="2400" dirty="0">
                  <a:solidFill>
                    <a:schemeClr val="bg1"/>
                  </a:solidFill>
                  <a:latin typeface="等线" charset="0"/>
                  <a:ea typeface="等线" charset="0"/>
                  <a:cs typeface="+mn-ea"/>
                  <a:sym typeface="字魂59号-创粗黑" panose="00000500000000000000" pitchFamily="2" charset="-122"/>
                </a:rPr>
                <a:t>04</a:t>
              </a:r>
              <a:endParaRPr lang="zh-CN" altLang="en-US" sz="2400" dirty="0">
                <a:solidFill>
                  <a:schemeClr val="bg1"/>
                </a:solidFill>
                <a:latin typeface="等线" charset="0"/>
                <a:ea typeface="等线" charset="0"/>
                <a:cs typeface="+mn-ea"/>
                <a:sym typeface="字魂59号-创粗黑" panose="00000500000000000000" pitchFamily="2" charset="-122"/>
              </a:endParaRPr>
            </a:p>
          </p:txBody>
        </p:sp>
        <p:sp>
          <p:nvSpPr>
            <p:cNvPr id="33" name="TextBox 31"/>
            <p:cNvSpPr txBox="1"/>
            <p:nvPr/>
          </p:nvSpPr>
          <p:spPr bwMode="auto">
            <a:xfrm>
              <a:off x="7281987" y="1119432"/>
              <a:ext cx="4120686" cy="7497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36000">
              <a:no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zh-CN" altLang="en-US" sz="3200" b="1" spc="600" dirty="0">
                  <a:solidFill>
                    <a:srgbClr val="1A3172"/>
                  </a:solidFill>
                  <a:latin typeface="等线" charset="0"/>
                  <a:ea typeface="等线" charset="0"/>
                  <a:sym typeface="字魂59号-创粗黑" panose="00000500000000000000" pitchFamily="2" charset="-122"/>
                </a:rPr>
                <a:t>项目展望</a:t>
              </a:r>
            </a:p>
          </p:txBody>
        </p:sp>
        <p:cxnSp>
          <p:nvCxnSpPr>
            <p:cNvPr id="35" name="直接连接符 34"/>
            <p:cNvCxnSpPr/>
            <p:nvPr/>
          </p:nvCxnSpPr>
          <p:spPr>
            <a:xfrm>
              <a:off x="7340054" y="2006845"/>
              <a:ext cx="3984488" cy="0"/>
            </a:xfrm>
            <a:prstGeom prst="line">
              <a:avLst/>
            </a:prstGeom>
            <a:ln w="6350" cap="rnd">
              <a:solidFill>
                <a:schemeClr val="tx1">
                  <a:lumMod val="75000"/>
                  <a:lumOff val="2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8" name="图片 17" descr="QQ20211212-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56955" y="86995"/>
            <a:ext cx="2667635" cy="9658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545"/>
    </mc:Choice>
    <mc:Fallback xmlns="">
      <p:transition advTm="3545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293370" y="306705"/>
            <a:ext cx="3178810" cy="666750"/>
          </a:xfrm>
          <a:prstGeom prst="rect">
            <a:avLst/>
          </a:prstGeom>
          <a:solidFill>
            <a:schemeClr val="tx2"/>
          </a:solidFill>
          <a:ln w="381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3" name="标题 12"/>
          <p:cNvSpPr>
            <a:spLocks noGrp="1"/>
          </p:cNvSpPr>
          <p:nvPr>
            <p:ph type="title"/>
          </p:nvPr>
        </p:nvSpPr>
        <p:spPr>
          <a:xfrm>
            <a:off x="1305560" y="309880"/>
            <a:ext cx="2884805" cy="663575"/>
          </a:xfrm>
          <a:noFill/>
        </p:spPr>
        <p:txBody>
          <a:bodyPr/>
          <a:lstStyle/>
          <a:p>
            <a:r>
              <a:rPr lang="zh-CN" altLang="en-US" sz="2800" dirty="0">
                <a:solidFill>
                  <a:schemeClr val="bg1"/>
                </a:solidFill>
                <a:latin typeface="等线" charset="0"/>
                <a:ea typeface="等线" charset="0"/>
                <a:sym typeface="字魂59号-创粗黑" panose="00000500000000000000" pitchFamily="2" charset="-122"/>
              </a:rPr>
              <a:t>分词思路</a:t>
            </a:r>
          </a:p>
        </p:txBody>
      </p:sp>
      <p:sp>
        <p:nvSpPr>
          <p:cNvPr id="549" name="book-and-cd_43679"/>
          <p:cNvSpPr>
            <a:spLocks noChangeAspect="1"/>
          </p:cNvSpPr>
          <p:nvPr/>
        </p:nvSpPr>
        <p:spPr bwMode="auto">
          <a:xfrm>
            <a:off x="546693" y="395618"/>
            <a:ext cx="609685" cy="488288"/>
          </a:xfrm>
          <a:custGeom>
            <a:avLst/>
            <a:gdLst>
              <a:gd name="connsiteX0" fmla="*/ 452113 w 560604"/>
              <a:gd name="connsiteY0" fmla="*/ 77314 h 448980"/>
              <a:gd name="connsiteX1" fmla="*/ 417185 w 560604"/>
              <a:gd name="connsiteY1" fmla="*/ 112165 h 448980"/>
              <a:gd name="connsiteX2" fmla="*/ 452113 w 560604"/>
              <a:gd name="connsiteY2" fmla="*/ 145726 h 448980"/>
              <a:gd name="connsiteX3" fmla="*/ 485747 w 560604"/>
              <a:gd name="connsiteY3" fmla="*/ 112165 h 448980"/>
              <a:gd name="connsiteX4" fmla="*/ 452113 w 560604"/>
              <a:gd name="connsiteY4" fmla="*/ 77314 h 448980"/>
              <a:gd name="connsiteX5" fmla="*/ 118850 w 560604"/>
              <a:gd name="connsiteY5" fmla="*/ 64516 h 448980"/>
              <a:gd name="connsiteX6" fmla="*/ 40048 w 560604"/>
              <a:gd name="connsiteY6" fmla="*/ 77417 h 448980"/>
              <a:gd name="connsiteX7" fmla="*/ 40048 w 560604"/>
              <a:gd name="connsiteY7" fmla="*/ 392214 h 448980"/>
              <a:gd name="connsiteX8" fmla="*/ 107224 w 560604"/>
              <a:gd name="connsiteY8" fmla="*/ 380602 h 448980"/>
              <a:gd name="connsiteX9" fmla="*/ 255786 w 560604"/>
              <a:gd name="connsiteY9" fmla="*/ 412856 h 448980"/>
              <a:gd name="connsiteX10" fmla="*/ 255786 w 560604"/>
              <a:gd name="connsiteY10" fmla="*/ 277390 h 448980"/>
              <a:gd name="connsiteX11" fmla="*/ 246743 w 560604"/>
              <a:gd name="connsiteY11" fmla="*/ 287711 h 448980"/>
              <a:gd name="connsiteX12" fmla="*/ 246743 w 560604"/>
              <a:gd name="connsiteY12" fmla="*/ 109671 h 448980"/>
              <a:gd name="connsiteX13" fmla="*/ 118850 w 560604"/>
              <a:gd name="connsiteY13" fmla="*/ 64516 h 448980"/>
              <a:gd name="connsiteX14" fmla="*/ 452113 w 560604"/>
              <a:gd name="connsiteY14" fmla="*/ 64406 h 448980"/>
              <a:gd name="connsiteX15" fmla="*/ 498683 w 560604"/>
              <a:gd name="connsiteY15" fmla="*/ 112165 h 448980"/>
              <a:gd name="connsiteX16" fmla="*/ 452113 w 560604"/>
              <a:gd name="connsiteY16" fmla="*/ 158634 h 448980"/>
              <a:gd name="connsiteX17" fmla="*/ 404248 w 560604"/>
              <a:gd name="connsiteY17" fmla="*/ 112165 h 448980"/>
              <a:gd name="connsiteX18" fmla="*/ 452113 w 560604"/>
              <a:gd name="connsiteY18" fmla="*/ 64406 h 448980"/>
              <a:gd name="connsiteX19" fmla="*/ 452058 w 560604"/>
              <a:gd name="connsiteY19" fmla="*/ 59344 h 448980"/>
              <a:gd name="connsiteX20" fmla="*/ 399076 w 560604"/>
              <a:gd name="connsiteY20" fmla="*/ 112237 h 448980"/>
              <a:gd name="connsiteX21" fmla="*/ 452058 w 560604"/>
              <a:gd name="connsiteY21" fmla="*/ 163840 h 448980"/>
              <a:gd name="connsiteX22" fmla="*/ 505039 w 560604"/>
              <a:gd name="connsiteY22" fmla="*/ 112237 h 448980"/>
              <a:gd name="connsiteX23" fmla="*/ 452058 w 560604"/>
              <a:gd name="connsiteY23" fmla="*/ 59344 h 448980"/>
              <a:gd name="connsiteX24" fmla="*/ 118850 w 560604"/>
              <a:gd name="connsiteY24" fmla="*/ 50324 h 448980"/>
              <a:gd name="connsiteX25" fmla="*/ 257078 w 560604"/>
              <a:gd name="connsiteY25" fmla="*/ 99350 h 448980"/>
              <a:gd name="connsiteX26" fmla="*/ 334589 w 560604"/>
              <a:gd name="connsiteY26" fmla="*/ 58065 h 448980"/>
              <a:gd name="connsiteX27" fmla="*/ 329422 w 560604"/>
              <a:gd name="connsiteY27" fmla="*/ 76127 h 448980"/>
              <a:gd name="connsiteX28" fmla="*/ 268705 w 560604"/>
              <a:gd name="connsiteY28" fmla="*/ 109671 h 448980"/>
              <a:gd name="connsiteX29" fmla="*/ 268705 w 560604"/>
              <a:gd name="connsiteY29" fmla="*/ 287711 h 448980"/>
              <a:gd name="connsiteX30" fmla="*/ 259662 w 560604"/>
              <a:gd name="connsiteY30" fmla="*/ 277390 h 448980"/>
              <a:gd name="connsiteX31" fmla="*/ 259662 w 560604"/>
              <a:gd name="connsiteY31" fmla="*/ 412856 h 448980"/>
              <a:gd name="connsiteX32" fmla="*/ 405641 w 560604"/>
              <a:gd name="connsiteY32" fmla="*/ 380602 h 448980"/>
              <a:gd name="connsiteX33" fmla="*/ 475400 w 560604"/>
              <a:gd name="connsiteY33" fmla="*/ 392214 h 448980"/>
              <a:gd name="connsiteX34" fmla="*/ 475400 w 560604"/>
              <a:gd name="connsiteY34" fmla="*/ 233525 h 448980"/>
              <a:gd name="connsiteX35" fmla="*/ 510280 w 560604"/>
              <a:gd name="connsiteY35" fmla="*/ 221914 h 448980"/>
              <a:gd name="connsiteX36" fmla="*/ 510280 w 560604"/>
              <a:gd name="connsiteY36" fmla="*/ 437369 h 448980"/>
              <a:gd name="connsiteX37" fmla="*/ 290666 w 560604"/>
              <a:gd name="connsiteY37" fmla="*/ 437369 h 448980"/>
              <a:gd name="connsiteX38" fmla="*/ 258370 w 560604"/>
              <a:gd name="connsiteY38" fmla="*/ 448980 h 448980"/>
              <a:gd name="connsiteX39" fmla="*/ 226074 w 560604"/>
              <a:gd name="connsiteY39" fmla="*/ 437369 h 448980"/>
              <a:gd name="connsiteX40" fmla="*/ 0 w 560604"/>
              <a:gd name="connsiteY40" fmla="*/ 437369 h 448980"/>
              <a:gd name="connsiteX41" fmla="*/ 0 w 560604"/>
              <a:gd name="connsiteY41" fmla="*/ 113541 h 448980"/>
              <a:gd name="connsiteX42" fmla="*/ 24545 w 560604"/>
              <a:gd name="connsiteY42" fmla="*/ 96769 h 448980"/>
              <a:gd name="connsiteX43" fmla="*/ 24545 w 560604"/>
              <a:gd name="connsiteY43" fmla="*/ 67096 h 448980"/>
              <a:gd name="connsiteX44" fmla="*/ 29713 w 560604"/>
              <a:gd name="connsiteY44" fmla="*/ 65806 h 448980"/>
              <a:gd name="connsiteX45" fmla="*/ 118850 w 560604"/>
              <a:gd name="connsiteY45" fmla="*/ 50324 h 448980"/>
              <a:gd name="connsiteX46" fmla="*/ 449473 w 560604"/>
              <a:gd name="connsiteY46" fmla="*/ 0 h 448980"/>
              <a:gd name="connsiteX47" fmla="*/ 560604 w 560604"/>
              <a:gd name="connsiteY47" fmla="*/ 109657 h 448980"/>
              <a:gd name="connsiteX48" fmla="*/ 449473 w 560604"/>
              <a:gd name="connsiteY48" fmla="*/ 219313 h 448980"/>
              <a:gd name="connsiteX49" fmla="*/ 339634 w 560604"/>
              <a:gd name="connsiteY49" fmla="*/ 109657 h 448980"/>
              <a:gd name="connsiteX50" fmla="*/ 449473 w 560604"/>
              <a:gd name="connsiteY50" fmla="*/ 0 h 448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560604" h="448980">
                <a:moveTo>
                  <a:pt x="452113" y="77314"/>
                </a:moveTo>
                <a:cubicBezTo>
                  <a:pt x="432708" y="77314"/>
                  <a:pt x="417185" y="92804"/>
                  <a:pt x="417185" y="112165"/>
                </a:cubicBezTo>
                <a:cubicBezTo>
                  <a:pt x="417185" y="130237"/>
                  <a:pt x="432708" y="145726"/>
                  <a:pt x="452113" y="145726"/>
                </a:cubicBezTo>
                <a:cubicBezTo>
                  <a:pt x="471517" y="145726"/>
                  <a:pt x="485747" y="130237"/>
                  <a:pt x="485747" y="112165"/>
                </a:cubicBezTo>
                <a:cubicBezTo>
                  <a:pt x="485747" y="92804"/>
                  <a:pt x="470223" y="77314"/>
                  <a:pt x="452113" y="77314"/>
                </a:cubicBezTo>
                <a:close/>
                <a:moveTo>
                  <a:pt x="118850" y="64516"/>
                </a:moveTo>
                <a:cubicBezTo>
                  <a:pt x="81387" y="64516"/>
                  <a:pt x="50382" y="73547"/>
                  <a:pt x="40048" y="77417"/>
                </a:cubicBezTo>
                <a:lnTo>
                  <a:pt x="40048" y="392214"/>
                </a:lnTo>
                <a:cubicBezTo>
                  <a:pt x="58133" y="384473"/>
                  <a:pt x="81387" y="380602"/>
                  <a:pt x="107224" y="380602"/>
                </a:cubicBezTo>
                <a:cubicBezTo>
                  <a:pt x="171816" y="380602"/>
                  <a:pt x="236408" y="405115"/>
                  <a:pt x="255786" y="412856"/>
                </a:cubicBezTo>
                <a:lnTo>
                  <a:pt x="255786" y="277390"/>
                </a:lnTo>
                <a:lnTo>
                  <a:pt x="246743" y="287711"/>
                </a:lnTo>
                <a:lnTo>
                  <a:pt x="246743" y="109671"/>
                </a:lnTo>
                <a:cubicBezTo>
                  <a:pt x="211863" y="79997"/>
                  <a:pt x="169232" y="64516"/>
                  <a:pt x="118850" y="64516"/>
                </a:cubicBezTo>
                <a:close/>
                <a:moveTo>
                  <a:pt x="452113" y="64406"/>
                </a:moveTo>
                <a:cubicBezTo>
                  <a:pt x="477985" y="64406"/>
                  <a:pt x="498683" y="86350"/>
                  <a:pt x="498683" y="112165"/>
                </a:cubicBezTo>
                <a:cubicBezTo>
                  <a:pt x="498683" y="137981"/>
                  <a:pt x="477985" y="158634"/>
                  <a:pt x="452113" y="158634"/>
                </a:cubicBezTo>
                <a:cubicBezTo>
                  <a:pt x="426240" y="158634"/>
                  <a:pt x="404248" y="137981"/>
                  <a:pt x="404248" y="112165"/>
                </a:cubicBezTo>
                <a:cubicBezTo>
                  <a:pt x="404248" y="86350"/>
                  <a:pt x="426240" y="64406"/>
                  <a:pt x="452113" y="64406"/>
                </a:cubicBezTo>
                <a:close/>
                <a:moveTo>
                  <a:pt x="452058" y="59344"/>
                </a:moveTo>
                <a:cubicBezTo>
                  <a:pt x="422336" y="59344"/>
                  <a:pt x="399076" y="82565"/>
                  <a:pt x="399076" y="112237"/>
                </a:cubicBezTo>
                <a:cubicBezTo>
                  <a:pt x="399076" y="140618"/>
                  <a:pt x="422336" y="163840"/>
                  <a:pt x="452058" y="163840"/>
                </a:cubicBezTo>
                <a:cubicBezTo>
                  <a:pt x="480486" y="163840"/>
                  <a:pt x="505039" y="140618"/>
                  <a:pt x="505039" y="112237"/>
                </a:cubicBezTo>
                <a:cubicBezTo>
                  <a:pt x="505039" y="82565"/>
                  <a:pt x="480486" y="59344"/>
                  <a:pt x="452058" y="59344"/>
                </a:cubicBezTo>
                <a:close/>
                <a:moveTo>
                  <a:pt x="118850" y="50324"/>
                </a:moveTo>
                <a:cubicBezTo>
                  <a:pt x="173108" y="50324"/>
                  <a:pt x="219614" y="67096"/>
                  <a:pt x="257078" y="99350"/>
                </a:cubicBezTo>
                <a:cubicBezTo>
                  <a:pt x="280331" y="79997"/>
                  <a:pt x="306168" y="65806"/>
                  <a:pt x="334589" y="58065"/>
                </a:cubicBezTo>
                <a:cubicBezTo>
                  <a:pt x="332005" y="64516"/>
                  <a:pt x="330713" y="69676"/>
                  <a:pt x="329422" y="76127"/>
                </a:cubicBezTo>
                <a:cubicBezTo>
                  <a:pt x="307460" y="82578"/>
                  <a:pt x="286791" y="94189"/>
                  <a:pt x="268705" y="109671"/>
                </a:cubicBezTo>
                <a:lnTo>
                  <a:pt x="268705" y="287711"/>
                </a:lnTo>
                <a:lnTo>
                  <a:pt x="259662" y="277390"/>
                </a:lnTo>
                <a:lnTo>
                  <a:pt x="259662" y="412856"/>
                </a:lnTo>
                <a:cubicBezTo>
                  <a:pt x="279039" y="405115"/>
                  <a:pt x="339756" y="380602"/>
                  <a:pt x="405641" y="380602"/>
                </a:cubicBezTo>
                <a:cubicBezTo>
                  <a:pt x="431478" y="380602"/>
                  <a:pt x="454731" y="384473"/>
                  <a:pt x="475400" y="392214"/>
                </a:cubicBezTo>
                <a:lnTo>
                  <a:pt x="475400" y="233525"/>
                </a:lnTo>
                <a:cubicBezTo>
                  <a:pt x="488319" y="230945"/>
                  <a:pt x="499945" y="227074"/>
                  <a:pt x="510280" y="221914"/>
                </a:cubicBezTo>
                <a:lnTo>
                  <a:pt x="510280" y="437369"/>
                </a:lnTo>
                <a:lnTo>
                  <a:pt x="290666" y="437369"/>
                </a:lnTo>
                <a:cubicBezTo>
                  <a:pt x="282915" y="445110"/>
                  <a:pt x="271288" y="448980"/>
                  <a:pt x="258370" y="448980"/>
                </a:cubicBezTo>
                <a:cubicBezTo>
                  <a:pt x="245451" y="448980"/>
                  <a:pt x="233825" y="445110"/>
                  <a:pt x="226074" y="437369"/>
                </a:cubicBezTo>
                <a:lnTo>
                  <a:pt x="0" y="437369"/>
                </a:lnTo>
                <a:lnTo>
                  <a:pt x="0" y="113541"/>
                </a:lnTo>
                <a:cubicBezTo>
                  <a:pt x="0" y="105800"/>
                  <a:pt x="9043" y="100640"/>
                  <a:pt x="24545" y="96769"/>
                </a:cubicBezTo>
                <a:lnTo>
                  <a:pt x="24545" y="67096"/>
                </a:lnTo>
                <a:lnTo>
                  <a:pt x="29713" y="65806"/>
                </a:lnTo>
                <a:cubicBezTo>
                  <a:pt x="31005" y="64516"/>
                  <a:pt x="68468" y="50324"/>
                  <a:pt x="118850" y="50324"/>
                </a:cubicBezTo>
                <a:close/>
                <a:moveTo>
                  <a:pt x="449473" y="0"/>
                </a:moveTo>
                <a:cubicBezTo>
                  <a:pt x="510208" y="0"/>
                  <a:pt x="560604" y="49023"/>
                  <a:pt x="560604" y="109657"/>
                </a:cubicBezTo>
                <a:cubicBezTo>
                  <a:pt x="560604" y="170290"/>
                  <a:pt x="510208" y="219313"/>
                  <a:pt x="449473" y="219313"/>
                </a:cubicBezTo>
                <a:cubicBezTo>
                  <a:pt x="388739" y="219313"/>
                  <a:pt x="339634" y="170290"/>
                  <a:pt x="339634" y="109657"/>
                </a:cubicBezTo>
                <a:cubicBezTo>
                  <a:pt x="339634" y="49023"/>
                  <a:pt x="388739" y="0"/>
                  <a:pt x="44947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en-US">
              <a:latin typeface="字魂59号-创粗黑" panose="00000500000000000000" pitchFamily="2" charset="-122"/>
              <a:ea typeface="字魂59号-创粗黑" panose="00000500000000000000" pitchFamily="2" charset="-122"/>
              <a:sym typeface="字魂59号-创粗黑" panose="00000500000000000000" pitchFamily="2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3683635" y="786130"/>
            <a:ext cx="4824730" cy="727710"/>
          </a:xfrm>
          <a:prstGeom prst="rect">
            <a:avLst/>
          </a:prstGeom>
          <a:noFill/>
        </p:spPr>
        <p:txBody>
          <a:bodyPr wrap="none" lIns="90000" tIns="46800" rIns="90000" bIns="46800" rtlCol="0" anchor="ctr" anchorCtr="0">
            <a:noAutofit/>
          </a:bodyPr>
          <a:lstStyle/>
          <a:p>
            <a:pPr algn="ctr"/>
            <a:endParaRPr lang="zh-CN" altLang="en-US" sz="3100" b="1" dirty="0">
              <a:solidFill>
                <a:schemeClr val="bg1"/>
              </a:solidFill>
            </a:endParaRPr>
          </a:p>
        </p:txBody>
      </p:sp>
      <p:pic>
        <p:nvPicPr>
          <p:cNvPr id="2" name="图片 1" descr="/Users/hanjiaxi/Desktop/截屏2022-01-17 下午6.49.11.png截屏2022-01-17 下午6.49.11"/>
          <p:cNvPicPr>
            <a:picLocks noChangeAspect="1"/>
          </p:cNvPicPr>
          <p:nvPr/>
        </p:nvPicPr>
        <p:blipFill>
          <a:blip r:embed="rId3"/>
          <a:srcRect l="23470" t="25365" r="33164" b="22835"/>
          <a:stretch>
            <a:fillRect/>
          </a:stretch>
        </p:blipFill>
        <p:spPr>
          <a:xfrm>
            <a:off x="799465" y="1660525"/>
            <a:ext cx="6586220" cy="4714240"/>
          </a:xfrm>
          <a:prstGeom prst="rect">
            <a:avLst/>
          </a:prstGeom>
          <a:ln w="41275">
            <a:solidFill>
              <a:schemeClr val="accent2">
                <a:lumMod val="75000"/>
              </a:schemeClr>
            </a:solidFill>
          </a:ln>
        </p:spPr>
      </p:pic>
      <p:sp>
        <p:nvSpPr>
          <p:cNvPr id="6" name="矩形 5"/>
          <p:cNvSpPr/>
          <p:nvPr/>
        </p:nvSpPr>
        <p:spPr>
          <a:xfrm>
            <a:off x="8844280" y="2372360"/>
            <a:ext cx="2517775" cy="3475990"/>
          </a:xfrm>
          <a:prstGeom prst="rect">
            <a:avLst/>
          </a:prstGeom>
          <a:solidFill>
            <a:srgbClr val="1A3172"/>
          </a:solidFill>
          <a:ln w="381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dk1"/>
              </a:solidFill>
            </a:endParaRPr>
          </a:p>
        </p:txBody>
      </p:sp>
      <p:pic>
        <p:nvPicPr>
          <p:cNvPr id="5" name="图片 4" descr="截屏2021-12-12 上午12.17.39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8660765" y="2510790"/>
            <a:ext cx="2518410" cy="3575685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sp>
        <p:nvSpPr>
          <p:cNvPr id="11" name="文本框 10"/>
          <p:cNvSpPr txBox="1"/>
          <p:nvPr/>
        </p:nvSpPr>
        <p:spPr>
          <a:xfrm>
            <a:off x="8660765" y="1513840"/>
            <a:ext cx="2280920" cy="518795"/>
          </a:xfrm>
          <a:prstGeom prst="rect">
            <a:avLst/>
          </a:prstGeom>
          <a:noFill/>
        </p:spPr>
        <p:txBody>
          <a:bodyPr wrap="none" lIns="90000" tIns="46800" rIns="90000" bIns="46800" rtlCol="0" anchor="ctr" anchorCtr="0">
            <a:normAutofit/>
          </a:bodyPr>
          <a:lstStyle/>
          <a:p>
            <a:pPr algn="ctr"/>
            <a:r>
              <a:rPr lang="zh-CN" altLang="en-US" sz="2400" b="1" dirty="0">
                <a:solidFill>
                  <a:schemeClr val="tx2"/>
                </a:solidFill>
                <a:latin typeface="等线" charset="0"/>
                <a:ea typeface="等线" charset="0"/>
              </a:rPr>
              <a:t>文件目录</a:t>
            </a:r>
          </a:p>
        </p:txBody>
      </p:sp>
      <p:pic>
        <p:nvPicPr>
          <p:cNvPr id="14" name="图片 13" descr="3476611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400415" y="1423035"/>
            <a:ext cx="609600" cy="609600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8107045" y="1198245"/>
            <a:ext cx="3839845" cy="5176520"/>
          </a:xfrm>
          <a:prstGeom prst="rect">
            <a:avLst/>
          </a:prstGeom>
          <a:noFill/>
          <a:ln w="41275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dk1"/>
              </a:solidFill>
            </a:endParaRPr>
          </a:p>
        </p:txBody>
      </p:sp>
      <p:cxnSp>
        <p:nvCxnSpPr>
          <p:cNvPr id="18" name="直接连接符 17"/>
          <p:cNvCxnSpPr/>
          <p:nvPr/>
        </p:nvCxnSpPr>
        <p:spPr>
          <a:xfrm>
            <a:off x="10955655" y="1533525"/>
            <a:ext cx="769620" cy="0"/>
          </a:xfrm>
          <a:prstGeom prst="line">
            <a:avLst/>
          </a:prstGeom>
          <a:ln w="47625" cap="rnd">
            <a:solidFill>
              <a:schemeClr val="accent2">
                <a:lumMod val="7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>
            <a:off x="11176635" y="1772920"/>
            <a:ext cx="560070" cy="0"/>
          </a:xfrm>
          <a:prstGeom prst="line">
            <a:avLst/>
          </a:prstGeom>
          <a:ln w="47625" cap="rnd">
            <a:solidFill>
              <a:schemeClr val="accent2">
                <a:lumMod val="7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1156335" y="5600065"/>
            <a:ext cx="2541270" cy="628650"/>
            <a:chOff x="1821" y="8819"/>
            <a:chExt cx="4002" cy="990"/>
          </a:xfrm>
        </p:grpSpPr>
        <p:sp>
          <p:nvSpPr>
            <p:cNvPr id="23" name="文本框 22"/>
            <p:cNvSpPr txBox="1"/>
            <p:nvPr/>
          </p:nvSpPr>
          <p:spPr>
            <a:xfrm>
              <a:off x="2231" y="8962"/>
              <a:ext cx="3592" cy="817"/>
            </a:xfrm>
            <a:prstGeom prst="rect">
              <a:avLst/>
            </a:prstGeom>
            <a:noFill/>
          </p:spPr>
          <p:txBody>
            <a:bodyPr wrap="none" lIns="90000" tIns="46800" rIns="90000" bIns="46800" rtlCol="0" anchor="ctr" anchorCtr="0">
              <a:normAutofit/>
            </a:bodyPr>
            <a:lstStyle/>
            <a:p>
              <a:pPr algn="ctr"/>
              <a:r>
                <a:rPr lang="zh-CN" altLang="en-US" sz="2400" b="1" dirty="0">
                  <a:solidFill>
                    <a:schemeClr val="tx2"/>
                  </a:solidFill>
                  <a:latin typeface="等线" charset="0"/>
                  <a:ea typeface="等线" charset="0"/>
                </a:rPr>
                <a:t>思维导图</a:t>
              </a:r>
            </a:p>
          </p:txBody>
        </p:sp>
        <p:pic>
          <p:nvPicPr>
            <p:cNvPr id="24" name="图片 23" descr="3476611"/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821" y="8819"/>
              <a:ext cx="960" cy="960"/>
            </a:xfrm>
            <a:prstGeom prst="rect">
              <a:avLst/>
            </a:prstGeom>
          </p:spPr>
        </p:pic>
        <p:sp>
          <p:nvSpPr>
            <p:cNvPr id="26" name="椭圆 25"/>
            <p:cNvSpPr/>
            <p:nvPr/>
          </p:nvSpPr>
          <p:spPr>
            <a:xfrm>
              <a:off x="3287" y="9689"/>
              <a:ext cx="120" cy="120"/>
            </a:xfrm>
            <a:prstGeom prst="ellipse">
              <a:avLst/>
            </a:prstGeom>
            <a:noFill/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dk1"/>
                </a:solidFill>
              </a:endParaRPr>
            </a:p>
          </p:txBody>
        </p:sp>
        <p:sp>
          <p:nvSpPr>
            <p:cNvPr id="27" name="椭圆 26"/>
            <p:cNvSpPr/>
            <p:nvPr/>
          </p:nvSpPr>
          <p:spPr>
            <a:xfrm>
              <a:off x="3793" y="9688"/>
              <a:ext cx="120" cy="120"/>
            </a:xfrm>
            <a:prstGeom prst="ellipse">
              <a:avLst/>
            </a:prstGeom>
            <a:noFill/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dk1"/>
                </a:solidFill>
              </a:endParaRPr>
            </a:p>
          </p:txBody>
        </p:sp>
        <p:sp>
          <p:nvSpPr>
            <p:cNvPr id="28" name="椭圆 27"/>
            <p:cNvSpPr/>
            <p:nvPr/>
          </p:nvSpPr>
          <p:spPr>
            <a:xfrm>
              <a:off x="4239" y="9688"/>
              <a:ext cx="119" cy="119"/>
            </a:xfrm>
            <a:prstGeom prst="ellipse">
              <a:avLst/>
            </a:prstGeom>
            <a:noFill/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dk1"/>
                </a:solidFill>
              </a:endParaRPr>
            </a:p>
          </p:txBody>
        </p:sp>
        <p:sp>
          <p:nvSpPr>
            <p:cNvPr id="29" name="椭圆 28"/>
            <p:cNvSpPr/>
            <p:nvPr/>
          </p:nvSpPr>
          <p:spPr>
            <a:xfrm>
              <a:off x="4733" y="9689"/>
              <a:ext cx="119" cy="119"/>
            </a:xfrm>
            <a:prstGeom prst="ellipse">
              <a:avLst/>
            </a:prstGeom>
            <a:noFill/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dk1"/>
                </a:solidFill>
              </a:endParaRPr>
            </a:p>
          </p:txBody>
        </p:sp>
      </p:grpSp>
      <p:pic>
        <p:nvPicPr>
          <p:cNvPr id="216" name="图片 215" descr="QQ20211212-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30055" y="38100"/>
            <a:ext cx="2336165" cy="8458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8942"/>
    </mc:Choice>
    <mc:Fallback xmlns="">
      <p:transition advTm="8942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 bwMode="auto">
          <a:xfrm>
            <a:off x="289560" y="1118870"/>
            <a:ext cx="11612880" cy="5546090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dk1"/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sym typeface="字魂59号-创粗黑" panose="00000500000000000000" pitchFamily="2" charset="-122"/>
            </a:endParaRPr>
          </a:p>
        </p:txBody>
      </p:sp>
      <p:sp>
        <p:nvSpPr>
          <p:cNvPr id="4" name="işḷïḋê"/>
          <p:cNvSpPr/>
          <p:nvPr/>
        </p:nvSpPr>
        <p:spPr bwMode="auto">
          <a:xfrm>
            <a:off x="300075" y="1118942"/>
            <a:ext cx="11366284" cy="845476"/>
          </a:xfrm>
          <a:prstGeom prst="rect">
            <a:avLst/>
          </a:prstGeom>
          <a:solidFill>
            <a:srgbClr val="1A3172"/>
          </a:solidFill>
          <a:ln>
            <a:noFill/>
          </a:ln>
        </p:spPr>
        <p:txBody>
          <a:bodyPr wrap="square" lIns="90000" tIns="46800" rIns="90000" bIns="46800" rtlCol="0">
            <a:normAutofit/>
          </a:bodyPr>
          <a:lstStyle/>
          <a:p>
            <a:pPr marL="0" marR="0" lvl="0" indent="0" algn="ctr" defTabSz="913765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字魂59号-创粗黑" panose="00000500000000000000" pitchFamily="2" charset="-122"/>
              <a:ea typeface="字魂59号-创粗黑" panose="00000500000000000000" pitchFamily="2" charset="-122"/>
              <a:sym typeface="字魂59号-创粗黑" panose="00000500000000000000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842645" y="5824508"/>
            <a:ext cx="4948748" cy="907473"/>
          </a:xfrm>
          <a:prstGeom prst="rect">
            <a:avLst/>
          </a:prstGeom>
          <a:noFill/>
        </p:spPr>
        <p:txBody>
          <a:bodyPr wrap="square" lIns="90000" tIns="46800" rIns="90000" bIns="46800" rtlCol="0" anchor="ctr" anchorCtr="0">
            <a:normAutofit/>
          </a:bodyPr>
          <a:lstStyle/>
          <a:p>
            <a:pPr algn="ctr"/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等线" charset="0"/>
                <a:ea typeface="等线" charset="0"/>
              </a:rPr>
              <a:t>图为预处理数据源码</a:t>
            </a:r>
          </a:p>
        </p:txBody>
      </p:sp>
      <p:sp>
        <p:nvSpPr>
          <p:cNvPr id="12" name="矩形 11"/>
          <p:cNvSpPr/>
          <p:nvPr/>
        </p:nvSpPr>
        <p:spPr>
          <a:xfrm>
            <a:off x="293370" y="306705"/>
            <a:ext cx="2738755" cy="666750"/>
          </a:xfrm>
          <a:prstGeom prst="rect">
            <a:avLst/>
          </a:prstGeom>
          <a:solidFill>
            <a:schemeClr val="tx2"/>
          </a:solidFill>
          <a:ln w="381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3" name="标题 12"/>
          <p:cNvSpPr>
            <a:spLocks noGrp="1"/>
          </p:cNvSpPr>
          <p:nvPr>
            <p:ph type="title"/>
          </p:nvPr>
        </p:nvSpPr>
        <p:spPr>
          <a:xfrm>
            <a:off x="1305560" y="332740"/>
            <a:ext cx="4949190" cy="663575"/>
          </a:xfrm>
          <a:noFill/>
        </p:spPr>
        <p:txBody>
          <a:bodyPr/>
          <a:lstStyle/>
          <a:p>
            <a:r>
              <a:rPr lang="zh-CN" altLang="en-US" sz="2800" dirty="0">
                <a:solidFill>
                  <a:schemeClr val="bg1"/>
                </a:solidFill>
                <a:latin typeface="等线" charset="0"/>
                <a:ea typeface="等线" charset="0"/>
                <a:sym typeface="字魂59号-创粗黑" panose="00000500000000000000" pitchFamily="2" charset="-122"/>
              </a:rPr>
              <a:t>分词过程</a:t>
            </a:r>
          </a:p>
        </p:txBody>
      </p:sp>
      <p:sp>
        <p:nvSpPr>
          <p:cNvPr id="549" name="book-and-cd_43679"/>
          <p:cNvSpPr>
            <a:spLocks noChangeAspect="1"/>
          </p:cNvSpPr>
          <p:nvPr/>
        </p:nvSpPr>
        <p:spPr bwMode="auto">
          <a:xfrm>
            <a:off x="546693" y="395618"/>
            <a:ext cx="609685" cy="488288"/>
          </a:xfrm>
          <a:custGeom>
            <a:avLst/>
            <a:gdLst>
              <a:gd name="connsiteX0" fmla="*/ 452113 w 560604"/>
              <a:gd name="connsiteY0" fmla="*/ 77314 h 448980"/>
              <a:gd name="connsiteX1" fmla="*/ 417185 w 560604"/>
              <a:gd name="connsiteY1" fmla="*/ 112165 h 448980"/>
              <a:gd name="connsiteX2" fmla="*/ 452113 w 560604"/>
              <a:gd name="connsiteY2" fmla="*/ 145726 h 448980"/>
              <a:gd name="connsiteX3" fmla="*/ 485747 w 560604"/>
              <a:gd name="connsiteY3" fmla="*/ 112165 h 448980"/>
              <a:gd name="connsiteX4" fmla="*/ 452113 w 560604"/>
              <a:gd name="connsiteY4" fmla="*/ 77314 h 448980"/>
              <a:gd name="connsiteX5" fmla="*/ 118850 w 560604"/>
              <a:gd name="connsiteY5" fmla="*/ 64516 h 448980"/>
              <a:gd name="connsiteX6" fmla="*/ 40048 w 560604"/>
              <a:gd name="connsiteY6" fmla="*/ 77417 h 448980"/>
              <a:gd name="connsiteX7" fmla="*/ 40048 w 560604"/>
              <a:gd name="connsiteY7" fmla="*/ 392214 h 448980"/>
              <a:gd name="connsiteX8" fmla="*/ 107224 w 560604"/>
              <a:gd name="connsiteY8" fmla="*/ 380602 h 448980"/>
              <a:gd name="connsiteX9" fmla="*/ 255786 w 560604"/>
              <a:gd name="connsiteY9" fmla="*/ 412856 h 448980"/>
              <a:gd name="connsiteX10" fmla="*/ 255786 w 560604"/>
              <a:gd name="connsiteY10" fmla="*/ 277390 h 448980"/>
              <a:gd name="connsiteX11" fmla="*/ 246743 w 560604"/>
              <a:gd name="connsiteY11" fmla="*/ 287711 h 448980"/>
              <a:gd name="connsiteX12" fmla="*/ 246743 w 560604"/>
              <a:gd name="connsiteY12" fmla="*/ 109671 h 448980"/>
              <a:gd name="connsiteX13" fmla="*/ 118850 w 560604"/>
              <a:gd name="connsiteY13" fmla="*/ 64516 h 448980"/>
              <a:gd name="connsiteX14" fmla="*/ 452113 w 560604"/>
              <a:gd name="connsiteY14" fmla="*/ 64406 h 448980"/>
              <a:gd name="connsiteX15" fmla="*/ 498683 w 560604"/>
              <a:gd name="connsiteY15" fmla="*/ 112165 h 448980"/>
              <a:gd name="connsiteX16" fmla="*/ 452113 w 560604"/>
              <a:gd name="connsiteY16" fmla="*/ 158634 h 448980"/>
              <a:gd name="connsiteX17" fmla="*/ 404248 w 560604"/>
              <a:gd name="connsiteY17" fmla="*/ 112165 h 448980"/>
              <a:gd name="connsiteX18" fmla="*/ 452113 w 560604"/>
              <a:gd name="connsiteY18" fmla="*/ 64406 h 448980"/>
              <a:gd name="connsiteX19" fmla="*/ 452058 w 560604"/>
              <a:gd name="connsiteY19" fmla="*/ 59344 h 448980"/>
              <a:gd name="connsiteX20" fmla="*/ 399076 w 560604"/>
              <a:gd name="connsiteY20" fmla="*/ 112237 h 448980"/>
              <a:gd name="connsiteX21" fmla="*/ 452058 w 560604"/>
              <a:gd name="connsiteY21" fmla="*/ 163840 h 448980"/>
              <a:gd name="connsiteX22" fmla="*/ 505039 w 560604"/>
              <a:gd name="connsiteY22" fmla="*/ 112237 h 448980"/>
              <a:gd name="connsiteX23" fmla="*/ 452058 w 560604"/>
              <a:gd name="connsiteY23" fmla="*/ 59344 h 448980"/>
              <a:gd name="connsiteX24" fmla="*/ 118850 w 560604"/>
              <a:gd name="connsiteY24" fmla="*/ 50324 h 448980"/>
              <a:gd name="connsiteX25" fmla="*/ 257078 w 560604"/>
              <a:gd name="connsiteY25" fmla="*/ 99350 h 448980"/>
              <a:gd name="connsiteX26" fmla="*/ 334589 w 560604"/>
              <a:gd name="connsiteY26" fmla="*/ 58065 h 448980"/>
              <a:gd name="connsiteX27" fmla="*/ 329422 w 560604"/>
              <a:gd name="connsiteY27" fmla="*/ 76127 h 448980"/>
              <a:gd name="connsiteX28" fmla="*/ 268705 w 560604"/>
              <a:gd name="connsiteY28" fmla="*/ 109671 h 448980"/>
              <a:gd name="connsiteX29" fmla="*/ 268705 w 560604"/>
              <a:gd name="connsiteY29" fmla="*/ 287711 h 448980"/>
              <a:gd name="connsiteX30" fmla="*/ 259662 w 560604"/>
              <a:gd name="connsiteY30" fmla="*/ 277390 h 448980"/>
              <a:gd name="connsiteX31" fmla="*/ 259662 w 560604"/>
              <a:gd name="connsiteY31" fmla="*/ 412856 h 448980"/>
              <a:gd name="connsiteX32" fmla="*/ 405641 w 560604"/>
              <a:gd name="connsiteY32" fmla="*/ 380602 h 448980"/>
              <a:gd name="connsiteX33" fmla="*/ 475400 w 560604"/>
              <a:gd name="connsiteY33" fmla="*/ 392214 h 448980"/>
              <a:gd name="connsiteX34" fmla="*/ 475400 w 560604"/>
              <a:gd name="connsiteY34" fmla="*/ 233525 h 448980"/>
              <a:gd name="connsiteX35" fmla="*/ 510280 w 560604"/>
              <a:gd name="connsiteY35" fmla="*/ 221914 h 448980"/>
              <a:gd name="connsiteX36" fmla="*/ 510280 w 560604"/>
              <a:gd name="connsiteY36" fmla="*/ 437369 h 448980"/>
              <a:gd name="connsiteX37" fmla="*/ 290666 w 560604"/>
              <a:gd name="connsiteY37" fmla="*/ 437369 h 448980"/>
              <a:gd name="connsiteX38" fmla="*/ 258370 w 560604"/>
              <a:gd name="connsiteY38" fmla="*/ 448980 h 448980"/>
              <a:gd name="connsiteX39" fmla="*/ 226074 w 560604"/>
              <a:gd name="connsiteY39" fmla="*/ 437369 h 448980"/>
              <a:gd name="connsiteX40" fmla="*/ 0 w 560604"/>
              <a:gd name="connsiteY40" fmla="*/ 437369 h 448980"/>
              <a:gd name="connsiteX41" fmla="*/ 0 w 560604"/>
              <a:gd name="connsiteY41" fmla="*/ 113541 h 448980"/>
              <a:gd name="connsiteX42" fmla="*/ 24545 w 560604"/>
              <a:gd name="connsiteY42" fmla="*/ 96769 h 448980"/>
              <a:gd name="connsiteX43" fmla="*/ 24545 w 560604"/>
              <a:gd name="connsiteY43" fmla="*/ 67096 h 448980"/>
              <a:gd name="connsiteX44" fmla="*/ 29713 w 560604"/>
              <a:gd name="connsiteY44" fmla="*/ 65806 h 448980"/>
              <a:gd name="connsiteX45" fmla="*/ 118850 w 560604"/>
              <a:gd name="connsiteY45" fmla="*/ 50324 h 448980"/>
              <a:gd name="connsiteX46" fmla="*/ 449473 w 560604"/>
              <a:gd name="connsiteY46" fmla="*/ 0 h 448980"/>
              <a:gd name="connsiteX47" fmla="*/ 560604 w 560604"/>
              <a:gd name="connsiteY47" fmla="*/ 109657 h 448980"/>
              <a:gd name="connsiteX48" fmla="*/ 449473 w 560604"/>
              <a:gd name="connsiteY48" fmla="*/ 219313 h 448980"/>
              <a:gd name="connsiteX49" fmla="*/ 339634 w 560604"/>
              <a:gd name="connsiteY49" fmla="*/ 109657 h 448980"/>
              <a:gd name="connsiteX50" fmla="*/ 449473 w 560604"/>
              <a:gd name="connsiteY50" fmla="*/ 0 h 448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560604" h="448980">
                <a:moveTo>
                  <a:pt x="452113" y="77314"/>
                </a:moveTo>
                <a:cubicBezTo>
                  <a:pt x="432708" y="77314"/>
                  <a:pt x="417185" y="92804"/>
                  <a:pt x="417185" y="112165"/>
                </a:cubicBezTo>
                <a:cubicBezTo>
                  <a:pt x="417185" y="130237"/>
                  <a:pt x="432708" y="145726"/>
                  <a:pt x="452113" y="145726"/>
                </a:cubicBezTo>
                <a:cubicBezTo>
                  <a:pt x="471517" y="145726"/>
                  <a:pt x="485747" y="130237"/>
                  <a:pt x="485747" y="112165"/>
                </a:cubicBezTo>
                <a:cubicBezTo>
                  <a:pt x="485747" y="92804"/>
                  <a:pt x="470223" y="77314"/>
                  <a:pt x="452113" y="77314"/>
                </a:cubicBezTo>
                <a:close/>
                <a:moveTo>
                  <a:pt x="118850" y="64516"/>
                </a:moveTo>
                <a:cubicBezTo>
                  <a:pt x="81387" y="64516"/>
                  <a:pt x="50382" y="73547"/>
                  <a:pt x="40048" y="77417"/>
                </a:cubicBezTo>
                <a:lnTo>
                  <a:pt x="40048" y="392214"/>
                </a:lnTo>
                <a:cubicBezTo>
                  <a:pt x="58133" y="384473"/>
                  <a:pt x="81387" y="380602"/>
                  <a:pt x="107224" y="380602"/>
                </a:cubicBezTo>
                <a:cubicBezTo>
                  <a:pt x="171816" y="380602"/>
                  <a:pt x="236408" y="405115"/>
                  <a:pt x="255786" y="412856"/>
                </a:cubicBezTo>
                <a:lnTo>
                  <a:pt x="255786" y="277390"/>
                </a:lnTo>
                <a:lnTo>
                  <a:pt x="246743" y="287711"/>
                </a:lnTo>
                <a:lnTo>
                  <a:pt x="246743" y="109671"/>
                </a:lnTo>
                <a:cubicBezTo>
                  <a:pt x="211863" y="79997"/>
                  <a:pt x="169232" y="64516"/>
                  <a:pt x="118850" y="64516"/>
                </a:cubicBezTo>
                <a:close/>
                <a:moveTo>
                  <a:pt x="452113" y="64406"/>
                </a:moveTo>
                <a:cubicBezTo>
                  <a:pt x="477985" y="64406"/>
                  <a:pt x="498683" y="86350"/>
                  <a:pt x="498683" y="112165"/>
                </a:cubicBezTo>
                <a:cubicBezTo>
                  <a:pt x="498683" y="137981"/>
                  <a:pt x="477985" y="158634"/>
                  <a:pt x="452113" y="158634"/>
                </a:cubicBezTo>
                <a:cubicBezTo>
                  <a:pt x="426240" y="158634"/>
                  <a:pt x="404248" y="137981"/>
                  <a:pt x="404248" y="112165"/>
                </a:cubicBezTo>
                <a:cubicBezTo>
                  <a:pt x="404248" y="86350"/>
                  <a:pt x="426240" y="64406"/>
                  <a:pt x="452113" y="64406"/>
                </a:cubicBezTo>
                <a:close/>
                <a:moveTo>
                  <a:pt x="452058" y="59344"/>
                </a:moveTo>
                <a:cubicBezTo>
                  <a:pt x="422336" y="59344"/>
                  <a:pt x="399076" y="82565"/>
                  <a:pt x="399076" y="112237"/>
                </a:cubicBezTo>
                <a:cubicBezTo>
                  <a:pt x="399076" y="140618"/>
                  <a:pt x="422336" y="163840"/>
                  <a:pt x="452058" y="163840"/>
                </a:cubicBezTo>
                <a:cubicBezTo>
                  <a:pt x="480486" y="163840"/>
                  <a:pt x="505039" y="140618"/>
                  <a:pt x="505039" y="112237"/>
                </a:cubicBezTo>
                <a:cubicBezTo>
                  <a:pt x="505039" y="82565"/>
                  <a:pt x="480486" y="59344"/>
                  <a:pt x="452058" y="59344"/>
                </a:cubicBezTo>
                <a:close/>
                <a:moveTo>
                  <a:pt x="118850" y="50324"/>
                </a:moveTo>
                <a:cubicBezTo>
                  <a:pt x="173108" y="50324"/>
                  <a:pt x="219614" y="67096"/>
                  <a:pt x="257078" y="99350"/>
                </a:cubicBezTo>
                <a:cubicBezTo>
                  <a:pt x="280331" y="79997"/>
                  <a:pt x="306168" y="65806"/>
                  <a:pt x="334589" y="58065"/>
                </a:cubicBezTo>
                <a:cubicBezTo>
                  <a:pt x="332005" y="64516"/>
                  <a:pt x="330713" y="69676"/>
                  <a:pt x="329422" y="76127"/>
                </a:cubicBezTo>
                <a:cubicBezTo>
                  <a:pt x="307460" y="82578"/>
                  <a:pt x="286791" y="94189"/>
                  <a:pt x="268705" y="109671"/>
                </a:cubicBezTo>
                <a:lnTo>
                  <a:pt x="268705" y="287711"/>
                </a:lnTo>
                <a:lnTo>
                  <a:pt x="259662" y="277390"/>
                </a:lnTo>
                <a:lnTo>
                  <a:pt x="259662" y="412856"/>
                </a:lnTo>
                <a:cubicBezTo>
                  <a:pt x="279039" y="405115"/>
                  <a:pt x="339756" y="380602"/>
                  <a:pt x="405641" y="380602"/>
                </a:cubicBezTo>
                <a:cubicBezTo>
                  <a:pt x="431478" y="380602"/>
                  <a:pt x="454731" y="384473"/>
                  <a:pt x="475400" y="392214"/>
                </a:cubicBezTo>
                <a:lnTo>
                  <a:pt x="475400" y="233525"/>
                </a:lnTo>
                <a:cubicBezTo>
                  <a:pt x="488319" y="230945"/>
                  <a:pt x="499945" y="227074"/>
                  <a:pt x="510280" y="221914"/>
                </a:cubicBezTo>
                <a:lnTo>
                  <a:pt x="510280" y="437369"/>
                </a:lnTo>
                <a:lnTo>
                  <a:pt x="290666" y="437369"/>
                </a:lnTo>
                <a:cubicBezTo>
                  <a:pt x="282915" y="445110"/>
                  <a:pt x="271288" y="448980"/>
                  <a:pt x="258370" y="448980"/>
                </a:cubicBezTo>
                <a:cubicBezTo>
                  <a:pt x="245451" y="448980"/>
                  <a:pt x="233825" y="445110"/>
                  <a:pt x="226074" y="437369"/>
                </a:cubicBezTo>
                <a:lnTo>
                  <a:pt x="0" y="437369"/>
                </a:lnTo>
                <a:lnTo>
                  <a:pt x="0" y="113541"/>
                </a:lnTo>
                <a:cubicBezTo>
                  <a:pt x="0" y="105800"/>
                  <a:pt x="9043" y="100640"/>
                  <a:pt x="24545" y="96769"/>
                </a:cubicBezTo>
                <a:lnTo>
                  <a:pt x="24545" y="67096"/>
                </a:lnTo>
                <a:lnTo>
                  <a:pt x="29713" y="65806"/>
                </a:lnTo>
                <a:cubicBezTo>
                  <a:pt x="31005" y="64516"/>
                  <a:pt x="68468" y="50324"/>
                  <a:pt x="118850" y="50324"/>
                </a:cubicBezTo>
                <a:close/>
                <a:moveTo>
                  <a:pt x="449473" y="0"/>
                </a:moveTo>
                <a:cubicBezTo>
                  <a:pt x="510208" y="0"/>
                  <a:pt x="560604" y="49023"/>
                  <a:pt x="560604" y="109657"/>
                </a:cubicBezTo>
                <a:cubicBezTo>
                  <a:pt x="560604" y="170290"/>
                  <a:pt x="510208" y="219313"/>
                  <a:pt x="449473" y="219313"/>
                </a:cubicBezTo>
                <a:cubicBezTo>
                  <a:pt x="388739" y="219313"/>
                  <a:pt x="339634" y="170290"/>
                  <a:pt x="339634" y="109657"/>
                </a:cubicBezTo>
                <a:cubicBezTo>
                  <a:pt x="339634" y="49023"/>
                  <a:pt x="388739" y="0"/>
                  <a:pt x="44947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en-US">
              <a:latin typeface="字魂59号-创粗黑" panose="00000500000000000000" pitchFamily="2" charset="-122"/>
              <a:ea typeface="字魂59号-创粗黑" panose="00000500000000000000" pitchFamily="2" charset="-122"/>
              <a:sym typeface="字魂59号-创粗黑" panose="00000500000000000000" pitchFamily="2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3683635" y="1236980"/>
            <a:ext cx="4824730" cy="727710"/>
          </a:xfrm>
          <a:prstGeom prst="rect">
            <a:avLst/>
          </a:prstGeom>
          <a:noFill/>
        </p:spPr>
        <p:txBody>
          <a:bodyPr wrap="none" lIns="90000" tIns="46800" rIns="90000" bIns="46800" rtlCol="0" anchor="ctr" anchorCtr="0">
            <a:noAutofit/>
          </a:bodyPr>
          <a:lstStyle/>
          <a:p>
            <a:pPr algn="ctr"/>
            <a:r>
              <a:rPr lang="zh-CN" altLang="en-US" sz="3100" b="1" dirty="0">
                <a:solidFill>
                  <a:schemeClr val="bg1"/>
                </a:solidFill>
                <a:latin typeface="等线" charset="0"/>
                <a:ea typeface="等线" charset="0"/>
              </a:rPr>
              <a:t>预处理数据</a:t>
            </a:r>
          </a:p>
        </p:txBody>
      </p:sp>
      <p:pic>
        <p:nvPicPr>
          <p:cNvPr id="2" name="图片 1" descr="截屏2021-12-12 上午12.47.39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842645" y="2268855"/>
            <a:ext cx="4824730" cy="3681730"/>
          </a:xfrm>
          <a:prstGeom prst="rect">
            <a:avLst/>
          </a:prstGeom>
          <a:ln w="57150">
            <a:solidFill>
              <a:srgbClr val="1A3172"/>
            </a:solidFill>
          </a:ln>
        </p:spPr>
      </p:pic>
      <p:cxnSp>
        <p:nvCxnSpPr>
          <p:cNvPr id="6" name="直接箭头连接符 5"/>
          <p:cNvCxnSpPr/>
          <p:nvPr/>
        </p:nvCxnSpPr>
        <p:spPr>
          <a:xfrm>
            <a:off x="1579245" y="4201795"/>
            <a:ext cx="2823210" cy="0"/>
          </a:xfrm>
          <a:prstGeom prst="straightConnector1">
            <a:avLst/>
          </a:prstGeom>
          <a:ln w="15875" cap="rnd">
            <a:solidFill>
              <a:schemeClr val="bg1"/>
            </a:solidFill>
            <a:round/>
            <a:headEnd type="none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/>
          <p:nvPr/>
        </p:nvCxnSpPr>
        <p:spPr>
          <a:xfrm>
            <a:off x="1579245" y="4402455"/>
            <a:ext cx="2823210" cy="0"/>
          </a:xfrm>
          <a:prstGeom prst="straightConnector1">
            <a:avLst/>
          </a:prstGeom>
          <a:ln w="15875" cap="rnd">
            <a:solidFill>
              <a:schemeClr val="bg1"/>
            </a:solidFill>
            <a:round/>
            <a:headEnd type="none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4062095" y="3618865"/>
            <a:ext cx="1464945" cy="490855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dk1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4298950" y="3580765"/>
            <a:ext cx="1125855" cy="579755"/>
          </a:xfrm>
          <a:prstGeom prst="rect">
            <a:avLst/>
          </a:prstGeom>
          <a:noFill/>
        </p:spPr>
        <p:txBody>
          <a:bodyPr wrap="none" lIns="90000" tIns="46800" rIns="90000" bIns="46800" rtlCol="0" anchor="ctr" anchorCtr="0">
            <a:normAutofit/>
          </a:bodyPr>
          <a:lstStyle/>
          <a:p>
            <a:pPr algn="ctr"/>
            <a:r>
              <a:rPr lang="zh-CN" altLang="en-US" sz="1200" dirty="0">
                <a:solidFill>
                  <a:schemeClr val="bg1"/>
                </a:solidFill>
                <a:latin typeface="等线" charset="0"/>
                <a:ea typeface="等线" charset="0"/>
              </a:rPr>
              <a:t>去除括号内注释</a:t>
            </a:r>
          </a:p>
          <a:p>
            <a:pPr algn="ctr"/>
            <a:r>
              <a:rPr lang="zh-CN" altLang="en-US" sz="1200" dirty="0">
                <a:solidFill>
                  <a:schemeClr val="bg1"/>
                </a:solidFill>
                <a:latin typeface="等线" charset="0"/>
                <a:ea typeface="等线" charset="0"/>
              </a:rPr>
              <a:t>与文书特有的案号</a:t>
            </a:r>
          </a:p>
        </p:txBody>
      </p:sp>
      <p:sp>
        <p:nvSpPr>
          <p:cNvPr id="22" name="矩形 21"/>
          <p:cNvSpPr/>
          <p:nvPr/>
        </p:nvSpPr>
        <p:spPr>
          <a:xfrm>
            <a:off x="4062095" y="4625975"/>
            <a:ext cx="1464945" cy="907415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dk1"/>
              </a:solidFill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4231640" y="4488180"/>
            <a:ext cx="1126490" cy="1183640"/>
          </a:xfrm>
          <a:prstGeom prst="rect">
            <a:avLst/>
          </a:prstGeom>
          <a:noFill/>
        </p:spPr>
        <p:txBody>
          <a:bodyPr wrap="none" lIns="90000" tIns="46800" rIns="90000" bIns="46800" rtlCol="0" anchor="ctr" anchorCtr="0">
            <a:normAutofit/>
          </a:bodyPr>
          <a:lstStyle/>
          <a:p>
            <a:pPr algn="ctr"/>
            <a:r>
              <a:rPr lang="zh-CN" altLang="en-US" sz="1200" dirty="0">
                <a:solidFill>
                  <a:schemeClr val="bg1"/>
                </a:solidFill>
                <a:latin typeface="等线" charset="0"/>
                <a:ea typeface="等线" charset="0"/>
              </a:rPr>
              <a:t>去除标点符号</a:t>
            </a:r>
          </a:p>
          <a:p>
            <a:pPr algn="ctr"/>
            <a:r>
              <a:rPr lang="zh-CN" altLang="en-US" sz="1200" dirty="0">
                <a:solidFill>
                  <a:schemeClr val="bg1"/>
                </a:solidFill>
                <a:latin typeface="等线" charset="0"/>
                <a:ea typeface="等线" charset="0"/>
              </a:rPr>
              <a:t>但也存在标点符号</a:t>
            </a:r>
          </a:p>
          <a:p>
            <a:pPr algn="ctr"/>
            <a:r>
              <a:rPr lang="zh-CN" altLang="en-US" sz="1200" dirty="0">
                <a:solidFill>
                  <a:schemeClr val="bg1"/>
                </a:solidFill>
                <a:latin typeface="等线" charset="0"/>
                <a:ea typeface="等线" charset="0"/>
              </a:rPr>
              <a:t>有利于分词的情况</a:t>
            </a:r>
          </a:p>
          <a:p>
            <a:pPr algn="ctr"/>
            <a:r>
              <a:rPr lang="zh-CN" altLang="en-US" sz="1200" dirty="0">
                <a:solidFill>
                  <a:schemeClr val="bg1"/>
                </a:solidFill>
                <a:latin typeface="等线" charset="0"/>
                <a:ea typeface="等线" charset="0"/>
              </a:rPr>
              <a:t>故传入</a:t>
            </a:r>
            <a:r>
              <a:rPr lang="en-US" altLang="zh-CN" sz="1200" dirty="0">
                <a:solidFill>
                  <a:schemeClr val="bg1"/>
                </a:solidFill>
                <a:latin typeface="等线" charset="0"/>
                <a:ea typeface="等线" charset="0"/>
              </a:rPr>
              <a:t>choice</a:t>
            </a:r>
            <a:r>
              <a:rPr lang="zh-CN" altLang="en-US" sz="1200" dirty="0">
                <a:solidFill>
                  <a:schemeClr val="bg1"/>
                </a:solidFill>
                <a:latin typeface="等线" charset="0"/>
                <a:ea typeface="等线" charset="0"/>
              </a:rPr>
              <a:t>参数</a:t>
            </a:r>
          </a:p>
        </p:txBody>
      </p:sp>
      <p:pic>
        <p:nvPicPr>
          <p:cNvPr id="27" name="图片 26" descr="截屏2021-12-12 上午12.48.29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6217285" y="2638425"/>
            <a:ext cx="5340985" cy="666115"/>
          </a:xfrm>
          <a:prstGeom prst="rect">
            <a:avLst/>
          </a:prstGeom>
          <a:ln w="38100">
            <a:solidFill>
              <a:srgbClr val="1A3172"/>
            </a:solidFill>
          </a:ln>
        </p:spPr>
      </p:pic>
      <p:pic>
        <p:nvPicPr>
          <p:cNvPr id="28" name="图片 27" descr="截屏2021-12-12 上午12.48.2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6473190" y="4932680"/>
            <a:ext cx="4829175" cy="600710"/>
          </a:xfrm>
          <a:prstGeom prst="rect">
            <a:avLst/>
          </a:prstGeom>
          <a:ln w="38100">
            <a:solidFill>
              <a:srgbClr val="1A3172"/>
            </a:solidFill>
          </a:ln>
        </p:spPr>
      </p:pic>
      <p:sp>
        <p:nvSpPr>
          <p:cNvPr id="30" name="下箭头 29"/>
          <p:cNvSpPr/>
          <p:nvPr/>
        </p:nvSpPr>
        <p:spPr>
          <a:xfrm>
            <a:off x="8964295" y="3712845"/>
            <a:ext cx="352425" cy="822325"/>
          </a:xfrm>
          <a:prstGeom prst="downArrow">
            <a:avLst/>
          </a:prstGeom>
          <a:solidFill>
            <a:schemeClr val="tx2"/>
          </a:solidFill>
          <a:ln w="381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dk1"/>
              </a:solidFill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6850380" y="3749040"/>
            <a:ext cx="1736725" cy="739140"/>
          </a:xfrm>
          <a:prstGeom prst="rect">
            <a:avLst/>
          </a:prstGeom>
          <a:noFill/>
        </p:spPr>
        <p:txBody>
          <a:bodyPr wrap="none" lIns="90000" tIns="46800" rIns="90000" bIns="46800" rtlCol="0" anchor="ctr" anchorCtr="0">
            <a:normAutofit/>
          </a:bodyPr>
          <a:lstStyle/>
          <a:p>
            <a:pPr algn="ctr"/>
            <a:r>
              <a:rPr lang="zh-CN" altLang="en-US" b="1" dirty="0">
                <a:solidFill>
                  <a:srgbClr val="002060"/>
                </a:solidFill>
                <a:latin typeface="等线" charset="0"/>
                <a:ea typeface="等线" charset="0"/>
              </a:rPr>
              <a:t>预处理步骤</a:t>
            </a:r>
          </a:p>
        </p:txBody>
      </p:sp>
      <p:pic>
        <p:nvPicPr>
          <p:cNvPr id="216" name="图片 215" descr="QQ20211212-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30055" y="38100"/>
            <a:ext cx="2336165" cy="8458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376"/>
    </mc:Choice>
    <mc:Fallback xmlns="">
      <p:transition advTm="1376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 bwMode="auto">
          <a:xfrm>
            <a:off x="273050" y="1118870"/>
            <a:ext cx="11612880" cy="5546090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dk1"/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sym typeface="字魂59号-创粗黑" panose="00000500000000000000" pitchFamily="2" charset="-122"/>
            </a:endParaRPr>
          </a:p>
        </p:txBody>
      </p:sp>
      <p:sp>
        <p:nvSpPr>
          <p:cNvPr id="4" name="işḷïḋê"/>
          <p:cNvSpPr/>
          <p:nvPr/>
        </p:nvSpPr>
        <p:spPr bwMode="auto">
          <a:xfrm>
            <a:off x="300075" y="1118942"/>
            <a:ext cx="11366284" cy="845476"/>
          </a:xfrm>
          <a:prstGeom prst="rect">
            <a:avLst/>
          </a:prstGeom>
          <a:solidFill>
            <a:srgbClr val="1A3172"/>
          </a:solidFill>
          <a:ln>
            <a:noFill/>
          </a:ln>
        </p:spPr>
        <p:txBody>
          <a:bodyPr wrap="square" lIns="90000" tIns="46800" rIns="90000" bIns="46800" rtlCol="0">
            <a:normAutofit/>
          </a:bodyPr>
          <a:lstStyle/>
          <a:p>
            <a:pPr marL="0" marR="0" lvl="0" indent="0" algn="ctr" defTabSz="913765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字魂59号-创粗黑" panose="00000500000000000000" pitchFamily="2" charset="-122"/>
              <a:ea typeface="字魂59号-创粗黑" panose="00000500000000000000" pitchFamily="2" charset="-122"/>
              <a:sym typeface="字魂59号-创粗黑" panose="00000500000000000000" pitchFamily="2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293370" y="306705"/>
            <a:ext cx="3373755" cy="666750"/>
          </a:xfrm>
          <a:prstGeom prst="rect">
            <a:avLst/>
          </a:prstGeom>
          <a:solidFill>
            <a:schemeClr val="tx2"/>
          </a:solidFill>
          <a:ln w="381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3" name="标题 12"/>
          <p:cNvSpPr>
            <a:spLocks noGrp="1"/>
          </p:cNvSpPr>
          <p:nvPr>
            <p:ph type="title"/>
          </p:nvPr>
        </p:nvSpPr>
        <p:spPr>
          <a:xfrm>
            <a:off x="1305560" y="309880"/>
            <a:ext cx="4949190" cy="663575"/>
          </a:xfrm>
          <a:noFill/>
        </p:spPr>
        <p:txBody>
          <a:bodyPr/>
          <a:lstStyle/>
          <a:p>
            <a:r>
              <a:rPr lang="zh-CN" altLang="en-US" sz="2800" dirty="0">
                <a:solidFill>
                  <a:schemeClr val="bg1"/>
                </a:solidFill>
                <a:latin typeface="等线" charset="0"/>
                <a:ea typeface="等线" charset="0"/>
                <a:sym typeface="字魂59号-创粗黑" panose="00000500000000000000" pitchFamily="2" charset="-122"/>
              </a:rPr>
              <a:t>分词方法选择</a:t>
            </a:r>
          </a:p>
        </p:txBody>
      </p:sp>
      <p:sp>
        <p:nvSpPr>
          <p:cNvPr id="549" name="book-and-cd_43679"/>
          <p:cNvSpPr>
            <a:spLocks noChangeAspect="1"/>
          </p:cNvSpPr>
          <p:nvPr/>
        </p:nvSpPr>
        <p:spPr bwMode="auto">
          <a:xfrm>
            <a:off x="546693" y="395618"/>
            <a:ext cx="609685" cy="488288"/>
          </a:xfrm>
          <a:custGeom>
            <a:avLst/>
            <a:gdLst>
              <a:gd name="connsiteX0" fmla="*/ 452113 w 560604"/>
              <a:gd name="connsiteY0" fmla="*/ 77314 h 448980"/>
              <a:gd name="connsiteX1" fmla="*/ 417185 w 560604"/>
              <a:gd name="connsiteY1" fmla="*/ 112165 h 448980"/>
              <a:gd name="connsiteX2" fmla="*/ 452113 w 560604"/>
              <a:gd name="connsiteY2" fmla="*/ 145726 h 448980"/>
              <a:gd name="connsiteX3" fmla="*/ 485747 w 560604"/>
              <a:gd name="connsiteY3" fmla="*/ 112165 h 448980"/>
              <a:gd name="connsiteX4" fmla="*/ 452113 w 560604"/>
              <a:gd name="connsiteY4" fmla="*/ 77314 h 448980"/>
              <a:gd name="connsiteX5" fmla="*/ 118850 w 560604"/>
              <a:gd name="connsiteY5" fmla="*/ 64516 h 448980"/>
              <a:gd name="connsiteX6" fmla="*/ 40048 w 560604"/>
              <a:gd name="connsiteY6" fmla="*/ 77417 h 448980"/>
              <a:gd name="connsiteX7" fmla="*/ 40048 w 560604"/>
              <a:gd name="connsiteY7" fmla="*/ 392214 h 448980"/>
              <a:gd name="connsiteX8" fmla="*/ 107224 w 560604"/>
              <a:gd name="connsiteY8" fmla="*/ 380602 h 448980"/>
              <a:gd name="connsiteX9" fmla="*/ 255786 w 560604"/>
              <a:gd name="connsiteY9" fmla="*/ 412856 h 448980"/>
              <a:gd name="connsiteX10" fmla="*/ 255786 w 560604"/>
              <a:gd name="connsiteY10" fmla="*/ 277390 h 448980"/>
              <a:gd name="connsiteX11" fmla="*/ 246743 w 560604"/>
              <a:gd name="connsiteY11" fmla="*/ 287711 h 448980"/>
              <a:gd name="connsiteX12" fmla="*/ 246743 w 560604"/>
              <a:gd name="connsiteY12" fmla="*/ 109671 h 448980"/>
              <a:gd name="connsiteX13" fmla="*/ 118850 w 560604"/>
              <a:gd name="connsiteY13" fmla="*/ 64516 h 448980"/>
              <a:gd name="connsiteX14" fmla="*/ 452113 w 560604"/>
              <a:gd name="connsiteY14" fmla="*/ 64406 h 448980"/>
              <a:gd name="connsiteX15" fmla="*/ 498683 w 560604"/>
              <a:gd name="connsiteY15" fmla="*/ 112165 h 448980"/>
              <a:gd name="connsiteX16" fmla="*/ 452113 w 560604"/>
              <a:gd name="connsiteY16" fmla="*/ 158634 h 448980"/>
              <a:gd name="connsiteX17" fmla="*/ 404248 w 560604"/>
              <a:gd name="connsiteY17" fmla="*/ 112165 h 448980"/>
              <a:gd name="connsiteX18" fmla="*/ 452113 w 560604"/>
              <a:gd name="connsiteY18" fmla="*/ 64406 h 448980"/>
              <a:gd name="connsiteX19" fmla="*/ 452058 w 560604"/>
              <a:gd name="connsiteY19" fmla="*/ 59344 h 448980"/>
              <a:gd name="connsiteX20" fmla="*/ 399076 w 560604"/>
              <a:gd name="connsiteY20" fmla="*/ 112237 h 448980"/>
              <a:gd name="connsiteX21" fmla="*/ 452058 w 560604"/>
              <a:gd name="connsiteY21" fmla="*/ 163840 h 448980"/>
              <a:gd name="connsiteX22" fmla="*/ 505039 w 560604"/>
              <a:gd name="connsiteY22" fmla="*/ 112237 h 448980"/>
              <a:gd name="connsiteX23" fmla="*/ 452058 w 560604"/>
              <a:gd name="connsiteY23" fmla="*/ 59344 h 448980"/>
              <a:gd name="connsiteX24" fmla="*/ 118850 w 560604"/>
              <a:gd name="connsiteY24" fmla="*/ 50324 h 448980"/>
              <a:gd name="connsiteX25" fmla="*/ 257078 w 560604"/>
              <a:gd name="connsiteY25" fmla="*/ 99350 h 448980"/>
              <a:gd name="connsiteX26" fmla="*/ 334589 w 560604"/>
              <a:gd name="connsiteY26" fmla="*/ 58065 h 448980"/>
              <a:gd name="connsiteX27" fmla="*/ 329422 w 560604"/>
              <a:gd name="connsiteY27" fmla="*/ 76127 h 448980"/>
              <a:gd name="connsiteX28" fmla="*/ 268705 w 560604"/>
              <a:gd name="connsiteY28" fmla="*/ 109671 h 448980"/>
              <a:gd name="connsiteX29" fmla="*/ 268705 w 560604"/>
              <a:gd name="connsiteY29" fmla="*/ 287711 h 448980"/>
              <a:gd name="connsiteX30" fmla="*/ 259662 w 560604"/>
              <a:gd name="connsiteY30" fmla="*/ 277390 h 448980"/>
              <a:gd name="connsiteX31" fmla="*/ 259662 w 560604"/>
              <a:gd name="connsiteY31" fmla="*/ 412856 h 448980"/>
              <a:gd name="connsiteX32" fmla="*/ 405641 w 560604"/>
              <a:gd name="connsiteY32" fmla="*/ 380602 h 448980"/>
              <a:gd name="connsiteX33" fmla="*/ 475400 w 560604"/>
              <a:gd name="connsiteY33" fmla="*/ 392214 h 448980"/>
              <a:gd name="connsiteX34" fmla="*/ 475400 w 560604"/>
              <a:gd name="connsiteY34" fmla="*/ 233525 h 448980"/>
              <a:gd name="connsiteX35" fmla="*/ 510280 w 560604"/>
              <a:gd name="connsiteY35" fmla="*/ 221914 h 448980"/>
              <a:gd name="connsiteX36" fmla="*/ 510280 w 560604"/>
              <a:gd name="connsiteY36" fmla="*/ 437369 h 448980"/>
              <a:gd name="connsiteX37" fmla="*/ 290666 w 560604"/>
              <a:gd name="connsiteY37" fmla="*/ 437369 h 448980"/>
              <a:gd name="connsiteX38" fmla="*/ 258370 w 560604"/>
              <a:gd name="connsiteY38" fmla="*/ 448980 h 448980"/>
              <a:gd name="connsiteX39" fmla="*/ 226074 w 560604"/>
              <a:gd name="connsiteY39" fmla="*/ 437369 h 448980"/>
              <a:gd name="connsiteX40" fmla="*/ 0 w 560604"/>
              <a:gd name="connsiteY40" fmla="*/ 437369 h 448980"/>
              <a:gd name="connsiteX41" fmla="*/ 0 w 560604"/>
              <a:gd name="connsiteY41" fmla="*/ 113541 h 448980"/>
              <a:gd name="connsiteX42" fmla="*/ 24545 w 560604"/>
              <a:gd name="connsiteY42" fmla="*/ 96769 h 448980"/>
              <a:gd name="connsiteX43" fmla="*/ 24545 w 560604"/>
              <a:gd name="connsiteY43" fmla="*/ 67096 h 448980"/>
              <a:gd name="connsiteX44" fmla="*/ 29713 w 560604"/>
              <a:gd name="connsiteY44" fmla="*/ 65806 h 448980"/>
              <a:gd name="connsiteX45" fmla="*/ 118850 w 560604"/>
              <a:gd name="connsiteY45" fmla="*/ 50324 h 448980"/>
              <a:gd name="connsiteX46" fmla="*/ 449473 w 560604"/>
              <a:gd name="connsiteY46" fmla="*/ 0 h 448980"/>
              <a:gd name="connsiteX47" fmla="*/ 560604 w 560604"/>
              <a:gd name="connsiteY47" fmla="*/ 109657 h 448980"/>
              <a:gd name="connsiteX48" fmla="*/ 449473 w 560604"/>
              <a:gd name="connsiteY48" fmla="*/ 219313 h 448980"/>
              <a:gd name="connsiteX49" fmla="*/ 339634 w 560604"/>
              <a:gd name="connsiteY49" fmla="*/ 109657 h 448980"/>
              <a:gd name="connsiteX50" fmla="*/ 449473 w 560604"/>
              <a:gd name="connsiteY50" fmla="*/ 0 h 448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560604" h="448980">
                <a:moveTo>
                  <a:pt x="452113" y="77314"/>
                </a:moveTo>
                <a:cubicBezTo>
                  <a:pt x="432708" y="77314"/>
                  <a:pt x="417185" y="92804"/>
                  <a:pt x="417185" y="112165"/>
                </a:cubicBezTo>
                <a:cubicBezTo>
                  <a:pt x="417185" y="130237"/>
                  <a:pt x="432708" y="145726"/>
                  <a:pt x="452113" y="145726"/>
                </a:cubicBezTo>
                <a:cubicBezTo>
                  <a:pt x="471517" y="145726"/>
                  <a:pt x="485747" y="130237"/>
                  <a:pt x="485747" y="112165"/>
                </a:cubicBezTo>
                <a:cubicBezTo>
                  <a:pt x="485747" y="92804"/>
                  <a:pt x="470223" y="77314"/>
                  <a:pt x="452113" y="77314"/>
                </a:cubicBezTo>
                <a:close/>
                <a:moveTo>
                  <a:pt x="118850" y="64516"/>
                </a:moveTo>
                <a:cubicBezTo>
                  <a:pt x="81387" y="64516"/>
                  <a:pt x="50382" y="73547"/>
                  <a:pt x="40048" y="77417"/>
                </a:cubicBezTo>
                <a:lnTo>
                  <a:pt x="40048" y="392214"/>
                </a:lnTo>
                <a:cubicBezTo>
                  <a:pt x="58133" y="384473"/>
                  <a:pt x="81387" y="380602"/>
                  <a:pt x="107224" y="380602"/>
                </a:cubicBezTo>
                <a:cubicBezTo>
                  <a:pt x="171816" y="380602"/>
                  <a:pt x="236408" y="405115"/>
                  <a:pt x="255786" y="412856"/>
                </a:cubicBezTo>
                <a:lnTo>
                  <a:pt x="255786" y="277390"/>
                </a:lnTo>
                <a:lnTo>
                  <a:pt x="246743" y="287711"/>
                </a:lnTo>
                <a:lnTo>
                  <a:pt x="246743" y="109671"/>
                </a:lnTo>
                <a:cubicBezTo>
                  <a:pt x="211863" y="79997"/>
                  <a:pt x="169232" y="64516"/>
                  <a:pt x="118850" y="64516"/>
                </a:cubicBezTo>
                <a:close/>
                <a:moveTo>
                  <a:pt x="452113" y="64406"/>
                </a:moveTo>
                <a:cubicBezTo>
                  <a:pt x="477985" y="64406"/>
                  <a:pt x="498683" y="86350"/>
                  <a:pt x="498683" y="112165"/>
                </a:cubicBezTo>
                <a:cubicBezTo>
                  <a:pt x="498683" y="137981"/>
                  <a:pt x="477985" y="158634"/>
                  <a:pt x="452113" y="158634"/>
                </a:cubicBezTo>
                <a:cubicBezTo>
                  <a:pt x="426240" y="158634"/>
                  <a:pt x="404248" y="137981"/>
                  <a:pt x="404248" y="112165"/>
                </a:cubicBezTo>
                <a:cubicBezTo>
                  <a:pt x="404248" y="86350"/>
                  <a:pt x="426240" y="64406"/>
                  <a:pt x="452113" y="64406"/>
                </a:cubicBezTo>
                <a:close/>
                <a:moveTo>
                  <a:pt x="452058" y="59344"/>
                </a:moveTo>
                <a:cubicBezTo>
                  <a:pt x="422336" y="59344"/>
                  <a:pt x="399076" y="82565"/>
                  <a:pt x="399076" y="112237"/>
                </a:cubicBezTo>
                <a:cubicBezTo>
                  <a:pt x="399076" y="140618"/>
                  <a:pt x="422336" y="163840"/>
                  <a:pt x="452058" y="163840"/>
                </a:cubicBezTo>
                <a:cubicBezTo>
                  <a:pt x="480486" y="163840"/>
                  <a:pt x="505039" y="140618"/>
                  <a:pt x="505039" y="112237"/>
                </a:cubicBezTo>
                <a:cubicBezTo>
                  <a:pt x="505039" y="82565"/>
                  <a:pt x="480486" y="59344"/>
                  <a:pt x="452058" y="59344"/>
                </a:cubicBezTo>
                <a:close/>
                <a:moveTo>
                  <a:pt x="118850" y="50324"/>
                </a:moveTo>
                <a:cubicBezTo>
                  <a:pt x="173108" y="50324"/>
                  <a:pt x="219614" y="67096"/>
                  <a:pt x="257078" y="99350"/>
                </a:cubicBezTo>
                <a:cubicBezTo>
                  <a:pt x="280331" y="79997"/>
                  <a:pt x="306168" y="65806"/>
                  <a:pt x="334589" y="58065"/>
                </a:cubicBezTo>
                <a:cubicBezTo>
                  <a:pt x="332005" y="64516"/>
                  <a:pt x="330713" y="69676"/>
                  <a:pt x="329422" y="76127"/>
                </a:cubicBezTo>
                <a:cubicBezTo>
                  <a:pt x="307460" y="82578"/>
                  <a:pt x="286791" y="94189"/>
                  <a:pt x="268705" y="109671"/>
                </a:cubicBezTo>
                <a:lnTo>
                  <a:pt x="268705" y="287711"/>
                </a:lnTo>
                <a:lnTo>
                  <a:pt x="259662" y="277390"/>
                </a:lnTo>
                <a:lnTo>
                  <a:pt x="259662" y="412856"/>
                </a:lnTo>
                <a:cubicBezTo>
                  <a:pt x="279039" y="405115"/>
                  <a:pt x="339756" y="380602"/>
                  <a:pt x="405641" y="380602"/>
                </a:cubicBezTo>
                <a:cubicBezTo>
                  <a:pt x="431478" y="380602"/>
                  <a:pt x="454731" y="384473"/>
                  <a:pt x="475400" y="392214"/>
                </a:cubicBezTo>
                <a:lnTo>
                  <a:pt x="475400" y="233525"/>
                </a:lnTo>
                <a:cubicBezTo>
                  <a:pt x="488319" y="230945"/>
                  <a:pt x="499945" y="227074"/>
                  <a:pt x="510280" y="221914"/>
                </a:cubicBezTo>
                <a:lnTo>
                  <a:pt x="510280" y="437369"/>
                </a:lnTo>
                <a:lnTo>
                  <a:pt x="290666" y="437369"/>
                </a:lnTo>
                <a:cubicBezTo>
                  <a:pt x="282915" y="445110"/>
                  <a:pt x="271288" y="448980"/>
                  <a:pt x="258370" y="448980"/>
                </a:cubicBezTo>
                <a:cubicBezTo>
                  <a:pt x="245451" y="448980"/>
                  <a:pt x="233825" y="445110"/>
                  <a:pt x="226074" y="437369"/>
                </a:cubicBezTo>
                <a:lnTo>
                  <a:pt x="0" y="437369"/>
                </a:lnTo>
                <a:lnTo>
                  <a:pt x="0" y="113541"/>
                </a:lnTo>
                <a:cubicBezTo>
                  <a:pt x="0" y="105800"/>
                  <a:pt x="9043" y="100640"/>
                  <a:pt x="24545" y="96769"/>
                </a:cubicBezTo>
                <a:lnTo>
                  <a:pt x="24545" y="67096"/>
                </a:lnTo>
                <a:lnTo>
                  <a:pt x="29713" y="65806"/>
                </a:lnTo>
                <a:cubicBezTo>
                  <a:pt x="31005" y="64516"/>
                  <a:pt x="68468" y="50324"/>
                  <a:pt x="118850" y="50324"/>
                </a:cubicBezTo>
                <a:close/>
                <a:moveTo>
                  <a:pt x="449473" y="0"/>
                </a:moveTo>
                <a:cubicBezTo>
                  <a:pt x="510208" y="0"/>
                  <a:pt x="560604" y="49023"/>
                  <a:pt x="560604" y="109657"/>
                </a:cubicBezTo>
                <a:cubicBezTo>
                  <a:pt x="560604" y="170290"/>
                  <a:pt x="510208" y="219313"/>
                  <a:pt x="449473" y="219313"/>
                </a:cubicBezTo>
                <a:cubicBezTo>
                  <a:pt x="388739" y="219313"/>
                  <a:pt x="339634" y="170290"/>
                  <a:pt x="339634" y="109657"/>
                </a:cubicBezTo>
                <a:cubicBezTo>
                  <a:pt x="339634" y="49023"/>
                  <a:pt x="388739" y="0"/>
                  <a:pt x="44947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en-US">
              <a:latin typeface="字魂59号-创粗黑" panose="00000500000000000000" pitchFamily="2" charset="-122"/>
              <a:ea typeface="字魂59号-创粗黑" panose="00000500000000000000" pitchFamily="2" charset="-122"/>
              <a:sym typeface="字魂59号-创粗黑" panose="00000500000000000000" pitchFamily="2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3316556" y="1188559"/>
            <a:ext cx="4824730" cy="727710"/>
          </a:xfrm>
          <a:prstGeom prst="rect">
            <a:avLst/>
          </a:prstGeom>
          <a:noFill/>
        </p:spPr>
        <p:txBody>
          <a:bodyPr wrap="none" lIns="90000" tIns="46800" rIns="90000" bIns="46800" rtlCol="0" anchor="ctr" anchorCtr="0">
            <a:noAutofit/>
          </a:bodyPr>
          <a:lstStyle/>
          <a:p>
            <a:pPr algn="ctr"/>
            <a:r>
              <a:rPr lang="en-US" altLang="zh-CN" sz="3100" b="1" dirty="0">
                <a:solidFill>
                  <a:schemeClr val="bg1"/>
                </a:solidFill>
                <a:latin typeface="等线" charset="0"/>
                <a:ea typeface="等线" charset="0"/>
                <a:cs typeface="等线" charset="0"/>
              </a:rPr>
              <a:t>SIGHAN</a:t>
            </a:r>
            <a:r>
              <a:rPr lang="zh-CN" altLang="en-US" sz="3100" b="1" dirty="0">
                <a:solidFill>
                  <a:schemeClr val="bg1"/>
                </a:solidFill>
                <a:latin typeface="等线" charset="0"/>
                <a:ea typeface="等线" charset="0"/>
                <a:cs typeface="等线" charset="0"/>
              </a:rPr>
              <a:t>评估方法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6744335" y="2171700"/>
            <a:ext cx="4489450" cy="1256030"/>
          </a:xfrm>
          <a:prstGeom prst="rect">
            <a:avLst/>
          </a:prstGeom>
          <a:noFill/>
        </p:spPr>
        <p:txBody>
          <a:bodyPr wrap="none" lIns="90000" tIns="46800" rIns="90000" bIns="46800" rtlCol="0" anchor="ctr" anchorCtr="0">
            <a:normAutofit/>
          </a:bodyPr>
          <a:lstStyle/>
          <a:p>
            <a:pPr algn="ctr"/>
            <a:r>
              <a:rPr lang="zh-CN" altLang="en-US" dirty="0">
                <a:latin typeface="等线" charset="0"/>
                <a:ea typeface="等线" charset="0"/>
                <a:cs typeface="等线" charset="0"/>
              </a:rPr>
              <a:t>通过测试一系列数据给出</a:t>
            </a:r>
          </a:p>
          <a:p>
            <a:pPr algn="ctr"/>
            <a:r>
              <a:rPr lang="zh-CN" altLang="en-US" dirty="0">
                <a:latin typeface="等线" charset="0"/>
                <a:ea typeface="等线" charset="0"/>
                <a:cs typeface="等线" charset="0"/>
              </a:rPr>
              <a:t>正向匹配法、</a:t>
            </a:r>
            <a:r>
              <a:rPr lang="en-US" altLang="zh-CN" dirty="0" err="1">
                <a:latin typeface="等线" charset="0"/>
                <a:ea typeface="等线" charset="0"/>
                <a:cs typeface="等线" charset="0"/>
              </a:rPr>
              <a:t>jieba</a:t>
            </a:r>
            <a:r>
              <a:rPr lang="zh-CN" altLang="en-US" dirty="0">
                <a:latin typeface="等线" charset="0"/>
                <a:ea typeface="等线" charset="0"/>
                <a:cs typeface="等线" charset="0"/>
              </a:rPr>
              <a:t>、</a:t>
            </a:r>
            <a:r>
              <a:rPr lang="en-US" altLang="zh-CN" dirty="0" err="1">
                <a:latin typeface="等线" charset="0"/>
                <a:ea typeface="等线" charset="0"/>
                <a:cs typeface="等线" charset="0"/>
              </a:rPr>
              <a:t>ltp</a:t>
            </a:r>
            <a:r>
              <a:rPr lang="zh-CN" altLang="en-US" dirty="0">
                <a:latin typeface="等线" charset="0"/>
                <a:ea typeface="等线" charset="0"/>
                <a:cs typeface="等线" charset="0"/>
              </a:rPr>
              <a:t>三者的得分</a:t>
            </a:r>
          </a:p>
        </p:txBody>
      </p:sp>
      <p:sp>
        <p:nvSpPr>
          <p:cNvPr id="18" name="矩形 17"/>
          <p:cNvSpPr/>
          <p:nvPr/>
        </p:nvSpPr>
        <p:spPr>
          <a:xfrm>
            <a:off x="6896735" y="2384425"/>
            <a:ext cx="4413885" cy="845820"/>
          </a:xfrm>
          <a:prstGeom prst="rect">
            <a:avLst/>
          </a:prstGeom>
          <a:noFill/>
          <a:ln w="34925">
            <a:solidFill>
              <a:schemeClr val="tx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dk1"/>
              </a:solidFill>
            </a:endParaRPr>
          </a:p>
        </p:txBody>
      </p:sp>
      <p:sp>
        <p:nvSpPr>
          <p:cNvPr id="19" name="下箭头 18"/>
          <p:cNvSpPr/>
          <p:nvPr/>
        </p:nvSpPr>
        <p:spPr>
          <a:xfrm>
            <a:off x="8995410" y="3427730"/>
            <a:ext cx="185420" cy="487680"/>
          </a:xfrm>
          <a:prstGeom prst="downArrow">
            <a:avLst/>
          </a:prstGeom>
          <a:solidFill>
            <a:schemeClr val="tx2"/>
          </a:solidFill>
          <a:ln w="381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dk1"/>
              </a:solidFill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7416800" y="4001770"/>
            <a:ext cx="3373755" cy="610870"/>
          </a:xfrm>
          <a:prstGeom prst="rect">
            <a:avLst/>
          </a:prstGeom>
          <a:noFill/>
          <a:ln w="34925">
            <a:solidFill>
              <a:schemeClr val="tx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dk1"/>
              </a:solidFill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7218680" y="4125595"/>
            <a:ext cx="3571875" cy="426085"/>
          </a:xfrm>
          <a:prstGeom prst="rect">
            <a:avLst/>
          </a:prstGeom>
          <a:noFill/>
        </p:spPr>
        <p:txBody>
          <a:bodyPr wrap="none" lIns="90000" tIns="46800" rIns="90000" bIns="46800" rtlCol="0" anchor="ctr" anchorCtr="0">
            <a:normAutofit/>
          </a:bodyPr>
          <a:lstStyle/>
          <a:p>
            <a:pPr algn="ctr"/>
            <a:r>
              <a:rPr lang="en-US" altLang="zh-CN" b="1" dirty="0" err="1">
                <a:latin typeface="等线" charset="0"/>
                <a:ea typeface="等线" charset="0"/>
                <a:cs typeface="等线" charset="0"/>
              </a:rPr>
              <a:t>ltp</a:t>
            </a:r>
            <a:r>
              <a:rPr lang="en-US" altLang="zh-CN" b="1" dirty="0">
                <a:latin typeface="等线" charset="0"/>
                <a:ea typeface="等线" charset="0"/>
                <a:cs typeface="等线" charset="0"/>
              </a:rPr>
              <a:t>&gt;jieba&gt;</a:t>
            </a:r>
            <a:r>
              <a:rPr lang="zh-CN" altLang="en-US" b="1" dirty="0">
                <a:latin typeface="等线" charset="0"/>
                <a:ea typeface="等线" charset="0"/>
                <a:cs typeface="等线" charset="0"/>
              </a:rPr>
              <a:t>正向匹配</a:t>
            </a:r>
          </a:p>
        </p:txBody>
      </p:sp>
      <p:sp>
        <p:nvSpPr>
          <p:cNvPr id="25" name="下箭头 24"/>
          <p:cNvSpPr/>
          <p:nvPr/>
        </p:nvSpPr>
        <p:spPr>
          <a:xfrm>
            <a:off x="8995410" y="4761865"/>
            <a:ext cx="185420" cy="487680"/>
          </a:xfrm>
          <a:prstGeom prst="downArrow">
            <a:avLst/>
          </a:prstGeom>
          <a:solidFill>
            <a:schemeClr val="tx2"/>
          </a:solidFill>
          <a:ln w="381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dk1"/>
              </a:solidFill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6744335" y="5369560"/>
            <a:ext cx="4824730" cy="998220"/>
          </a:xfrm>
          <a:prstGeom prst="rect">
            <a:avLst/>
          </a:prstGeom>
          <a:noFill/>
          <a:ln w="34925">
            <a:solidFill>
              <a:schemeClr val="tx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dk1"/>
              </a:solidFill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7371715" y="5358130"/>
            <a:ext cx="3699510" cy="998220"/>
          </a:xfrm>
          <a:prstGeom prst="rect">
            <a:avLst/>
          </a:prstGeom>
          <a:noFill/>
        </p:spPr>
        <p:txBody>
          <a:bodyPr wrap="none" lIns="90000" tIns="46800" rIns="90000" bIns="46800" rtlCol="0" anchor="ctr" anchorCtr="0">
            <a:normAutofit/>
          </a:bodyPr>
          <a:lstStyle/>
          <a:p>
            <a:pPr algn="ctr"/>
            <a:r>
              <a:rPr lang="en-US" altLang="zh-CN" dirty="0" err="1">
                <a:latin typeface="等线" charset="0"/>
                <a:ea typeface="等线" charset="0"/>
                <a:cs typeface="等线" charset="0"/>
              </a:rPr>
              <a:t>ltp</a:t>
            </a:r>
            <a:r>
              <a:rPr lang="en-US" altLang="zh-CN" dirty="0">
                <a:latin typeface="等线" charset="0"/>
                <a:ea typeface="等线" charset="0"/>
                <a:cs typeface="等线" charset="0"/>
              </a:rPr>
              <a:t>:</a:t>
            </a:r>
            <a:r>
              <a:rPr lang="zh-CN" altLang="en-US" dirty="0">
                <a:latin typeface="等线" charset="0"/>
                <a:ea typeface="等线" charset="0"/>
                <a:cs typeface="等线" charset="0"/>
              </a:rPr>
              <a:t>词性解析较好 </a:t>
            </a:r>
          </a:p>
          <a:p>
            <a:pPr algn="ctr"/>
            <a:r>
              <a:rPr lang="en-US" altLang="zh-CN" dirty="0">
                <a:latin typeface="等线" charset="0"/>
                <a:ea typeface="等线" charset="0"/>
                <a:cs typeface="等线" charset="0"/>
              </a:rPr>
              <a:t>jieba</a:t>
            </a:r>
            <a:r>
              <a:rPr lang="zh-CN" altLang="en-US" dirty="0">
                <a:latin typeface="等线" charset="0"/>
                <a:ea typeface="等线" charset="0"/>
                <a:cs typeface="等线" charset="0"/>
              </a:rPr>
              <a:t>：对自定义字典的识别更灵活</a:t>
            </a:r>
          </a:p>
        </p:txBody>
      </p:sp>
      <p:sp>
        <p:nvSpPr>
          <p:cNvPr id="32" name="文本框 31"/>
          <p:cNvSpPr txBox="1"/>
          <p:nvPr/>
        </p:nvSpPr>
        <p:spPr>
          <a:xfrm>
            <a:off x="7371715" y="3286760"/>
            <a:ext cx="1736725" cy="739140"/>
          </a:xfrm>
          <a:prstGeom prst="rect">
            <a:avLst/>
          </a:prstGeom>
          <a:noFill/>
        </p:spPr>
        <p:txBody>
          <a:bodyPr wrap="none" lIns="90000" tIns="46800" rIns="90000" bIns="46800" rtlCol="0" anchor="ctr" anchorCtr="0">
            <a:normAutofit/>
          </a:bodyPr>
          <a:lstStyle/>
          <a:p>
            <a:pPr algn="ctr"/>
            <a:r>
              <a:rPr lang="zh-CN" altLang="en-US" b="1" dirty="0">
                <a:solidFill>
                  <a:srgbClr val="002060"/>
                </a:solidFill>
                <a:latin typeface="等线" charset="0"/>
                <a:ea typeface="等线" charset="0"/>
              </a:rPr>
              <a:t>结果</a:t>
            </a:r>
          </a:p>
        </p:txBody>
      </p:sp>
      <p:sp>
        <p:nvSpPr>
          <p:cNvPr id="33" name="文本框 32"/>
          <p:cNvSpPr txBox="1"/>
          <p:nvPr/>
        </p:nvSpPr>
        <p:spPr>
          <a:xfrm>
            <a:off x="7218680" y="4608195"/>
            <a:ext cx="1736725" cy="739140"/>
          </a:xfrm>
          <a:prstGeom prst="rect">
            <a:avLst/>
          </a:prstGeom>
          <a:noFill/>
        </p:spPr>
        <p:txBody>
          <a:bodyPr wrap="none" lIns="90000" tIns="46800" rIns="90000" bIns="46800" rtlCol="0" anchor="ctr" anchorCtr="0">
            <a:normAutofit/>
          </a:bodyPr>
          <a:lstStyle/>
          <a:p>
            <a:pPr algn="ctr"/>
            <a:r>
              <a:rPr lang="zh-CN" altLang="en-US" b="1" dirty="0">
                <a:solidFill>
                  <a:srgbClr val="002060"/>
                </a:solidFill>
                <a:latin typeface="等线" charset="0"/>
                <a:ea typeface="等线" charset="0"/>
              </a:rPr>
              <a:t>多次测验后发现</a:t>
            </a:r>
          </a:p>
        </p:txBody>
      </p:sp>
      <p:pic>
        <p:nvPicPr>
          <p:cNvPr id="216" name="图片 215" descr="QQ20211212-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0055" y="38100"/>
            <a:ext cx="2336165" cy="8458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735" y="2508250"/>
            <a:ext cx="5375910" cy="3598545"/>
          </a:xfrm>
          <a:prstGeom prst="rect">
            <a:avLst/>
          </a:prstGeom>
          <a:ln w="28575" cmpd="sng">
            <a:solidFill>
              <a:srgbClr val="1A3172"/>
            </a:solidFill>
            <a:prstDash val="solid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53516"/>
    </mc:Choice>
    <mc:Fallback xmlns="">
      <p:transition advTm="53516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323965" y="0"/>
            <a:ext cx="5868035" cy="6858635"/>
          </a:xfrm>
          <a:prstGeom prst="rect">
            <a:avLst/>
          </a:prstGeom>
          <a:solidFill>
            <a:srgbClr val="1A3172"/>
          </a:solidFill>
          <a:ln w="381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dk1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726555" y="395605"/>
            <a:ext cx="5063490" cy="1760220"/>
          </a:xfrm>
          <a:prstGeom prst="rect">
            <a:avLst/>
          </a:prstGeom>
          <a:noFill/>
        </p:spPr>
        <p:txBody>
          <a:bodyPr wrap="square" lIns="90000" tIns="46800" rIns="90000" bIns="46800" rtlCol="0" anchor="ctr" anchorCtr="0">
            <a:normAutofit/>
          </a:bodyPr>
          <a:lstStyle/>
          <a:p>
            <a:pPr indent="0" fontAlgn="auto">
              <a:lnSpc>
                <a:spcPts val="1560"/>
              </a:lnSpc>
            </a:pPr>
            <a:r>
              <a:rPr lang="en-US" altLang="zh-CN" dirty="0">
                <a:solidFill>
                  <a:schemeClr val="bg1"/>
                </a:solidFill>
              </a:rPr>
              <a:t>     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27330" y="4280535"/>
            <a:ext cx="5868670" cy="2577465"/>
          </a:xfrm>
          <a:prstGeom prst="rect">
            <a:avLst/>
          </a:prstGeom>
          <a:noFill/>
        </p:spPr>
        <p:txBody>
          <a:bodyPr wrap="square" lIns="90000" tIns="46800" rIns="90000" bIns="46800" rtlCol="0" anchor="ctr" anchorCtr="0">
            <a:normAutofit fontScale="52500" lnSpcReduction="20000"/>
          </a:bodyPr>
          <a:lstStyle/>
          <a:p>
            <a:pPr marL="342900" indent="0" fontAlgn="auto">
              <a:lnSpc>
                <a:spcPts val="1560"/>
              </a:lnSpc>
              <a:buFont typeface="Wingdings" panose="05000000000000000000" charset="0"/>
              <a:buChar char=""/>
            </a:pPr>
            <a:r>
              <a:rPr lang="zh-CN" altLang="en-US" sz="3735" b="1" dirty="0">
                <a:solidFill>
                  <a:schemeClr val="tx1"/>
                </a:solidFill>
                <a:latin typeface="等线" charset="0"/>
                <a:ea typeface="等线" charset="0"/>
                <a:cs typeface="等线" charset="0"/>
              </a:rPr>
              <a:t>设计</a:t>
            </a:r>
            <a:r>
              <a:rPr lang="en-US" altLang="zh-CN" sz="3735" b="1" dirty="0">
                <a:solidFill>
                  <a:schemeClr val="tx1"/>
                </a:solidFill>
                <a:latin typeface="等线" charset="0"/>
                <a:ea typeface="等线" charset="0"/>
                <a:cs typeface="等线" charset="0"/>
              </a:rPr>
              <a:t>1 : </a:t>
            </a:r>
            <a:r>
              <a:rPr lang="zh-CN" altLang="en-US" sz="3735" b="1" dirty="0">
                <a:solidFill>
                  <a:schemeClr val="tx1"/>
                </a:solidFill>
                <a:latin typeface="等线" charset="0"/>
                <a:ea typeface="等线" charset="0"/>
                <a:cs typeface="等线" charset="0"/>
              </a:rPr>
              <a:t>加入法律自定义词典</a:t>
            </a:r>
          </a:p>
          <a:p>
            <a:pPr marL="342900" indent="0" fontAlgn="auto">
              <a:lnSpc>
                <a:spcPts val="1560"/>
              </a:lnSpc>
              <a:buFont typeface="Wingdings" panose="05000000000000000000" charset="0"/>
              <a:buNone/>
            </a:pPr>
            <a:endParaRPr lang="zh-CN" altLang="en-US" sz="3735" b="1" dirty="0">
              <a:solidFill>
                <a:schemeClr val="tx1"/>
              </a:solidFill>
              <a:latin typeface="等线" charset="0"/>
              <a:ea typeface="等线" charset="0"/>
              <a:cs typeface="等线" charset="0"/>
            </a:endParaRPr>
          </a:p>
          <a:p>
            <a:pPr indent="0" fontAlgn="auto">
              <a:lnSpc>
                <a:spcPts val="1560"/>
              </a:lnSpc>
              <a:buFont typeface="Wingdings" panose="05000000000000000000" charset="0"/>
              <a:buNone/>
            </a:pPr>
            <a:r>
              <a:rPr lang="en-US" altLang="zh-CN" sz="3735" dirty="0">
                <a:solidFill>
                  <a:schemeClr val="tx1"/>
                </a:solidFill>
                <a:latin typeface="等线" charset="0"/>
                <a:ea typeface="等线" charset="0"/>
                <a:cs typeface="等线" charset="0"/>
              </a:rPr>
              <a:t>                     </a:t>
            </a:r>
            <a:r>
              <a:rPr lang="zh-CN" altLang="en-US" sz="3735" dirty="0">
                <a:solidFill>
                  <a:schemeClr val="tx1"/>
                </a:solidFill>
                <a:latin typeface="等线" charset="0"/>
                <a:ea typeface="等线" charset="0"/>
                <a:cs typeface="等线" charset="0"/>
              </a:rPr>
              <a:t>——罪名、法院等专业术语</a:t>
            </a:r>
            <a:endParaRPr lang="zh-CN" altLang="en-US" sz="3735" b="1" dirty="0">
              <a:solidFill>
                <a:schemeClr val="tx1"/>
              </a:solidFill>
              <a:latin typeface="等线" charset="0"/>
              <a:ea typeface="等线" charset="0"/>
              <a:cs typeface="等线" charset="0"/>
            </a:endParaRPr>
          </a:p>
          <a:p>
            <a:pPr indent="0">
              <a:buFont typeface="Wingdings" panose="05000000000000000000" charset="0"/>
              <a:buNone/>
            </a:pPr>
            <a:endParaRPr lang="zh-CN" altLang="en-US" sz="3735" b="1" dirty="0">
              <a:solidFill>
                <a:schemeClr val="tx1"/>
              </a:solidFill>
              <a:latin typeface="等线" charset="0"/>
              <a:ea typeface="等线" charset="0"/>
              <a:cs typeface="等线" charset="0"/>
            </a:endParaRPr>
          </a:p>
          <a:p>
            <a:pPr marL="342900" indent="0" fontAlgn="auto">
              <a:lnSpc>
                <a:spcPts val="1660"/>
              </a:lnSpc>
              <a:buFont typeface="Wingdings" panose="05000000000000000000" charset="0"/>
              <a:buChar char=""/>
            </a:pPr>
            <a:r>
              <a:rPr lang="zh-CN" altLang="en-US" sz="3735" b="1" dirty="0">
                <a:solidFill>
                  <a:schemeClr val="tx1"/>
                </a:solidFill>
                <a:latin typeface="等线" charset="0"/>
                <a:ea typeface="等线" charset="0"/>
                <a:cs typeface="等线" charset="0"/>
              </a:rPr>
              <a:t>设计</a:t>
            </a:r>
            <a:r>
              <a:rPr lang="en-US" altLang="zh-CN" sz="3735" b="1" dirty="0">
                <a:solidFill>
                  <a:schemeClr val="tx1"/>
                </a:solidFill>
                <a:latin typeface="等线" charset="0"/>
                <a:ea typeface="等线" charset="0"/>
                <a:cs typeface="等线" charset="0"/>
              </a:rPr>
              <a:t>2 : </a:t>
            </a:r>
            <a:r>
              <a:rPr lang="zh-CN" altLang="en-US" sz="3735" b="1" dirty="0">
                <a:solidFill>
                  <a:schemeClr val="tx1"/>
                </a:solidFill>
                <a:latin typeface="等线" charset="0"/>
                <a:ea typeface="等线" charset="0"/>
                <a:cs typeface="等线" charset="0"/>
              </a:rPr>
              <a:t>加入停用表</a:t>
            </a:r>
          </a:p>
          <a:p>
            <a:pPr indent="0" fontAlgn="auto">
              <a:lnSpc>
                <a:spcPts val="1660"/>
              </a:lnSpc>
            </a:pPr>
            <a:endParaRPr lang="zh-CN" altLang="en-US" sz="3735" b="1" dirty="0">
              <a:solidFill>
                <a:schemeClr val="tx1"/>
              </a:solidFill>
              <a:latin typeface="等线" charset="0"/>
              <a:ea typeface="等线" charset="0"/>
              <a:cs typeface="等线" charset="0"/>
            </a:endParaRPr>
          </a:p>
          <a:p>
            <a:pPr indent="0" fontAlgn="auto">
              <a:lnSpc>
                <a:spcPts val="1660"/>
              </a:lnSpc>
            </a:pPr>
            <a:r>
              <a:rPr lang="zh-CN" altLang="en-US" sz="3735" dirty="0">
                <a:solidFill>
                  <a:schemeClr val="tx1"/>
                </a:solidFill>
                <a:latin typeface="等线" charset="0"/>
                <a:ea typeface="等线" charset="0"/>
                <a:cs typeface="等线" charset="0"/>
              </a:rPr>
              <a:t>                        —— 连词、介词等干扰词</a:t>
            </a:r>
          </a:p>
          <a:p>
            <a:pPr marL="285750" indent="0" fontAlgn="auto">
              <a:lnSpc>
                <a:spcPct val="150000"/>
              </a:lnSpc>
              <a:buFont typeface="Wingdings" panose="05000000000000000000" charset="0"/>
              <a:buChar char=""/>
            </a:pPr>
            <a:r>
              <a:rPr lang="zh-CN" altLang="en-US" sz="3735" b="1" dirty="0">
                <a:solidFill>
                  <a:schemeClr val="tx1"/>
                </a:solidFill>
                <a:latin typeface="等线" charset="0"/>
                <a:ea typeface="等线" charset="0"/>
                <a:cs typeface="等线" charset="0"/>
              </a:rPr>
              <a:t>设计</a:t>
            </a:r>
            <a:r>
              <a:rPr lang="en-US" altLang="zh-CN" sz="3735" b="1" dirty="0">
                <a:solidFill>
                  <a:schemeClr val="tx1"/>
                </a:solidFill>
                <a:latin typeface="等线" charset="0"/>
                <a:ea typeface="等线" charset="0"/>
                <a:cs typeface="等线" charset="0"/>
              </a:rPr>
              <a:t>3 </a:t>
            </a:r>
            <a:r>
              <a:rPr lang="zh-CN" altLang="en-US" sz="3735" b="1" dirty="0">
                <a:solidFill>
                  <a:schemeClr val="tx1"/>
                </a:solidFill>
                <a:latin typeface="等线" charset="0"/>
                <a:ea typeface="等线" charset="0"/>
                <a:cs typeface="等线" charset="0"/>
              </a:rPr>
              <a:t>：按比例使用</a:t>
            </a:r>
            <a:r>
              <a:rPr lang="en-US" altLang="zh-CN" sz="3735" b="1" dirty="0">
                <a:solidFill>
                  <a:schemeClr val="tx1"/>
                </a:solidFill>
                <a:latin typeface="等线" charset="0"/>
                <a:ea typeface="等线" charset="0"/>
                <a:cs typeface="等线" charset="0"/>
              </a:rPr>
              <a:t>tf-idf</a:t>
            </a:r>
            <a:r>
              <a:rPr lang="zh-CN" altLang="en-US" sz="3735" b="1" dirty="0">
                <a:solidFill>
                  <a:schemeClr val="tx1"/>
                </a:solidFill>
                <a:latin typeface="等线" charset="0"/>
                <a:ea typeface="等线" charset="0"/>
                <a:cs typeface="等线" charset="0"/>
              </a:rPr>
              <a:t>算法和</a:t>
            </a:r>
            <a:r>
              <a:rPr lang="en-US" altLang="zh-CN" sz="3735" b="1" dirty="0">
                <a:solidFill>
                  <a:schemeClr val="tx1"/>
                </a:solidFill>
                <a:latin typeface="等线" charset="0"/>
                <a:ea typeface="等线" charset="0"/>
                <a:cs typeface="等线" charset="0"/>
              </a:rPr>
              <a:t>TextRank</a:t>
            </a:r>
            <a:r>
              <a:rPr lang="zh-CN" altLang="en-US" sz="3735" b="1" dirty="0">
                <a:solidFill>
                  <a:schemeClr val="tx1"/>
                </a:solidFill>
                <a:latin typeface="等线" charset="0"/>
                <a:ea typeface="等线" charset="0"/>
                <a:cs typeface="等线" charset="0"/>
              </a:rPr>
              <a:t>算法</a:t>
            </a:r>
            <a:endParaRPr lang="zh-CN" altLang="en-US" sz="3735" dirty="0">
              <a:solidFill>
                <a:schemeClr val="tx1"/>
              </a:solidFill>
              <a:latin typeface="等线" charset="0"/>
              <a:ea typeface="等线" charset="0"/>
              <a:cs typeface="等线" charset="0"/>
            </a:endParaRPr>
          </a:p>
          <a:p>
            <a:pPr indent="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altLang="zh-CN" sz="3735" dirty="0">
                <a:solidFill>
                  <a:schemeClr val="tx1"/>
                </a:solidFill>
                <a:latin typeface="等线" charset="0"/>
                <a:ea typeface="等线" charset="0"/>
                <a:cs typeface="等线" charset="0"/>
              </a:rPr>
              <a:t>	        </a:t>
            </a:r>
            <a:r>
              <a:rPr lang="zh-CN" altLang="en-US" sz="3735" dirty="0">
                <a:solidFill>
                  <a:schemeClr val="tx1"/>
                </a:solidFill>
                <a:latin typeface="等线" charset="0"/>
                <a:ea typeface="等线" charset="0"/>
                <a:cs typeface="等线" charset="0"/>
              </a:rPr>
              <a:t>——配合筛选关键信息  </a:t>
            </a:r>
            <a:r>
              <a:rPr lang="zh-CN" altLang="en-US" sz="2400" dirty="0">
                <a:solidFill>
                  <a:schemeClr val="tx1"/>
                </a:solidFill>
                <a:latin typeface="等线" charset="0"/>
                <a:ea typeface="等线" charset="0"/>
                <a:cs typeface="等线" charset="0"/>
              </a:rPr>
              <a:t>  </a:t>
            </a:r>
            <a:r>
              <a:rPr lang="zh-CN" altLang="en-US" dirty="0">
                <a:solidFill>
                  <a:schemeClr val="tx1"/>
                </a:solidFill>
                <a:latin typeface="等线" charset="0"/>
                <a:ea typeface="等线" charset="0"/>
                <a:cs typeface="等线" charset="0"/>
              </a:rPr>
              <a:t> </a:t>
            </a:r>
          </a:p>
        </p:txBody>
      </p:sp>
      <p:sp>
        <p:nvSpPr>
          <p:cNvPr id="6" name="矩形 5"/>
          <p:cNvSpPr/>
          <p:nvPr/>
        </p:nvSpPr>
        <p:spPr>
          <a:xfrm>
            <a:off x="293370" y="306705"/>
            <a:ext cx="2710815" cy="666750"/>
          </a:xfrm>
          <a:prstGeom prst="rect">
            <a:avLst/>
          </a:prstGeom>
          <a:solidFill>
            <a:schemeClr val="tx2"/>
          </a:solidFill>
          <a:ln w="381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7" name="标题 1"/>
          <p:cNvSpPr>
            <a:spLocks noGrp="1"/>
          </p:cNvSpPr>
          <p:nvPr/>
        </p:nvSpPr>
        <p:spPr>
          <a:xfrm>
            <a:off x="1249680" y="309880"/>
            <a:ext cx="2884805" cy="663575"/>
          </a:xfrm>
          <a:prstGeom prst="rect">
            <a:avLst/>
          </a:prstGeom>
          <a:noFill/>
        </p:spPr>
        <p:txBody>
          <a:bodyPr anchor="b"/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dirty="0">
                <a:solidFill>
                  <a:schemeClr val="bg1"/>
                </a:solidFill>
                <a:latin typeface="等线" charset="0"/>
                <a:ea typeface="等线" charset="0"/>
                <a:sym typeface="字魂59号-创粗黑" panose="00000500000000000000" pitchFamily="2" charset="-122"/>
              </a:rPr>
              <a:t>jieba</a:t>
            </a:r>
          </a:p>
        </p:txBody>
      </p:sp>
      <p:sp>
        <p:nvSpPr>
          <p:cNvPr id="549" name="book-and-cd_43679"/>
          <p:cNvSpPr>
            <a:spLocks noChangeAspect="1"/>
          </p:cNvSpPr>
          <p:nvPr/>
        </p:nvSpPr>
        <p:spPr bwMode="auto">
          <a:xfrm>
            <a:off x="515578" y="395618"/>
            <a:ext cx="609685" cy="488288"/>
          </a:xfrm>
          <a:custGeom>
            <a:avLst/>
            <a:gdLst>
              <a:gd name="connsiteX0" fmla="*/ 452113 w 560604"/>
              <a:gd name="connsiteY0" fmla="*/ 77314 h 448980"/>
              <a:gd name="connsiteX1" fmla="*/ 417185 w 560604"/>
              <a:gd name="connsiteY1" fmla="*/ 112165 h 448980"/>
              <a:gd name="connsiteX2" fmla="*/ 452113 w 560604"/>
              <a:gd name="connsiteY2" fmla="*/ 145726 h 448980"/>
              <a:gd name="connsiteX3" fmla="*/ 485747 w 560604"/>
              <a:gd name="connsiteY3" fmla="*/ 112165 h 448980"/>
              <a:gd name="connsiteX4" fmla="*/ 452113 w 560604"/>
              <a:gd name="connsiteY4" fmla="*/ 77314 h 448980"/>
              <a:gd name="connsiteX5" fmla="*/ 118850 w 560604"/>
              <a:gd name="connsiteY5" fmla="*/ 64516 h 448980"/>
              <a:gd name="connsiteX6" fmla="*/ 40048 w 560604"/>
              <a:gd name="connsiteY6" fmla="*/ 77417 h 448980"/>
              <a:gd name="connsiteX7" fmla="*/ 40048 w 560604"/>
              <a:gd name="connsiteY7" fmla="*/ 392214 h 448980"/>
              <a:gd name="connsiteX8" fmla="*/ 107224 w 560604"/>
              <a:gd name="connsiteY8" fmla="*/ 380602 h 448980"/>
              <a:gd name="connsiteX9" fmla="*/ 255786 w 560604"/>
              <a:gd name="connsiteY9" fmla="*/ 412856 h 448980"/>
              <a:gd name="connsiteX10" fmla="*/ 255786 w 560604"/>
              <a:gd name="connsiteY10" fmla="*/ 277390 h 448980"/>
              <a:gd name="connsiteX11" fmla="*/ 246743 w 560604"/>
              <a:gd name="connsiteY11" fmla="*/ 287711 h 448980"/>
              <a:gd name="connsiteX12" fmla="*/ 246743 w 560604"/>
              <a:gd name="connsiteY12" fmla="*/ 109671 h 448980"/>
              <a:gd name="connsiteX13" fmla="*/ 118850 w 560604"/>
              <a:gd name="connsiteY13" fmla="*/ 64516 h 448980"/>
              <a:gd name="connsiteX14" fmla="*/ 452113 w 560604"/>
              <a:gd name="connsiteY14" fmla="*/ 64406 h 448980"/>
              <a:gd name="connsiteX15" fmla="*/ 498683 w 560604"/>
              <a:gd name="connsiteY15" fmla="*/ 112165 h 448980"/>
              <a:gd name="connsiteX16" fmla="*/ 452113 w 560604"/>
              <a:gd name="connsiteY16" fmla="*/ 158634 h 448980"/>
              <a:gd name="connsiteX17" fmla="*/ 404248 w 560604"/>
              <a:gd name="connsiteY17" fmla="*/ 112165 h 448980"/>
              <a:gd name="connsiteX18" fmla="*/ 452113 w 560604"/>
              <a:gd name="connsiteY18" fmla="*/ 64406 h 448980"/>
              <a:gd name="connsiteX19" fmla="*/ 452058 w 560604"/>
              <a:gd name="connsiteY19" fmla="*/ 59344 h 448980"/>
              <a:gd name="connsiteX20" fmla="*/ 399076 w 560604"/>
              <a:gd name="connsiteY20" fmla="*/ 112237 h 448980"/>
              <a:gd name="connsiteX21" fmla="*/ 452058 w 560604"/>
              <a:gd name="connsiteY21" fmla="*/ 163840 h 448980"/>
              <a:gd name="connsiteX22" fmla="*/ 505039 w 560604"/>
              <a:gd name="connsiteY22" fmla="*/ 112237 h 448980"/>
              <a:gd name="connsiteX23" fmla="*/ 452058 w 560604"/>
              <a:gd name="connsiteY23" fmla="*/ 59344 h 448980"/>
              <a:gd name="connsiteX24" fmla="*/ 118850 w 560604"/>
              <a:gd name="connsiteY24" fmla="*/ 50324 h 448980"/>
              <a:gd name="connsiteX25" fmla="*/ 257078 w 560604"/>
              <a:gd name="connsiteY25" fmla="*/ 99350 h 448980"/>
              <a:gd name="connsiteX26" fmla="*/ 334589 w 560604"/>
              <a:gd name="connsiteY26" fmla="*/ 58065 h 448980"/>
              <a:gd name="connsiteX27" fmla="*/ 329422 w 560604"/>
              <a:gd name="connsiteY27" fmla="*/ 76127 h 448980"/>
              <a:gd name="connsiteX28" fmla="*/ 268705 w 560604"/>
              <a:gd name="connsiteY28" fmla="*/ 109671 h 448980"/>
              <a:gd name="connsiteX29" fmla="*/ 268705 w 560604"/>
              <a:gd name="connsiteY29" fmla="*/ 287711 h 448980"/>
              <a:gd name="connsiteX30" fmla="*/ 259662 w 560604"/>
              <a:gd name="connsiteY30" fmla="*/ 277390 h 448980"/>
              <a:gd name="connsiteX31" fmla="*/ 259662 w 560604"/>
              <a:gd name="connsiteY31" fmla="*/ 412856 h 448980"/>
              <a:gd name="connsiteX32" fmla="*/ 405641 w 560604"/>
              <a:gd name="connsiteY32" fmla="*/ 380602 h 448980"/>
              <a:gd name="connsiteX33" fmla="*/ 475400 w 560604"/>
              <a:gd name="connsiteY33" fmla="*/ 392214 h 448980"/>
              <a:gd name="connsiteX34" fmla="*/ 475400 w 560604"/>
              <a:gd name="connsiteY34" fmla="*/ 233525 h 448980"/>
              <a:gd name="connsiteX35" fmla="*/ 510280 w 560604"/>
              <a:gd name="connsiteY35" fmla="*/ 221914 h 448980"/>
              <a:gd name="connsiteX36" fmla="*/ 510280 w 560604"/>
              <a:gd name="connsiteY36" fmla="*/ 437369 h 448980"/>
              <a:gd name="connsiteX37" fmla="*/ 290666 w 560604"/>
              <a:gd name="connsiteY37" fmla="*/ 437369 h 448980"/>
              <a:gd name="connsiteX38" fmla="*/ 258370 w 560604"/>
              <a:gd name="connsiteY38" fmla="*/ 448980 h 448980"/>
              <a:gd name="connsiteX39" fmla="*/ 226074 w 560604"/>
              <a:gd name="connsiteY39" fmla="*/ 437369 h 448980"/>
              <a:gd name="connsiteX40" fmla="*/ 0 w 560604"/>
              <a:gd name="connsiteY40" fmla="*/ 437369 h 448980"/>
              <a:gd name="connsiteX41" fmla="*/ 0 w 560604"/>
              <a:gd name="connsiteY41" fmla="*/ 113541 h 448980"/>
              <a:gd name="connsiteX42" fmla="*/ 24545 w 560604"/>
              <a:gd name="connsiteY42" fmla="*/ 96769 h 448980"/>
              <a:gd name="connsiteX43" fmla="*/ 24545 w 560604"/>
              <a:gd name="connsiteY43" fmla="*/ 67096 h 448980"/>
              <a:gd name="connsiteX44" fmla="*/ 29713 w 560604"/>
              <a:gd name="connsiteY44" fmla="*/ 65806 h 448980"/>
              <a:gd name="connsiteX45" fmla="*/ 118850 w 560604"/>
              <a:gd name="connsiteY45" fmla="*/ 50324 h 448980"/>
              <a:gd name="connsiteX46" fmla="*/ 449473 w 560604"/>
              <a:gd name="connsiteY46" fmla="*/ 0 h 448980"/>
              <a:gd name="connsiteX47" fmla="*/ 560604 w 560604"/>
              <a:gd name="connsiteY47" fmla="*/ 109657 h 448980"/>
              <a:gd name="connsiteX48" fmla="*/ 449473 w 560604"/>
              <a:gd name="connsiteY48" fmla="*/ 219313 h 448980"/>
              <a:gd name="connsiteX49" fmla="*/ 339634 w 560604"/>
              <a:gd name="connsiteY49" fmla="*/ 109657 h 448980"/>
              <a:gd name="connsiteX50" fmla="*/ 449473 w 560604"/>
              <a:gd name="connsiteY50" fmla="*/ 0 h 448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560604" h="448980">
                <a:moveTo>
                  <a:pt x="452113" y="77314"/>
                </a:moveTo>
                <a:cubicBezTo>
                  <a:pt x="432708" y="77314"/>
                  <a:pt x="417185" y="92804"/>
                  <a:pt x="417185" y="112165"/>
                </a:cubicBezTo>
                <a:cubicBezTo>
                  <a:pt x="417185" y="130237"/>
                  <a:pt x="432708" y="145726"/>
                  <a:pt x="452113" y="145726"/>
                </a:cubicBezTo>
                <a:cubicBezTo>
                  <a:pt x="471517" y="145726"/>
                  <a:pt x="485747" y="130237"/>
                  <a:pt x="485747" y="112165"/>
                </a:cubicBezTo>
                <a:cubicBezTo>
                  <a:pt x="485747" y="92804"/>
                  <a:pt x="470223" y="77314"/>
                  <a:pt x="452113" y="77314"/>
                </a:cubicBezTo>
                <a:close/>
                <a:moveTo>
                  <a:pt x="118850" y="64516"/>
                </a:moveTo>
                <a:cubicBezTo>
                  <a:pt x="81387" y="64516"/>
                  <a:pt x="50382" y="73547"/>
                  <a:pt x="40048" y="77417"/>
                </a:cubicBezTo>
                <a:lnTo>
                  <a:pt x="40048" y="392214"/>
                </a:lnTo>
                <a:cubicBezTo>
                  <a:pt x="58133" y="384473"/>
                  <a:pt x="81387" y="380602"/>
                  <a:pt x="107224" y="380602"/>
                </a:cubicBezTo>
                <a:cubicBezTo>
                  <a:pt x="171816" y="380602"/>
                  <a:pt x="236408" y="405115"/>
                  <a:pt x="255786" y="412856"/>
                </a:cubicBezTo>
                <a:lnTo>
                  <a:pt x="255786" y="277390"/>
                </a:lnTo>
                <a:lnTo>
                  <a:pt x="246743" y="287711"/>
                </a:lnTo>
                <a:lnTo>
                  <a:pt x="246743" y="109671"/>
                </a:lnTo>
                <a:cubicBezTo>
                  <a:pt x="211863" y="79997"/>
                  <a:pt x="169232" y="64516"/>
                  <a:pt x="118850" y="64516"/>
                </a:cubicBezTo>
                <a:close/>
                <a:moveTo>
                  <a:pt x="452113" y="64406"/>
                </a:moveTo>
                <a:cubicBezTo>
                  <a:pt x="477985" y="64406"/>
                  <a:pt x="498683" y="86350"/>
                  <a:pt x="498683" y="112165"/>
                </a:cubicBezTo>
                <a:cubicBezTo>
                  <a:pt x="498683" y="137981"/>
                  <a:pt x="477985" y="158634"/>
                  <a:pt x="452113" y="158634"/>
                </a:cubicBezTo>
                <a:cubicBezTo>
                  <a:pt x="426240" y="158634"/>
                  <a:pt x="404248" y="137981"/>
                  <a:pt x="404248" y="112165"/>
                </a:cubicBezTo>
                <a:cubicBezTo>
                  <a:pt x="404248" y="86350"/>
                  <a:pt x="426240" y="64406"/>
                  <a:pt x="452113" y="64406"/>
                </a:cubicBezTo>
                <a:close/>
                <a:moveTo>
                  <a:pt x="452058" y="59344"/>
                </a:moveTo>
                <a:cubicBezTo>
                  <a:pt x="422336" y="59344"/>
                  <a:pt x="399076" y="82565"/>
                  <a:pt x="399076" y="112237"/>
                </a:cubicBezTo>
                <a:cubicBezTo>
                  <a:pt x="399076" y="140618"/>
                  <a:pt x="422336" y="163840"/>
                  <a:pt x="452058" y="163840"/>
                </a:cubicBezTo>
                <a:cubicBezTo>
                  <a:pt x="480486" y="163840"/>
                  <a:pt x="505039" y="140618"/>
                  <a:pt x="505039" y="112237"/>
                </a:cubicBezTo>
                <a:cubicBezTo>
                  <a:pt x="505039" y="82565"/>
                  <a:pt x="480486" y="59344"/>
                  <a:pt x="452058" y="59344"/>
                </a:cubicBezTo>
                <a:close/>
                <a:moveTo>
                  <a:pt x="118850" y="50324"/>
                </a:moveTo>
                <a:cubicBezTo>
                  <a:pt x="173108" y="50324"/>
                  <a:pt x="219614" y="67096"/>
                  <a:pt x="257078" y="99350"/>
                </a:cubicBezTo>
                <a:cubicBezTo>
                  <a:pt x="280331" y="79997"/>
                  <a:pt x="306168" y="65806"/>
                  <a:pt x="334589" y="58065"/>
                </a:cubicBezTo>
                <a:cubicBezTo>
                  <a:pt x="332005" y="64516"/>
                  <a:pt x="330713" y="69676"/>
                  <a:pt x="329422" y="76127"/>
                </a:cubicBezTo>
                <a:cubicBezTo>
                  <a:pt x="307460" y="82578"/>
                  <a:pt x="286791" y="94189"/>
                  <a:pt x="268705" y="109671"/>
                </a:cubicBezTo>
                <a:lnTo>
                  <a:pt x="268705" y="287711"/>
                </a:lnTo>
                <a:lnTo>
                  <a:pt x="259662" y="277390"/>
                </a:lnTo>
                <a:lnTo>
                  <a:pt x="259662" y="412856"/>
                </a:lnTo>
                <a:cubicBezTo>
                  <a:pt x="279039" y="405115"/>
                  <a:pt x="339756" y="380602"/>
                  <a:pt x="405641" y="380602"/>
                </a:cubicBezTo>
                <a:cubicBezTo>
                  <a:pt x="431478" y="380602"/>
                  <a:pt x="454731" y="384473"/>
                  <a:pt x="475400" y="392214"/>
                </a:cubicBezTo>
                <a:lnTo>
                  <a:pt x="475400" y="233525"/>
                </a:lnTo>
                <a:cubicBezTo>
                  <a:pt x="488319" y="230945"/>
                  <a:pt x="499945" y="227074"/>
                  <a:pt x="510280" y="221914"/>
                </a:cubicBezTo>
                <a:lnTo>
                  <a:pt x="510280" y="437369"/>
                </a:lnTo>
                <a:lnTo>
                  <a:pt x="290666" y="437369"/>
                </a:lnTo>
                <a:cubicBezTo>
                  <a:pt x="282915" y="445110"/>
                  <a:pt x="271288" y="448980"/>
                  <a:pt x="258370" y="448980"/>
                </a:cubicBezTo>
                <a:cubicBezTo>
                  <a:pt x="245451" y="448980"/>
                  <a:pt x="233825" y="445110"/>
                  <a:pt x="226074" y="437369"/>
                </a:cubicBezTo>
                <a:lnTo>
                  <a:pt x="0" y="437369"/>
                </a:lnTo>
                <a:lnTo>
                  <a:pt x="0" y="113541"/>
                </a:lnTo>
                <a:cubicBezTo>
                  <a:pt x="0" y="105800"/>
                  <a:pt x="9043" y="100640"/>
                  <a:pt x="24545" y="96769"/>
                </a:cubicBezTo>
                <a:lnTo>
                  <a:pt x="24545" y="67096"/>
                </a:lnTo>
                <a:lnTo>
                  <a:pt x="29713" y="65806"/>
                </a:lnTo>
                <a:cubicBezTo>
                  <a:pt x="31005" y="64516"/>
                  <a:pt x="68468" y="50324"/>
                  <a:pt x="118850" y="50324"/>
                </a:cubicBezTo>
                <a:close/>
                <a:moveTo>
                  <a:pt x="449473" y="0"/>
                </a:moveTo>
                <a:cubicBezTo>
                  <a:pt x="510208" y="0"/>
                  <a:pt x="560604" y="49023"/>
                  <a:pt x="560604" y="109657"/>
                </a:cubicBezTo>
                <a:cubicBezTo>
                  <a:pt x="560604" y="170290"/>
                  <a:pt x="510208" y="219313"/>
                  <a:pt x="449473" y="219313"/>
                </a:cubicBezTo>
                <a:cubicBezTo>
                  <a:pt x="388739" y="219313"/>
                  <a:pt x="339634" y="170290"/>
                  <a:pt x="339634" y="109657"/>
                </a:cubicBezTo>
                <a:cubicBezTo>
                  <a:pt x="339634" y="49023"/>
                  <a:pt x="388739" y="0"/>
                  <a:pt x="44947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en-US">
              <a:latin typeface="字魂59号-创粗黑" panose="00000500000000000000" pitchFamily="2" charset="-122"/>
              <a:ea typeface="字魂59号-创粗黑" panose="00000500000000000000" pitchFamily="2" charset="-122"/>
              <a:sym typeface="字魂59号-创粗黑" panose="00000500000000000000" pitchFamily="2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8814435" y="5878195"/>
            <a:ext cx="2884170" cy="666750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6" name="标题 1"/>
          <p:cNvSpPr>
            <a:spLocks noGrp="1"/>
          </p:cNvSpPr>
          <p:nvPr/>
        </p:nvSpPr>
        <p:spPr>
          <a:xfrm>
            <a:off x="9794240" y="5878195"/>
            <a:ext cx="2884805" cy="663575"/>
          </a:xfrm>
          <a:prstGeom prst="rect">
            <a:avLst/>
          </a:prstGeom>
          <a:noFill/>
        </p:spPr>
        <p:txBody>
          <a:bodyPr anchor="b"/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dirty="0">
                <a:solidFill>
                  <a:schemeClr val="tx2"/>
                </a:solidFill>
                <a:latin typeface="等线" charset="0"/>
                <a:ea typeface="等线" charset="0"/>
                <a:sym typeface="字魂59号-创粗黑" panose="00000500000000000000" pitchFamily="2" charset="-122"/>
              </a:rPr>
              <a:t>ltp</a:t>
            </a:r>
          </a:p>
        </p:txBody>
      </p:sp>
      <p:sp>
        <p:nvSpPr>
          <p:cNvPr id="19" name="流程图: 过程 18"/>
          <p:cNvSpPr/>
          <p:nvPr/>
        </p:nvSpPr>
        <p:spPr>
          <a:xfrm>
            <a:off x="293370" y="1311275"/>
            <a:ext cx="3882390" cy="2541905"/>
          </a:xfrm>
          <a:prstGeom prst="flowChartProcess">
            <a:avLst/>
          </a:prstGeom>
          <a:solidFill>
            <a:schemeClr val="tx2"/>
          </a:solidFill>
          <a:ln w="381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dk1"/>
              </a:solidFill>
            </a:endParaRPr>
          </a:p>
        </p:txBody>
      </p:sp>
      <p:sp>
        <p:nvSpPr>
          <p:cNvPr id="17" name="book-and-cd_43679"/>
          <p:cNvSpPr>
            <a:spLocks noChangeAspect="1"/>
          </p:cNvSpPr>
          <p:nvPr/>
        </p:nvSpPr>
        <p:spPr bwMode="auto">
          <a:xfrm>
            <a:off x="9036643" y="5965838"/>
            <a:ext cx="609685" cy="488288"/>
          </a:xfrm>
          <a:custGeom>
            <a:avLst/>
            <a:gdLst>
              <a:gd name="connsiteX0" fmla="*/ 452113 w 560604"/>
              <a:gd name="connsiteY0" fmla="*/ 77314 h 448980"/>
              <a:gd name="connsiteX1" fmla="*/ 417185 w 560604"/>
              <a:gd name="connsiteY1" fmla="*/ 112165 h 448980"/>
              <a:gd name="connsiteX2" fmla="*/ 452113 w 560604"/>
              <a:gd name="connsiteY2" fmla="*/ 145726 h 448980"/>
              <a:gd name="connsiteX3" fmla="*/ 485747 w 560604"/>
              <a:gd name="connsiteY3" fmla="*/ 112165 h 448980"/>
              <a:gd name="connsiteX4" fmla="*/ 452113 w 560604"/>
              <a:gd name="connsiteY4" fmla="*/ 77314 h 448980"/>
              <a:gd name="connsiteX5" fmla="*/ 118850 w 560604"/>
              <a:gd name="connsiteY5" fmla="*/ 64516 h 448980"/>
              <a:gd name="connsiteX6" fmla="*/ 40048 w 560604"/>
              <a:gd name="connsiteY6" fmla="*/ 77417 h 448980"/>
              <a:gd name="connsiteX7" fmla="*/ 40048 w 560604"/>
              <a:gd name="connsiteY7" fmla="*/ 392214 h 448980"/>
              <a:gd name="connsiteX8" fmla="*/ 107224 w 560604"/>
              <a:gd name="connsiteY8" fmla="*/ 380602 h 448980"/>
              <a:gd name="connsiteX9" fmla="*/ 255786 w 560604"/>
              <a:gd name="connsiteY9" fmla="*/ 412856 h 448980"/>
              <a:gd name="connsiteX10" fmla="*/ 255786 w 560604"/>
              <a:gd name="connsiteY10" fmla="*/ 277390 h 448980"/>
              <a:gd name="connsiteX11" fmla="*/ 246743 w 560604"/>
              <a:gd name="connsiteY11" fmla="*/ 287711 h 448980"/>
              <a:gd name="connsiteX12" fmla="*/ 246743 w 560604"/>
              <a:gd name="connsiteY12" fmla="*/ 109671 h 448980"/>
              <a:gd name="connsiteX13" fmla="*/ 118850 w 560604"/>
              <a:gd name="connsiteY13" fmla="*/ 64516 h 448980"/>
              <a:gd name="connsiteX14" fmla="*/ 452113 w 560604"/>
              <a:gd name="connsiteY14" fmla="*/ 64406 h 448980"/>
              <a:gd name="connsiteX15" fmla="*/ 498683 w 560604"/>
              <a:gd name="connsiteY15" fmla="*/ 112165 h 448980"/>
              <a:gd name="connsiteX16" fmla="*/ 452113 w 560604"/>
              <a:gd name="connsiteY16" fmla="*/ 158634 h 448980"/>
              <a:gd name="connsiteX17" fmla="*/ 404248 w 560604"/>
              <a:gd name="connsiteY17" fmla="*/ 112165 h 448980"/>
              <a:gd name="connsiteX18" fmla="*/ 452113 w 560604"/>
              <a:gd name="connsiteY18" fmla="*/ 64406 h 448980"/>
              <a:gd name="connsiteX19" fmla="*/ 452058 w 560604"/>
              <a:gd name="connsiteY19" fmla="*/ 59344 h 448980"/>
              <a:gd name="connsiteX20" fmla="*/ 399076 w 560604"/>
              <a:gd name="connsiteY20" fmla="*/ 112237 h 448980"/>
              <a:gd name="connsiteX21" fmla="*/ 452058 w 560604"/>
              <a:gd name="connsiteY21" fmla="*/ 163840 h 448980"/>
              <a:gd name="connsiteX22" fmla="*/ 505039 w 560604"/>
              <a:gd name="connsiteY22" fmla="*/ 112237 h 448980"/>
              <a:gd name="connsiteX23" fmla="*/ 452058 w 560604"/>
              <a:gd name="connsiteY23" fmla="*/ 59344 h 448980"/>
              <a:gd name="connsiteX24" fmla="*/ 118850 w 560604"/>
              <a:gd name="connsiteY24" fmla="*/ 50324 h 448980"/>
              <a:gd name="connsiteX25" fmla="*/ 257078 w 560604"/>
              <a:gd name="connsiteY25" fmla="*/ 99350 h 448980"/>
              <a:gd name="connsiteX26" fmla="*/ 334589 w 560604"/>
              <a:gd name="connsiteY26" fmla="*/ 58065 h 448980"/>
              <a:gd name="connsiteX27" fmla="*/ 329422 w 560604"/>
              <a:gd name="connsiteY27" fmla="*/ 76127 h 448980"/>
              <a:gd name="connsiteX28" fmla="*/ 268705 w 560604"/>
              <a:gd name="connsiteY28" fmla="*/ 109671 h 448980"/>
              <a:gd name="connsiteX29" fmla="*/ 268705 w 560604"/>
              <a:gd name="connsiteY29" fmla="*/ 287711 h 448980"/>
              <a:gd name="connsiteX30" fmla="*/ 259662 w 560604"/>
              <a:gd name="connsiteY30" fmla="*/ 277390 h 448980"/>
              <a:gd name="connsiteX31" fmla="*/ 259662 w 560604"/>
              <a:gd name="connsiteY31" fmla="*/ 412856 h 448980"/>
              <a:gd name="connsiteX32" fmla="*/ 405641 w 560604"/>
              <a:gd name="connsiteY32" fmla="*/ 380602 h 448980"/>
              <a:gd name="connsiteX33" fmla="*/ 475400 w 560604"/>
              <a:gd name="connsiteY33" fmla="*/ 392214 h 448980"/>
              <a:gd name="connsiteX34" fmla="*/ 475400 w 560604"/>
              <a:gd name="connsiteY34" fmla="*/ 233525 h 448980"/>
              <a:gd name="connsiteX35" fmla="*/ 510280 w 560604"/>
              <a:gd name="connsiteY35" fmla="*/ 221914 h 448980"/>
              <a:gd name="connsiteX36" fmla="*/ 510280 w 560604"/>
              <a:gd name="connsiteY36" fmla="*/ 437369 h 448980"/>
              <a:gd name="connsiteX37" fmla="*/ 290666 w 560604"/>
              <a:gd name="connsiteY37" fmla="*/ 437369 h 448980"/>
              <a:gd name="connsiteX38" fmla="*/ 258370 w 560604"/>
              <a:gd name="connsiteY38" fmla="*/ 448980 h 448980"/>
              <a:gd name="connsiteX39" fmla="*/ 226074 w 560604"/>
              <a:gd name="connsiteY39" fmla="*/ 437369 h 448980"/>
              <a:gd name="connsiteX40" fmla="*/ 0 w 560604"/>
              <a:gd name="connsiteY40" fmla="*/ 437369 h 448980"/>
              <a:gd name="connsiteX41" fmla="*/ 0 w 560604"/>
              <a:gd name="connsiteY41" fmla="*/ 113541 h 448980"/>
              <a:gd name="connsiteX42" fmla="*/ 24545 w 560604"/>
              <a:gd name="connsiteY42" fmla="*/ 96769 h 448980"/>
              <a:gd name="connsiteX43" fmla="*/ 24545 w 560604"/>
              <a:gd name="connsiteY43" fmla="*/ 67096 h 448980"/>
              <a:gd name="connsiteX44" fmla="*/ 29713 w 560604"/>
              <a:gd name="connsiteY44" fmla="*/ 65806 h 448980"/>
              <a:gd name="connsiteX45" fmla="*/ 118850 w 560604"/>
              <a:gd name="connsiteY45" fmla="*/ 50324 h 448980"/>
              <a:gd name="connsiteX46" fmla="*/ 449473 w 560604"/>
              <a:gd name="connsiteY46" fmla="*/ 0 h 448980"/>
              <a:gd name="connsiteX47" fmla="*/ 560604 w 560604"/>
              <a:gd name="connsiteY47" fmla="*/ 109657 h 448980"/>
              <a:gd name="connsiteX48" fmla="*/ 449473 w 560604"/>
              <a:gd name="connsiteY48" fmla="*/ 219313 h 448980"/>
              <a:gd name="connsiteX49" fmla="*/ 339634 w 560604"/>
              <a:gd name="connsiteY49" fmla="*/ 109657 h 448980"/>
              <a:gd name="connsiteX50" fmla="*/ 449473 w 560604"/>
              <a:gd name="connsiteY50" fmla="*/ 0 h 448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560604" h="448980">
                <a:moveTo>
                  <a:pt x="452113" y="77314"/>
                </a:moveTo>
                <a:cubicBezTo>
                  <a:pt x="432708" y="77314"/>
                  <a:pt x="417185" y="92804"/>
                  <a:pt x="417185" y="112165"/>
                </a:cubicBezTo>
                <a:cubicBezTo>
                  <a:pt x="417185" y="130237"/>
                  <a:pt x="432708" y="145726"/>
                  <a:pt x="452113" y="145726"/>
                </a:cubicBezTo>
                <a:cubicBezTo>
                  <a:pt x="471517" y="145726"/>
                  <a:pt x="485747" y="130237"/>
                  <a:pt x="485747" y="112165"/>
                </a:cubicBezTo>
                <a:cubicBezTo>
                  <a:pt x="485747" y="92804"/>
                  <a:pt x="470223" y="77314"/>
                  <a:pt x="452113" y="77314"/>
                </a:cubicBezTo>
                <a:close/>
                <a:moveTo>
                  <a:pt x="118850" y="64516"/>
                </a:moveTo>
                <a:cubicBezTo>
                  <a:pt x="81387" y="64516"/>
                  <a:pt x="50382" y="73547"/>
                  <a:pt x="40048" y="77417"/>
                </a:cubicBezTo>
                <a:lnTo>
                  <a:pt x="40048" y="392214"/>
                </a:lnTo>
                <a:cubicBezTo>
                  <a:pt x="58133" y="384473"/>
                  <a:pt x="81387" y="380602"/>
                  <a:pt x="107224" y="380602"/>
                </a:cubicBezTo>
                <a:cubicBezTo>
                  <a:pt x="171816" y="380602"/>
                  <a:pt x="236408" y="405115"/>
                  <a:pt x="255786" y="412856"/>
                </a:cubicBezTo>
                <a:lnTo>
                  <a:pt x="255786" y="277390"/>
                </a:lnTo>
                <a:lnTo>
                  <a:pt x="246743" y="287711"/>
                </a:lnTo>
                <a:lnTo>
                  <a:pt x="246743" y="109671"/>
                </a:lnTo>
                <a:cubicBezTo>
                  <a:pt x="211863" y="79997"/>
                  <a:pt x="169232" y="64516"/>
                  <a:pt x="118850" y="64516"/>
                </a:cubicBezTo>
                <a:close/>
                <a:moveTo>
                  <a:pt x="452113" y="64406"/>
                </a:moveTo>
                <a:cubicBezTo>
                  <a:pt x="477985" y="64406"/>
                  <a:pt x="498683" y="86350"/>
                  <a:pt x="498683" y="112165"/>
                </a:cubicBezTo>
                <a:cubicBezTo>
                  <a:pt x="498683" y="137981"/>
                  <a:pt x="477985" y="158634"/>
                  <a:pt x="452113" y="158634"/>
                </a:cubicBezTo>
                <a:cubicBezTo>
                  <a:pt x="426240" y="158634"/>
                  <a:pt x="404248" y="137981"/>
                  <a:pt x="404248" y="112165"/>
                </a:cubicBezTo>
                <a:cubicBezTo>
                  <a:pt x="404248" y="86350"/>
                  <a:pt x="426240" y="64406"/>
                  <a:pt x="452113" y="64406"/>
                </a:cubicBezTo>
                <a:close/>
                <a:moveTo>
                  <a:pt x="452058" y="59344"/>
                </a:moveTo>
                <a:cubicBezTo>
                  <a:pt x="422336" y="59344"/>
                  <a:pt x="399076" y="82565"/>
                  <a:pt x="399076" y="112237"/>
                </a:cubicBezTo>
                <a:cubicBezTo>
                  <a:pt x="399076" y="140618"/>
                  <a:pt x="422336" y="163840"/>
                  <a:pt x="452058" y="163840"/>
                </a:cubicBezTo>
                <a:cubicBezTo>
                  <a:pt x="480486" y="163840"/>
                  <a:pt x="505039" y="140618"/>
                  <a:pt x="505039" y="112237"/>
                </a:cubicBezTo>
                <a:cubicBezTo>
                  <a:pt x="505039" y="82565"/>
                  <a:pt x="480486" y="59344"/>
                  <a:pt x="452058" y="59344"/>
                </a:cubicBezTo>
                <a:close/>
                <a:moveTo>
                  <a:pt x="118850" y="50324"/>
                </a:moveTo>
                <a:cubicBezTo>
                  <a:pt x="173108" y="50324"/>
                  <a:pt x="219614" y="67096"/>
                  <a:pt x="257078" y="99350"/>
                </a:cubicBezTo>
                <a:cubicBezTo>
                  <a:pt x="280331" y="79997"/>
                  <a:pt x="306168" y="65806"/>
                  <a:pt x="334589" y="58065"/>
                </a:cubicBezTo>
                <a:cubicBezTo>
                  <a:pt x="332005" y="64516"/>
                  <a:pt x="330713" y="69676"/>
                  <a:pt x="329422" y="76127"/>
                </a:cubicBezTo>
                <a:cubicBezTo>
                  <a:pt x="307460" y="82578"/>
                  <a:pt x="286791" y="94189"/>
                  <a:pt x="268705" y="109671"/>
                </a:cubicBezTo>
                <a:lnTo>
                  <a:pt x="268705" y="287711"/>
                </a:lnTo>
                <a:lnTo>
                  <a:pt x="259662" y="277390"/>
                </a:lnTo>
                <a:lnTo>
                  <a:pt x="259662" y="412856"/>
                </a:lnTo>
                <a:cubicBezTo>
                  <a:pt x="279039" y="405115"/>
                  <a:pt x="339756" y="380602"/>
                  <a:pt x="405641" y="380602"/>
                </a:cubicBezTo>
                <a:cubicBezTo>
                  <a:pt x="431478" y="380602"/>
                  <a:pt x="454731" y="384473"/>
                  <a:pt x="475400" y="392214"/>
                </a:cubicBezTo>
                <a:lnTo>
                  <a:pt x="475400" y="233525"/>
                </a:lnTo>
                <a:cubicBezTo>
                  <a:pt x="488319" y="230945"/>
                  <a:pt x="499945" y="227074"/>
                  <a:pt x="510280" y="221914"/>
                </a:cubicBezTo>
                <a:lnTo>
                  <a:pt x="510280" y="437369"/>
                </a:lnTo>
                <a:lnTo>
                  <a:pt x="290666" y="437369"/>
                </a:lnTo>
                <a:cubicBezTo>
                  <a:pt x="282915" y="445110"/>
                  <a:pt x="271288" y="448980"/>
                  <a:pt x="258370" y="448980"/>
                </a:cubicBezTo>
                <a:cubicBezTo>
                  <a:pt x="245451" y="448980"/>
                  <a:pt x="233825" y="445110"/>
                  <a:pt x="226074" y="437369"/>
                </a:cubicBezTo>
                <a:lnTo>
                  <a:pt x="0" y="437369"/>
                </a:lnTo>
                <a:lnTo>
                  <a:pt x="0" y="113541"/>
                </a:lnTo>
                <a:cubicBezTo>
                  <a:pt x="0" y="105800"/>
                  <a:pt x="9043" y="100640"/>
                  <a:pt x="24545" y="96769"/>
                </a:cubicBezTo>
                <a:lnTo>
                  <a:pt x="24545" y="67096"/>
                </a:lnTo>
                <a:lnTo>
                  <a:pt x="29713" y="65806"/>
                </a:lnTo>
                <a:cubicBezTo>
                  <a:pt x="31005" y="64516"/>
                  <a:pt x="68468" y="50324"/>
                  <a:pt x="118850" y="50324"/>
                </a:cubicBezTo>
                <a:close/>
                <a:moveTo>
                  <a:pt x="449473" y="0"/>
                </a:moveTo>
                <a:cubicBezTo>
                  <a:pt x="510208" y="0"/>
                  <a:pt x="560604" y="49023"/>
                  <a:pt x="560604" y="109657"/>
                </a:cubicBezTo>
                <a:cubicBezTo>
                  <a:pt x="560604" y="170290"/>
                  <a:pt x="510208" y="219313"/>
                  <a:pt x="449473" y="219313"/>
                </a:cubicBezTo>
                <a:cubicBezTo>
                  <a:pt x="388739" y="219313"/>
                  <a:pt x="339634" y="170290"/>
                  <a:pt x="339634" y="109657"/>
                </a:cubicBezTo>
                <a:cubicBezTo>
                  <a:pt x="339634" y="49023"/>
                  <a:pt x="388739" y="0"/>
                  <a:pt x="449473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/>
          <a:lstStyle/>
          <a:p>
            <a:endParaRPr lang="zh-CN" altLang="en-US">
              <a:latin typeface="字魂59号-创粗黑" panose="00000500000000000000" pitchFamily="2" charset="-122"/>
              <a:ea typeface="字魂59号-创粗黑" panose="00000500000000000000" pitchFamily="2" charset="-122"/>
              <a:sym typeface="字魂59号-创粗黑" panose="00000500000000000000" pitchFamily="2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6898005" y="220980"/>
            <a:ext cx="3148965" cy="1163955"/>
          </a:xfrm>
          <a:prstGeom prst="rect">
            <a:avLst/>
          </a:prstGeom>
          <a:noFill/>
        </p:spPr>
        <p:txBody>
          <a:bodyPr wrap="none" lIns="90000" tIns="46800" rIns="90000" bIns="46800" rtlCol="0" anchor="ctr" anchorCtr="0">
            <a:norm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等线" charset="0"/>
                <a:ea typeface="等线" charset="0"/>
                <a:cs typeface="等线" charset="0"/>
              </a:rPr>
              <a:t>利用</a:t>
            </a:r>
            <a:r>
              <a:rPr lang="en-US" altLang="zh-CN" sz="2400" b="1" dirty="0">
                <a:solidFill>
                  <a:schemeClr val="bg1"/>
                </a:solidFill>
                <a:latin typeface="等线" charset="0"/>
                <a:ea typeface="等线" charset="0"/>
                <a:cs typeface="等线" charset="0"/>
              </a:rPr>
              <a:t>ltp</a:t>
            </a:r>
            <a:r>
              <a:rPr lang="zh-CN" altLang="en-US" sz="2400" b="1" dirty="0">
                <a:solidFill>
                  <a:schemeClr val="bg1"/>
                </a:solidFill>
                <a:latin typeface="等线" charset="0"/>
                <a:ea typeface="等线" charset="0"/>
                <a:cs typeface="等线" charset="0"/>
              </a:rPr>
              <a:t>自带的模型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8251190" y="1156970"/>
            <a:ext cx="1851025" cy="792480"/>
          </a:xfrm>
          <a:prstGeom prst="rect">
            <a:avLst/>
          </a:prstGeom>
          <a:noFill/>
        </p:spPr>
        <p:txBody>
          <a:bodyPr wrap="none" lIns="90000" tIns="46800" rIns="90000" bIns="46800" rtlCol="0" anchor="ctr" anchorCtr="0">
            <a:normAutofit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等线" charset="0"/>
                <a:ea typeface="等线" charset="0"/>
              </a:rPr>
              <a:t>cws.model</a:t>
            </a:r>
          </a:p>
        </p:txBody>
      </p:sp>
      <p:pic>
        <p:nvPicPr>
          <p:cNvPr id="25" name="图片 24" descr="4520028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22185" y="3645535"/>
            <a:ext cx="763270" cy="763270"/>
          </a:xfrm>
          <a:prstGeom prst="rect">
            <a:avLst/>
          </a:prstGeom>
        </p:spPr>
      </p:pic>
      <p:cxnSp>
        <p:nvCxnSpPr>
          <p:cNvPr id="27" name="直接连接符 26"/>
          <p:cNvCxnSpPr/>
          <p:nvPr/>
        </p:nvCxnSpPr>
        <p:spPr>
          <a:xfrm>
            <a:off x="8506460" y="1772285"/>
            <a:ext cx="1569720" cy="0"/>
          </a:xfrm>
          <a:prstGeom prst="line">
            <a:avLst/>
          </a:prstGeom>
          <a:ln w="9525" cap="rnd">
            <a:solidFill>
              <a:schemeClr val="bg1"/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图片 29" descr="19947624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84720" y="1308100"/>
            <a:ext cx="838835" cy="838835"/>
          </a:xfrm>
          <a:prstGeom prst="rect">
            <a:avLst/>
          </a:prstGeom>
        </p:spPr>
      </p:pic>
      <p:pic>
        <p:nvPicPr>
          <p:cNvPr id="31" name="图片 30" descr="4532547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284720" y="2445385"/>
            <a:ext cx="838835" cy="838835"/>
          </a:xfrm>
          <a:prstGeom prst="rect">
            <a:avLst/>
          </a:prstGeom>
        </p:spPr>
      </p:pic>
      <p:sp>
        <p:nvSpPr>
          <p:cNvPr id="32" name="文本框 31"/>
          <p:cNvSpPr txBox="1"/>
          <p:nvPr/>
        </p:nvSpPr>
        <p:spPr>
          <a:xfrm>
            <a:off x="8251190" y="3472180"/>
            <a:ext cx="1851025" cy="792480"/>
          </a:xfrm>
          <a:prstGeom prst="rect">
            <a:avLst/>
          </a:prstGeom>
          <a:noFill/>
        </p:spPr>
        <p:txBody>
          <a:bodyPr wrap="none" lIns="90000" tIns="46800" rIns="90000" bIns="46800" rtlCol="0" anchor="ctr" anchorCtr="0">
            <a:normAutofit/>
          </a:bodyPr>
          <a:lstStyle/>
          <a:p>
            <a:pPr algn="r"/>
            <a:r>
              <a:rPr lang="en-US" altLang="zh-CN" sz="2400" b="1" dirty="0">
                <a:solidFill>
                  <a:schemeClr val="bg1"/>
                </a:solidFill>
                <a:latin typeface="等线" charset="0"/>
                <a:ea typeface="等线" charset="0"/>
              </a:rPr>
              <a:t>ner.meodel</a:t>
            </a:r>
          </a:p>
        </p:txBody>
      </p:sp>
      <p:cxnSp>
        <p:nvCxnSpPr>
          <p:cNvPr id="33" name="直接连接符 32"/>
          <p:cNvCxnSpPr/>
          <p:nvPr/>
        </p:nvCxnSpPr>
        <p:spPr>
          <a:xfrm>
            <a:off x="8506460" y="4087495"/>
            <a:ext cx="1569720" cy="0"/>
          </a:xfrm>
          <a:prstGeom prst="line">
            <a:avLst/>
          </a:prstGeom>
          <a:ln w="9525" cap="rnd">
            <a:solidFill>
              <a:schemeClr val="bg1"/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33"/>
          <p:cNvSpPr txBox="1"/>
          <p:nvPr/>
        </p:nvSpPr>
        <p:spPr>
          <a:xfrm>
            <a:off x="8260080" y="4629785"/>
            <a:ext cx="1851025" cy="792480"/>
          </a:xfrm>
          <a:prstGeom prst="rect">
            <a:avLst/>
          </a:prstGeom>
          <a:noFill/>
        </p:spPr>
        <p:txBody>
          <a:bodyPr wrap="none" lIns="90000" tIns="46800" rIns="90000" bIns="46800" rtlCol="0" anchor="ctr" anchorCtr="0">
            <a:norm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等线" charset="0"/>
                <a:ea typeface="等线" charset="0"/>
              </a:rPr>
              <a:t>个性化模型</a:t>
            </a:r>
          </a:p>
        </p:txBody>
      </p:sp>
      <p:cxnSp>
        <p:nvCxnSpPr>
          <p:cNvPr id="35" name="直接连接符 34"/>
          <p:cNvCxnSpPr/>
          <p:nvPr/>
        </p:nvCxnSpPr>
        <p:spPr>
          <a:xfrm>
            <a:off x="8532495" y="5245100"/>
            <a:ext cx="1569720" cy="0"/>
          </a:xfrm>
          <a:prstGeom prst="line">
            <a:avLst/>
          </a:prstGeom>
          <a:ln w="9525" cap="rnd">
            <a:solidFill>
              <a:schemeClr val="bg1"/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/>
          <p:cNvSpPr txBox="1"/>
          <p:nvPr/>
        </p:nvSpPr>
        <p:spPr>
          <a:xfrm>
            <a:off x="8251190" y="2314575"/>
            <a:ext cx="1851025" cy="792480"/>
          </a:xfrm>
          <a:prstGeom prst="rect">
            <a:avLst/>
          </a:prstGeom>
          <a:noFill/>
        </p:spPr>
        <p:txBody>
          <a:bodyPr wrap="none" lIns="90000" tIns="46800" rIns="90000" bIns="46800" rtlCol="0" anchor="ctr" anchorCtr="0">
            <a:normAutofit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等线" charset="0"/>
                <a:ea typeface="等线" charset="0"/>
              </a:rPr>
              <a:t>pos.model</a:t>
            </a:r>
          </a:p>
        </p:txBody>
      </p:sp>
      <p:cxnSp>
        <p:nvCxnSpPr>
          <p:cNvPr id="37" name="直接连接符 36"/>
          <p:cNvCxnSpPr/>
          <p:nvPr/>
        </p:nvCxnSpPr>
        <p:spPr>
          <a:xfrm>
            <a:off x="8506460" y="2929890"/>
            <a:ext cx="1569720" cy="0"/>
          </a:xfrm>
          <a:prstGeom prst="line">
            <a:avLst/>
          </a:prstGeom>
          <a:ln w="9525" cap="rnd">
            <a:solidFill>
              <a:schemeClr val="bg1"/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本框 37"/>
          <p:cNvSpPr txBox="1"/>
          <p:nvPr/>
        </p:nvSpPr>
        <p:spPr>
          <a:xfrm>
            <a:off x="8624570" y="4190365"/>
            <a:ext cx="1657985" cy="245745"/>
          </a:xfrm>
          <a:prstGeom prst="rect">
            <a:avLst/>
          </a:prstGeom>
          <a:noFill/>
        </p:spPr>
        <p:txBody>
          <a:bodyPr wrap="none" lIns="90000" tIns="46800" rIns="90000" bIns="46800" rtlCol="0" anchor="ctr" anchorCtr="0">
            <a:noAutofit/>
          </a:bodyPr>
          <a:lstStyle/>
          <a:p>
            <a:pPr algn="l"/>
            <a:r>
              <a:rPr lang="zh-CN" altLang="en-US" sz="1600" dirty="0">
                <a:solidFill>
                  <a:schemeClr val="bg1"/>
                </a:solidFill>
                <a:latin typeface="等线" charset="0"/>
                <a:ea typeface="等线" charset="0"/>
              </a:rPr>
              <a:t>命名实体模型</a:t>
            </a:r>
          </a:p>
        </p:txBody>
      </p:sp>
      <p:sp>
        <p:nvSpPr>
          <p:cNvPr id="40" name="文本框 39"/>
          <p:cNvSpPr txBox="1"/>
          <p:nvPr/>
        </p:nvSpPr>
        <p:spPr>
          <a:xfrm>
            <a:off x="8624570" y="5368290"/>
            <a:ext cx="1657985" cy="245745"/>
          </a:xfrm>
          <a:prstGeom prst="rect">
            <a:avLst/>
          </a:prstGeom>
          <a:noFill/>
        </p:spPr>
        <p:txBody>
          <a:bodyPr wrap="none" lIns="90000" tIns="46800" rIns="90000" bIns="46800" rtlCol="0" anchor="ctr" anchorCtr="0">
            <a:noAutofit/>
          </a:bodyPr>
          <a:lstStyle/>
          <a:p>
            <a:pPr algn="l"/>
            <a:r>
              <a:rPr lang="zh-CN" altLang="en-US" sz="1600" dirty="0">
                <a:solidFill>
                  <a:schemeClr val="bg1"/>
                </a:solidFill>
                <a:latin typeface="等线" charset="0"/>
                <a:ea typeface="等线" charset="0"/>
              </a:rPr>
              <a:t>通过训练模型得到更好的分词效果</a:t>
            </a:r>
          </a:p>
        </p:txBody>
      </p:sp>
      <p:sp>
        <p:nvSpPr>
          <p:cNvPr id="41" name="文本框 40"/>
          <p:cNvSpPr txBox="1"/>
          <p:nvPr/>
        </p:nvSpPr>
        <p:spPr>
          <a:xfrm>
            <a:off x="8624570" y="3012440"/>
            <a:ext cx="1657985" cy="245745"/>
          </a:xfrm>
          <a:prstGeom prst="rect">
            <a:avLst/>
          </a:prstGeom>
          <a:noFill/>
        </p:spPr>
        <p:txBody>
          <a:bodyPr wrap="none" lIns="90000" tIns="46800" rIns="90000" bIns="46800" rtlCol="0" anchor="ctr" anchorCtr="0">
            <a:noAutofit/>
          </a:bodyPr>
          <a:lstStyle/>
          <a:p>
            <a:pPr algn="l"/>
            <a:r>
              <a:rPr lang="zh-CN" altLang="en-US" sz="1600" dirty="0">
                <a:solidFill>
                  <a:schemeClr val="bg1"/>
                </a:solidFill>
                <a:latin typeface="等线" charset="0"/>
                <a:ea typeface="等线" charset="0"/>
              </a:rPr>
              <a:t>词性标注模型</a:t>
            </a:r>
          </a:p>
        </p:txBody>
      </p:sp>
      <p:pic>
        <p:nvPicPr>
          <p:cNvPr id="8" name="图片 7" descr="截屏2021-12-12 上午1.17.05"/>
          <p:cNvPicPr>
            <a:picLocks noChangeAspect="1"/>
          </p:cNvPicPr>
          <p:nvPr/>
        </p:nvPicPr>
        <p:blipFill>
          <a:blip r:embed="rId9"/>
          <a:srcRect l="26624" t="2061" r="227" b="31869"/>
          <a:stretch>
            <a:fillRect/>
          </a:stretch>
        </p:blipFill>
        <p:spPr>
          <a:xfrm>
            <a:off x="515620" y="1608455"/>
            <a:ext cx="4448810" cy="2512060"/>
          </a:xfrm>
          <a:prstGeom prst="rect">
            <a:avLst/>
          </a:prstGeom>
          <a:ln w="34925">
            <a:solidFill>
              <a:schemeClr val="tx2"/>
            </a:solidFill>
          </a:ln>
        </p:spPr>
      </p:pic>
      <p:pic>
        <p:nvPicPr>
          <p:cNvPr id="5" name="图片 4" descr="截屏2021-12-12 上午1.16.57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1022985" y="1156970"/>
            <a:ext cx="4467225" cy="2512060"/>
          </a:xfrm>
          <a:prstGeom prst="rect">
            <a:avLst/>
          </a:prstGeom>
          <a:ln w="34925">
            <a:solidFill>
              <a:schemeClr val="tx2"/>
            </a:solidFill>
          </a:ln>
        </p:spPr>
      </p:pic>
      <p:sp>
        <p:nvSpPr>
          <p:cNvPr id="11" name="椭圆 10"/>
          <p:cNvSpPr/>
          <p:nvPr/>
        </p:nvSpPr>
        <p:spPr>
          <a:xfrm>
            <a:off x="7334885" y="5019040"/>
            <a:ext cx="153670" cy="151130"/>
          </a:xfrm>
          <a:prstGeom prst="ellipse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dk1"/>
              </a:solidFill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7658100" y="5019040"/>
            <a:ext cx="153670" cy="151130"/>
          </a:xfrm>
          <a:prstGeom prst="ellipse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dk1"/>
              </a:solidFill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7931785" y="5019040"/>
            <a:ext cx="153670" cy="151130"/>
          </a:xfrm>
          <a:prstGeom prst="ellipse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dk1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8624570" y="1870710"/>
            <a:ext cx="1657985" cy="245745"/>
          </a:xfrm>
          <a:prstGeom prst="rect">
            <a:avLst/>
          </a:prstGeom>
          <a:noFill/>
        </p:spPr>
        <p:txBody>
          <a:bodyPr wrap="none" lIns="90000" tIns="46800" rIns="90000" bIns="46800" rtlCol="0" anchor="ctr" anchorCtr="0">
            <a:noAutofit/>
          </a:bodyPr>
          <a:lstStyle/>
          <a:p>
            <a:pPr algn="l"/>
            <a:r>
              <a:rPr lang="zh-CN" altLang="en-US" sz="1600" dirty="0">
                <a:solidFill>
                  <a:schemeClr val="bg1"/>
                </a:solidFill>
                <a:latin typeface="等线" charset="0"/>
                <a:ea typeface="等线" charset="0"/>
              </a:rPr>
              <a:t>中文分词模型</a:t>
            </a:r>
          </a:p>
        </p:txBody>
      </p:sp>
      <p:pic>
        <p:nvPicPr>
          <p:cNvPr id="216" name="图片 215" descr="QQ20211212-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939020" y="232410"/>
            <a:ext cx="1851025" cy="669925"/>
          </a:xfrm>
          <a:prstGeom prst="rect">
            <a:avLst/>
          </a:prstGeom>
          <a:solidFill>
            <a:srgbClr val="1A3172"/>
          </a:solidFill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562"/>
    </mc:Choice>
    <mc:Fallback xmlns="">
      <p:transition advTm="1562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矩形 37"/>
          <p:cNvSpPr/>
          <p:nvPr/>
        </p:nvSpPr>
        <p:spPr bwMode="auto">
          <a:xfrm>
            <a:off x="4398010" y="1107672"/>
            <a:ext cx="7740507" cy="5067171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dk1"/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sym typeface="字魂59号-创粗黑" panose="00000500000000000000" pitchFamily="2" charset="-122"/>
            </a:endParaRPr>
          </a:p>
        </p:txBody>
      </p:sp>
      <p:sp>
        <p:nvSpPr>
          <p:cNvPr id="4" name="trophy_159504"/>
          <p:cNvSpPr>
            <a:spLocks noChangeAspect="1"/>
          </p:cNvSpPr>
          <p:nvPr/>
        </p:nvSpPr>
        <p:spPr bwMode="auto">
          <a:xfrm>
            <a:off x="4617916" y="1251771"/>
            <a:ext cx="583691" cy="568016"/>
          </a:xfrm>
          <a:custGeom>
            <a:avLst/>
            <a:gdLst>
              <a:gd name="connsiteX0" fmla="*/ 92709 w 608527"/>
              <a:gd name="connsiteY0" fmla="*/ 383100 h 592185"/>
              <a:gd name="connsiteX1" fmla="*/ 122674 w 608527"/>
              <a:gd name="connsiteY1" fmla="*/ 392457 h 592185"/>
              <a:gd name="connsiteX2" fmla="*/ 136811 w 608527"/>
              <a:gd name="connsiteY2" fmla="*/ 395986 h 592185"/>
              <a:gd name="connsiteX3" fmla="*/ 140345 w 608527"/>
              <a:gd name="connsiteY3" fmla="*/ 410099 h 592185"/>
              <a:gd name="connsiteX4" fmla="*/ 168466 w 608527"/>
              <a:gd name="connsiteY4" fmla="*/ 460107 h 592185"/>
              <a:gd name="connsiteX5" fmla="*/ 192438 w 608527"/>
              <a:gd name="connsiteY5" fmla="*/ 466243 h 592185"/>
              <a:gd name="connsiteX6" fmla="*/ 225476 w 608527"/>
              <a:gd name="connsiteY6" fmla="*/ 459494 h 592185"/>
              <a:gd name="connsiteX7" fmla="*/ 239767 w 608527"/>
              <a:gd name="connsiteY7" fmla="*/ 455352 h 592185"/>
              <a:gd name="connsiteX8" fmla="*/ 246682 w 608527"/>
              <a:gd name="connsiteY8" fmla="*/ 462408 h 592185"/>
              <a:gd name="connsiteX9" fmla="*/ 120830 w 608527"/>
              <a:gd name="connsiteY9" fmla="*/ 588043 h 592185"/>
              <a:gd name="connsiteX10" fmla="*/ 110841 w 608527"/>
              <a:gd name="connsiteY10" fmla="*/ 592185 h 592185"/>
              <a:gd name="connsiteX11" fmla="*/ 107768 w 608527"/>
              <a:gd name="connsiteY11" fmla="*/ 591725 h 592185"/>
              <a:gd name="connsiteX12" fmla="*/ 97472 w 608527"/>
              <a:gd name="connsiteY12" fmla="*/ 582828 h 592185"/>
              <a:gd name="connsiteX13" fmla="*/ 73347 w 608527"/>
              <a:gd name="connsiteY13" fmla="*/ 516098 h 592185"/>
              <a:gd name="connsiteX14" fmla="*/ 9729 w 608527"/>
              <a:gd name="connsiteY14" fmla="*/ 494929 h 592185"/>
              <a:gd name="connsiteX15" fmla="*/ 356 w 608527"/>
              <a:gd name="connsiteY15" fmla="*/ 484805 h 592185"/>
              <a:gd name="connsiteX16" fmla="*/ 4197 w 608527"/>
              <a:gd name="connsiteY16" fmla="*/ 471459 h 592185"/>
              <a:gd name="connsiteX17" fmla="*/ 512302 w 608527"/>
              <a:gd name="connsiteY17" fmla="*/ 379571 h 592185"/>
              <a:gd name="connsiteX18" fmla="*/ 604331 w 608527"/>
              <a:gd name="connsiteY18" fmla="*/ 471458 h 592185"/>
              <a:gd name="connsiteX19" fmla="*/ 608172 w 608527"/>
              <a:gd name="connsiteY19" fmla="*/ 484804 h 592185"/>
              <a:gd name="connsiteX20" fmla="*/ 598800 w 608527"/>
              <a:gd name="connsiteY20" fmla="*/ 494929 h 592185"/>
              <a:gd name="connsiteX21" fmla="*/ 535194 w 608527"/>
              <a:gd name="connsiteY21" fmla="*/ 516098 h 592185"/>
              <a:gd name="connsiteX22" fmla="*/ 511073 w 608527"/>
              <a:gd name="connsiteY22" fmla="*/ 582828 h 592185"/>
              <a:gd name="connsiteX23" fmla="*/ 500780 w 608527"/>
              <a:gd name="connsiteY23" fmla="*/ 591725 h 592185"/>
              <a:gd name="connsiteX24" fmla="*/ 497707 w 608527"/>
              <a:gd name="connsiteY24" fmla="*/ 592185 h 592185"/>
              <a:gd name="connsiteX25" fmla="*/ 487721 w 608527"/>
              <a:gd name="connsiteY25" fmla="*/ 588043 h 592185"/>
              <a:gd name="connsiteX26" fmla="*/ 356976 w 608527"/>
              <a:gd name="connsiteY26" fmla="*/ 457499 h 592185"/>
              <a:gd name="connsiteX27" fmla="*/ 359281 w 608527"/>
              <a:gd name="connsiteY27" fmla="*/ 455351 h 592185"/>
              <a:gd name="connsiteX28" fmla="*/ 373569 w 608527"/>
              <a:gd name="connsiteY28" fmla="*/ 459493 h 592185"/>
              <a:gd name="connsiteX29" fmla="*/ 406601 w 608527"/>
              <a:gd name="connsiteY29" fmla="*/ 466243 h 592185"/>
              <a:gd name="connsiteX30" fmla="*/ 430721 w 608527"/>
              <a:gd name="connsiteY30" fmla="*/ 460107 h 592185"/>
              <a:gd name="connsiteX31" fmla="*/ 458683 w 608527"/>
              <a:gd name="connsiteY31" fmla="*/ 410098 h 592185"/>
              <a:gd name="connsiteX32" fmla="*/ 462217 w 608527"/>
              <a:gd name="connsiteY32" fmla="*/ 395985 h 592185"/>
              <a:gd name="connsiteX33" fmla="*/ 476352 w 608527"/>
              <a:gd name="connsiteY33" fmla="*/ 392457 h 592185"/>
              <a:gd name="connsiteX34" fmla="*/ 512302 w 608527"/>
              <a:gd name="connsiteY34" fmla="*/ 379571 h 592185"/>
              <a:gd name="connsiteX35" fmla="*/ 299571 w 608527"/>
              <a:gd name="connsiteY35" fmla="*/ 169992 h 592185"/>
              <a:gd name="connsiteX36" fmla="*/ 363115 w 608527"/>
              <a:gd name="connsiteY36" fmla="*/ 233431 h 592185"/>
              <a:gd name="connsiteX37" fmla="*/ 299571 w 608527"/>
              <a:gd name="connsiteY37" fmla="*/ 296870 h 592185"/>
              <a:gd name="connsiteX38" fmla="*/ 236027 w 608527"/>
              <a:gd name="connsiteY38" fmla="*/ 233431 h 592185"/>
              <a:gd name="connsiteX39" fmla="*/ 299571 w 608527"/>
              <a:gd name="connsiteY39" fmla="*/ 169992 h 592185"/>
              <a:gd name="connsiteX40" fmla="*/ 299495 w 608527"/>
              <a:gd name="connsiteY40" fmla="*/ 141609 h 592185"/>
              <a:gd name="connsiteX41" fmla="*/ 207613 w 608527"/>
              <a:gd name="connsiteY41" fmla="*/ 233507 h 592185"/>
              <a:gd name="connsiteX42" fmla="*/ 299495 w 608527"/>
              <a:gd name="connsiteY42" fmla="*/ 325251 h 592185"/>
              <a:gd name="connsiteX43" fmla="*/ 391530 w 608527"/>
              <a:gd name="connsiteY43" fmla="*/ 233507 h 592185"/>
              <a:gd name="connsiteX44" fmla="*/ 299495 w 608527"/>
              <a:gd name="connsiteY44" fmla="*/ 141609 h 592185"/>
              <a:gd name="connsiteX45" fmla="*/ 299495 w 608527"/>
              <a:gd name="connsiteY45" fmla="*/ 115374 h 592185"/>
              <a:gd name="connsiteX46" fmla="*/ 417804 w 608527"/>
              <a:gd name="connsiteY46" fmla="*/ 233507 h 592185"/>
              <a:gd name="connsiteX47" fmla="*/ 299495 w 608527"/>
              <a:gd name="connsiteY47" fmla="*/ 351486 h 592185"/>
              <a:gd name="connsiteX48" fmla="*/ 181339 w 608527"/>
              <a:gd name="connsiteY48" fmla="*/ 233507 h 592185"/>
              <a:gd name="connsiteX49" fmla="*/ 299495 w 608527"/>
              <a:gd name="connsiteY49" fmla="*/ 115374 h 592185"/>
              <a:gd name="connsiteX50" fmla="*/ 299529 w 608527"/>
              <a:gd name="connsiteY50" fmla="*/ 87143 h 592185"/>
              <a:gd name="connsiteX51" fmla="*/ 152944 w 608527"/>
              <a:gd name="connsiteY51" fmla="*/ 233507 h 592185"/>
              <a:gd name="connsiteX52" fmla="*/ 299529 w 608527"/>
              <a:gd name="connsiteY52" fmla="*/ 379871 h 592185"/>
              <a:gd name="connsiteX53" fmla="*/ 446114 w 608527"/>
              <a:gd name="connsiteY53" fmla="*/ 233507 h 592185"/>
              <a:gd name="connsiteX54" fmla="*/ 299529 w 608527"/>
              <a:gd name="connsiteY54" fmla="*/ 87143 h 592185"/>
              <a:gd name="connsiteX55" fmla="*/ 299529 w 608527"/>
              <a:gd name="connsiteY55" fmla="*/ 0 h 592185"/>
              <a:gd name="connsiteX56" fmla="*/ 351618 w 608527"/>
              <a:gd name="connsiteY56" fmla="*/ 39276 h 592185"/>
              <a:gd name="connsiteX57" fmla="*/ 357764 w 608527"/>
              <a:gd name="connsiteY57" fmla="*/ 40043 h 592185"/>
              <a:gd name="connsiteX58" fmla="*/ 406625 w 608527"/>
              <a:gd name="connsiteY58" fmla="*/ 28997 h 592185"/>
              <a:gd name="connsiteX59" fmla="*/ 416459 w 608527"/>
              <a:gd name="connsiteY59" fmla="*/ 31298 h 592185"/>
              <a:gd name="connsiteX60" fmla="*/ 441965 w 608527"/>
              <a:gd name="connsiteY60" fmla="*/ 91286 h 592185"/>
              <a:gd name="connsiteX61" fmla="*/ 502044 w 608527"/>
              <a:gd name="connsiteY61" fmla="*/ 116754 h 592185"/>
              <a:gd name="connsiteX62" fmla="*/ 494054 w 608527"/>
              <a:gd name="connsiteY62" fmla="*/ 181344 h 592185"/>
              <a:gd name="connsiteX63" fmla="*/ 533389 w 608527"/>
              <a:gd name="connsiteY63" fmla="*/ 233507 h 592185"/>
              <a:gd name="connsiteX64" fmla="*/ 494054 w 608527"/>
              <a:gd name="connsiteY64" fmla="*/ 285517 h 592185"/>
              <a:gd name="connsiteX65" fmla="*/ 502044 w 608527"/>
              <a:gd name="connsiteY65" fmla="*/ 350261 h 592185"/>
              <a:gd name="connsiteX66" fmla="*/ 441965 w 608527"/>
              <a:gd name="connsiteY66" fmla="*/ 375575 h 592185"/>
              <a:gd name="connsiteX67" fmla="*/ 416459 w 608527"/>
              <a:gd name="connsiteY67" fmla="*/ 435563 h 592185"/>
              <a:gd name="connsiteX68" fmla="*/ 406625 w 608527"/>
              <a:gd name="connsiteY68" fmla="*/ 438018 h 592185"/>
              <a:gd name="connsiteX69" fmla="*/ 357764 w 608527"/>
              <a:gd name="connsiteY69" fmla="*/ 426971 h 592185"/>
              <a:gd name="connsiteX70" fmla="*/ 351618 w 608527"/>
              <a:gd name="connsiteY70" fmla="*/ 427585 h 592185"/>
              <a:gd name="connsiteX71" fmla="*/ 299529 w 608527"/>
              <a:gd name="connsiteY71" fmla="*/ 466861 h 592185"/>
              <a:gd name="connsiteX72" fmla="*/ 247441 w 608527"/>
              <a:gd name="connsiteY72" fmla="*/ 427585 h 592185"/>
              <a:gd name="connsiteX73" fmla="*/ 241448 w 608527"/>
              <a:gd name="connsiteY73" fmla="*/ 426971 h 592185"/>
              <a:gd name="connsiteX74" fmla="*/ 192433 w 608527"/>
              <a:gd name="connsiteY74" fmla="*/ 438018 h 592185"/>
              <a:gd name="connsiteX75" fmla="*/ 182599 w 608527"/>
              <a:gd name="connsiteY75" fmla="*/ 435563 h 592185"/>
              <a:gd name="connsiteX76" fmla="*/ 157247 w 608527"/>
              <a:gd name="connsiteY76" fmla="*/ 375575 h 592185"/>
              <a:gd name="connsiteX77" fmla="*/ 97168 w 608527"/>
              <a:gd name="connsiteY77" fmla="*/ 350107 h 592185"/>
              <a:gd name="connsiteX78" fmla="*/ 105005 w 608527"/>
              <a:gd name="connsiteY78" fmla="*/ 285517 h 592185"/>
              <a:gd name="connsiteX79" fmla="*/ 65823 w 608527"/>
              <a:gd name="connsiteY79" fmla="*/ 233507 h 592185"/>
              <a:gd name="connsiteX80" fmla="*/ 105005 w 608527"/>
              <a:gd name="connsiteY80" fmla="*/ 181344 h 592185"/>
              <a:gd name="connsiteX81" fmla="*/ 97168 w 608527"/>
              <a:gd name="connsiteY81" fmla="*/ 116754 h 592185"/>
              <a:gd name="connsiteX82" fmla="*/ 157247 w 608527"/>
              <a:gd name="connsiteY82" fmla="*/ 91286 h 592185"/>
              <a:gd name="connsiteX83" fmla="*/ 182599 w 608527"/>
              <a:gd name="connsiteY83" fmla="*/ 31298 h 592185"/>
              <a:gd name="connsiteX84" fmla="*/ 192433 w 608527"/>
              <a:gd name="connsiteY84" fmla="*/ 28997 h 592185"/>
              <a:gd name="connsiteX85" fmla="*/ 241448 w 608527"/>
              <a:gd name="connsiteY85" fmla="*/ 40043 h 592185"/>
              <a:gd name="connsiteX86" fmla="*/ 247441 w 608527"/>
              <a:gd name="connsiteY86" fmla="*/ 39276 h 592185"/>
              <a:gd name="connsiteX87" fmla="*/ 299529 w 608527"/>
              <a:gd name="connsiteY87" fmla="*/ 0 h 5921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</a:cxnLst>
            <a:rect l="l" t="t" r="r" b="b"/>
            <a:pathLst>
              <a:path w="608527" h="592185">
                <a:moveTo>
                  <a:pt x="92709" y="383100"/>
                </a:moveTo>
                <a:cubicBezTo>
                  <a:pt x="102697" y="388162"/>
                  <a:pt x="113607" y="390463"/>
                  <a:pt x="122674" y="392457"/>
                </a:cubicBezTo>
                <a:cubicBezTo>
                  <a:pt x="127130" y="393378"/>
                  <a:pt x="133584" y="394758"/>
                  <a:pt x="136811" y="395986"/>
                </a:cubicBezTo>
                <a:cubicBezTo>
                  <a:pt x="138040" y="399207"/>
                  <a:pt x="139423" y="405650"/>
                  <a:pt x="140345" y="410099"/>
                </a:cubicBezTo>
                <a:cubicBezTo>
                  <a:pt x="143880" y="426359"/>
                  <a:pt x="148643" y="448755"/>
                  <a:pt x="168466" y="460107"/>
                </a:cubicBezTo>
                <a:cubicBezTo>
                  <a:pt x="175535" y="464249"/>
                  <a:pt x="183525" y="466243"/>
                  <a:pt x="192438" y="466243"/>
                </a:cubicBezTo>
                <a:cubicBezTo>
                  <a:pt x="204270" y="466243"/>
                  <a:pt x="215488" y="462715"/>
                  <a:pt x="225476" y="459494"/>
                </a:cubicBezTo>
                <a:cubicBezTo>
                  <a:pt x="230086" y="457960"/>
                  <a:pt x="236233" y="455965"/>
                  <a:pt x="239767" y="455352"/>
                </a:cubicBezTo>
                <a:cubicBezTo>
                  <a:pt x="241765" y="457039"/>
                  <a:pt x="244377" y="459800"/>
                  <a:pt x="246682" y="462408"/>
                </a:cubicBezTo>
                <a:lnTo>
                  <a:pt x="120830" y="588043"/>
                </a:lnTo>
                <a:cubicBezTo>
                  <a:pt x="118217" y="590651"/>
                  <a:pt x="114529" y="592185"/>
                  <a:pt x="110841" y="592185"/>
                </a:cubicBezTo>
                <a:cubicBezTo>
                  <a:pt x="109766" y="592185"/>
                  <a:pt x="108844" y="592032"/>
                  <a:pt x="107768" y="591725"/>
                </a:cubicBezTo>
                <a:cubicBezTo>
                  <a:pt x="103004" y="590804"/>
                  <a:pt x="99163" y="587276"/>
                  <a:pt x="97472" y="582828"/>
                </a:cubicBezTo>
                <a:lnTo>
                  <a:pt x="73347" y="516098"/>
                </a:lnTo>
                <a:lnTo>
                  <a:pt x="9729" y="494929"/>
                </a:lnTo>
                <a:cubicBezTo>
                  <a:pt x="5119" y="493395"/>
                  <a:pt x="1585" y="489560"/>
                  <a:pt x="356" y="484805"/>
                </a:cubicBezTo>
                <a:cubicBezTo>
                  <a:pt x="-720" y="480049"/>
                  <a:pt x="663" y="474987"/>
                  <a:pt x="4197" y="471459"/>
                </a:cubicBezTo>
                <a:close/>
                <a:moveTo>
                  <a:pt x="512302" y="379571"/>
                </a:moveTo>
                <a:lnTo>
                  <a:pt x="604331" y="471458"/>
                </a:lnTo>
                <a:cubicBezTo>
                  <a:pt x="607864" y="474987"/>
                  <a:pt x="609247" y="480049"/>
                  <a:pt x="608172" y="484804"/>
                </a:cubicBezTo>
                <a:cubicBezTo>
                  <a:pt x="606942" y="489560"/>
                  <a:pt x="603409" y="493395"/>
                  <a:pt x="598800" y="494929"/>
                </a:cubicBezTo>
                <a:lnTo>
                  <a:pt x="535194" y="516098"/>
                </a:lnTo>
                <a:lnTo>
                  <a:pt x="511073" y="582828"/>
                </a:lnTo>
                <a:cubicBezTo>
                  <a:pt x="509383" y="587276"/>
                  <a:pt x="505542" y="590804"/>
                  <a:pt x="500780" y="591725"/>
                </a:cubicBezTo>
                <a:cubicBezTo>
                  <a:pt x="499704" y="592032"/>
                  <a:pt x="498782" y="592185"/>
                  <a:pt x="497707" y="592185"/>
                </a:cubicBezTo>
                <a:cubicBezTo>
                  <a:pt x="494020" y="592185"/>
                  <a:pt x="490332" y="590651"/>
                  <a:pt x="487721" y="588043"/>
                </a:cubicBezTo>
                <a:lnTo>
                  <a:pt x="356976" y="457499"/>
                </a:lnTo>
                <a:cubicBezTo>
                  <a:pt x="357898" y="456732"/>
                  <a:pt x="358666" y="455965"/>
                  <a:pt x="359281" y="455351"/>
                </a:cubicBezTo>
                <a:cubicBezTo>
                  <a:pt x="362814" y="455965"/>
                  <a:pt x="368960" y="457959"/>
                  <a:pt x="373569" y="459493"/>
                </a:cubicBezTo>
                <a:cubicBezTo>
                  <a:pt x="383555" y="462714"/>
                  <a:pt x="394924" y="466243"/>
                  <a:pt x="406601" y="466243"/>
                </a:cubicBezTo>
                <a:cubicBezTo>
                  <a:pt x="415511" y="466243"/>
                  <a:pt x="423654" y="464248"/>
                  <a:pt x="430721" y="460107"/>
                </a:cubicBezTo>
                <a:cubicBezTo>
                  <a:pt x="450541" y="448755"/>
                  <a:pt x="455303" y="426358"/>
                  <a:pt x="458683" y="410098"/>
                </a:cubicBezTo>
                <a:cubicBezTo>
                  <a:pt x="459605" y="405649"/>
                  <a:pt x="460988" y="399206"/>
                  <a:pt x="462217" y="395985"/>
                </a:cubicBezTo>
                <a:cubicBezTo>
                  <a:pt x="465597" y="394758"/>
                  <a:pt x="471896" y="393377"/>
                  <a:pt x="476352" y="392457"/>
                </a:cubicBezTo>
                <a:cubicBezTo>
                  <a:pt x="487260" y="390156"/>
                  <a:pt x="500933" y="387088"/>
                  <a:pt x="512302" y="379571"/>
                </a:cubicBezTo>
                <a:close/>
                <a:moveTo>
                  <a:pt x="299571" y="169992"/>
                </a:moveTo>
                <a:cubicBezTo>
                  <a:pt x="334665" y="169992"/>
                  <a:pt x="363115" y="198395"/>
                  <a:pt x="363115" y="233431"/>
                </a:cubicBezTo>
                <a:cubicBezTo>
                  <a:pt x="363115" y="268467"/>
                  <a:pt x="334665" y="296870"/>
                  <a:pt x="299571" y="296870"/>
                </a:cubicBezTo>
                <a:cubicBezTo>
                  <a:pt x="264477" y="296870"/>
                  <a:pt x="236027" y="268467"/>
                  <a:pt x="236027" y="233431"/>
                </a:cubicBezTo>
                <a:cubicBezTo>
                  <a:pt x="236027" y="198395"/>
                  <a:pt x="264477" y="169992"/>
                  <a:pt x="299571" y="169992"/>
                </a:cubicBezTo>
                <a:close/>
                <a:moveTo>
                  <a:pt x="299495" y="141609"/>
                </a:moveTo>
                <a:cubicBezTo>
                  <a:pt x="248791" y="141609"/>
                  <a:pt x="207613" y="182878"/>
                  <a:pt x="207613" y="233507"/>
                </a:cubicBezTo>
                <a:cubicBezTo>
                  <a:pt x="207613" y="284135"/>
                  <a:pt x="248791" y="325251"/>
                  <a:pt x="299495" y="325251"/>
                </a:cubicBezTo>
                <a:cubicBezTo>
                  <a:pt x="350199" y="325251"/>
                  <a:pt x="391530" y="284135"/>
                  <a:pt x="391530" y="233507"/>
                </a:cubicBezTo>
                <a:cubicBezTo>
                  <a:pt x="391530" y="182878"/>
                  <a:pt x="350199" y="141609"/>
                  <a:pt x="299495" y="141609"/>
                </a:cubicBezTo>
                <a:close/>
                <a:moveTo>
                  <a:pt x="299495" y="115374"/>
                </a:moveTo>
                <a:cubicBezTo>
                  <a:pt x="364642" y="115374"/>
                  <a:pt x="417804" y="168304"/>
                  <a:pt x="417804" y="233507"/>
                </a:cubicBezTo>
                <a:cubicBezTo>
                  <a:pt x="417804" y="298556"/>
                  <a:pt x="364642" y="351486"/>
                  <a:pt x="299495" y="351486"/>
                </a:cubicBezTo>
                <a:cubicBezTo>
                  <a:pt x="234348" y="351486"/>
                  <a:pt x="181339" y="298556"/>
                  <a:pt x="181339" y="233507"/>
                </a:cubicBezTo>
                <a:cubicBezTo>
                  <a:pt x="181339" y="168304"/>
                  <a:pt x="234348" y="115374"/>
                  <a:pt x="299495" y="115374"/>
                </a:cubicBezTo>
                <a:close/>
                <a:moveTo>
                  <a:pt x="299529" y="87143"/>
                </a:moveTo>
                <a:cubicBezTo>
                  <a:pt x="218708" y="87143"/>
                  <a:pt x="152944" y="152808"/>
                  <a:pt x="152944" y="233507"/>
                </a:cubicBezTo>
                <a:cubicBezTo>
                  <a:pt x="152944" y="314207"/>
                  <a:pt x="218708" y="379871"/>
                  <a:pt x="299529" y="379871"/>
                </a:cubicBezTo>
                <a:cubicBezTo>
                  <a:pt x="380351" y="379871"/>
                  <a:pt x="446114" y="314207"/>
                  <a:pt x="446114" y="233507"/>
                </a:cubicBezTo>
                <a:cubicBezTo>
                  <a:pt x="446114" y="152808"/>
                  <a:pt x="380351" y="87143"/>
                  <a:pt x="299529" y="87143"/>
                </a:cubicBezTo>
                <a:close/>
                <a:moveTo>
                  <a:pt x="299529" y="0"/>
                </a:moveTo>
                <a:cubicBezTo>
                  <a:pt x="319043" y="0"/>
                  <a:pt x="333794" y="34520"/>
                  <a:pt x="351618" y="39276"/>
                </a:cubicBezTo>
                <a:cubicBezTo>
                  <a:pt x="353615" y="39736"/>
                  <a:pt x="355612" y="40043"/>
                  <a:pt x="357764" y="40043"/>
                </a:cubicBezTo>
                <a:cubicBezTo>
                  <a:pt x="372514" y="40043"/>
                  <a:pt x="392028" y="28997"/>
                  <a:pt x="406625" y="28997"/>
                </a:cubicBezTo>
                <a:cubicBezTo>
                  <a:pt x="410313" y="28997"/>
                  <a:pt x="413540" y="29610"/>
                  <a:pt x="416459" y="31298"/>
                </a:cubicBezTo>
                <a:cubicBezTo>
                  <a:pt x="432900" y="40810"/>
                  <a:pt x="428444" y="77938"/>
                  <a:pt x="441965" y="91286"/>
                </a:cubicBezTo>
                <a:cubicBezTo>
                  <a:pt x="455333" y="104633"/>
                  <a:pt x="492517" y="100184"/>
                  <a:pt x="502044" y="116754"/>
                </a:cubicBezTo>
                <a:cubicBezTo>
                  <a:pt x="511417" y="133016"/>
                  <a:pt x="489137" y="162780"/>
                  <a:pt x="494054" y="181344"/>
                </a:cubicBezTo>
                <a:cubicBezTo>
                  <a:pt x="498817" y="199294"/>
                  <a:pt x="533389" y="214023"/>
                  <a:pt x="533389" y="233507"/>
                </a:cubicBezTo>
                <a:cubicBezTo>
                  <a:pt x="533389" y="252838"/>
                  <a:pt x="498817" y="267567"/>
                  <a:pt x="494054" y="285517"/>
                </a:cubicBezTo>
                <a:cubicBezTo>
                  <a:pt x="489137" y="304081"/>
                  <a:pt x="511417" y="333998"/>
                  <a:pt x="502044" y="350261"/>
                </a:cubicBezTo>
                <a:cubicBezTo>
                  <a:pt x="492517" y="366677"/>
                  <a:pt x="455333" y="362228"/>
                  <a:pt x="441965" y="375575"/>
                </a:cubicBezTo>
                <a:cubicBezTo>
                  <a:pt x="428444" y="388923"/>
                  <a:pt x="432900" y="426051"/>
                  <a:pt x="416459" y="435563"/>
                </a:cubicBezTo>
                <a:cubicBezTo>
                  <a:pt x="413540" y="437251"/>
                  <a:pt x="410313" y="438018"/>
                  <a:pt x="406625" y="438018"/>
                </a:cubicBezTo>
                <a:cubicBezTo>
                  <a:pt x="392028" y="438018"/>
                  <a:pt x="372514" y="426971"/>
                  <a:pt x="357764" y="426971"/>
                </a:cubicBezTo>
                <a:cubicBezTo>
                  <a:pt x="355612" y="426971"/>
                  <a:pt x="353615" y="427125"/>
                  <a:pt x="351618" y="427585"/>
                </a:cubicBezTo>
                <a:cubicBezTo>
                  <a:pt x="333794" y="432495"/>
                  <a:pt x="319043" y="466861"/>
                  <a:pt x="299529" y="466861"/>
                </a:cubicBezTo>
                <a:cubicBezTo>
                  <a:pt x="280015" y="466861"/>
                  <a:pt x="265418" y="432495"/>
                  <a:pt x="247441" y="427585"/>
                </a:cubicBezTo>
                <a:cubicBezTo>
                  <a:pt x="245597" y="427125"/>
                  <a:pt x="243446" y="426971"/>
                  <a:pt x="241448" y="426971"/>
                </a:cubicBezTo>
                <a:cubicBezTo>
                  <a:pt x="226544" y="426971"/>
                  <a:pt x="207184" y="438018"/>
                  <a:pt x="192433" y="438018"/>
                </a:cubicBezTo>
                <a:cubicBezTo>
                  <a:pt x="188899" y="438018"/>
                  <a:pt x="185519" y="437251"/>
                  <a:pt x="182599" y="435563"/>
                </a:cubicBezTo>
                <a:cubicBezTo>
                  <a:pt x="166158" y="426051"/>
                  <a:pt x="170614" y="388923"/>
                  <a:pt x="157247" y="375575"/>
                </a:cubicBezTo>
                <a:cubicBezTo>
                  <a:pt x="143879" y="362228"/>
                  <a:pt x="106695" y="366677"/>
                  <a:pt x="97168" y="350107"/>
                </a:cubicBezTo>
                <a:cubicBezTo>
                  <a:pt x="87642" y="333998"/>
                  <a:pt x="110075" y="304081"/>
                  <a:pt x="105005" y="285517"/>
                </a:cubicBezTo>
                <a:cubicBezTo>
                  <a:pt x="100241" y="267567"/>
                  <a:pt x="65823" y="252838"/>
                  <a:pt x="65823" y="233507"/>
                </a:cubicBezTo>
                <a:cubicBezTo>
                  <a:pt x="65823" y="214023"/>
                  <a:pt x="100241" y="199294"/>
                  <a:pt x="105005" y="181344"/>
                </a:cubicBezTo>
                <a:cubicBezTo>
                  <a:pt x="110075" y="162780"/>
                  <a:pt x="87642" y="133016"/>
                  <a:pt x="97168" y="116754"/>
                </a:cubicBezTo>
                <a:cubicBezTo>
                  <a:pt x="106695" y="100184"/>
                  <a:pt x="143879" y="104633"/>
                  <a:pt x="157247" y="91286"/>
                </a:cubicBezTo>
                <a:cubicBezTo>
                  <a:pt x="170614" y="77938"/>
                  <a:pt x="166158" y="40810"/>
                  <a:pt x="182599" y="31298"/>
                </a:cubicBezTo>
                <a:cubicBezTo>
                  <a:pt x="185519" y="29610"/>
                  <a:pt x="188899" y="28997"/>
                  <a:pt x="192433" y="28997"/>
                </a:cubicBezTo>
                <a:cubicBezTo>
                  <a:pt x="207184" y="28997"/>
                  <a:pt x="226544" y="40043"/>
                  <a:pt x="241448" y="40043"/>
                </a:cubicBezTo>
                <a:cubicBezTo>
                  <a:pt x="243599" y="40043"/>
                  <a:pt x="245597" y="39736"/>
                  <a:pt x="247441" y="39276"/>
                </a:cubicBezTo>
                <a:cubicBezTo>
                  <a:pt x="265418" y="34520"/>
                  <a:pt x="280169" y="0"/>
                  <a:pt x="299529" y="0"/>
                </a:cubicBezTo>
                <a:close/>
              </a:path>
            </a:pathLst>
          </a:custGeom>
          <a:solidFill>
            <a:srgbClr val="1A3172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字魂59号-创粗黑" panose="00000500000000000000" pitchFamily="2" charset="-122"/>
              <a:ea typeface="字魂59号-创粗黑" panose="00000500000000000000" pitchFamily="2" charset="-122"/>
              <a:sym typeface="字魂59号-创粗黑" panose="00000500000000000000" pitchFamily="2" charset="-122"/>
            </a:endParaRPr>
          </a:p>
        </p:txBody>
      </p:sp>
      <p:sp>
        <p:nvSpPr>
          <p:cNvPr id="5" name="矩形: 圆角 4"/>
          <p:cNvSpPr/>
          <p:nvPr/>
        </p:nvSpPr>
        <p:spPr>
          <a:xfrm>
            <a:off x="5303842" y="1328109"/>
            <a:ext cx="1272103" cy="408623"/>
          </a:xfrm>
          <a:prstGeom prst="roundRect">
            <a:avLst>
              <a:gd name="adj" fmla="val 9674"/>
            </a:avLst>
          </a:prstGeom>
          <a:solidFill>
            <a:schemeClr val="bg1">
              <a:lumMod val="75000"/>
            </a:schemeClr>
          </a:solidFill>
        </p:spPr>
        <p:txBody>
          <a:bodyPr wrap="none">
            <a:normAutofit/>
          </a:bodyPr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charset="0"/>
                <a:ea typeface="等线" charset="0"/>
                <a:sym typeface="字魂59号-创粗黑" panose="00000500000000000000" pitchFamily="2" charset="-122"/>
              </a:rPr>
              <a:t>原文</a:t>
            </a:r>
          </a:p>
        </p:txBody>
      </p:sp>
      <p:sp>
        <p:nvSpPr>
          <p:cNvPr id="40" name="trophy_159504"/>
          <p:cNvSpPr>
            <a:spLocks noChangeAspect="1"/>
          </p:cNvSpPr>
          <p:nvPr/>
        </p:nvSpPr>
        <p:spPr bwMode="auto">
          <a:xfrm>
            <a:off x="4629531" y="3342455"/>
            <a:ext cx="508487" cy="663576"/>
          </a:xfrm>
          <a:custGeom>
            <a:avLst/>
            <a:gdLst>
              <a:gd name="connsiteX0" fmla="*/ 454392 w 463299"/>
              <a:gd name="connsiteY0" fmla="*/ 223559 h 604605"/>
              <a:gd name="connsiteX1" fmla="*/ 463228 w 463299"/>
              <a:gd name="connsiteY1" fmla="*/ 245267 h 604605"/>
              <a:gd name="connsiteX2" fmla="*/ 451811 w 463299"/>
              <a:gd name="connsiteY2" fmla="*/ 388606 h 604605"/>
              <a:gd name="connsiteX3" fmla="*/ 450421 w 463299"/>
              <a:gd name="connsiteY3" fmla="*/ 403376 h 604605"/>
              <a:gd name="connsiteX4" fmla="*/ 441188 w 463299"/>
              <a:gd name="connsiteY4" fmla="*/ 448182 h 604605"/>
              <a:gd name="connsiteX5" fmla="*/ 431657 w 463299"/>
              <a:gd name="connsiteY5" fmla="*/ 462555 h 604605"/>
              <a:gd name="connsiteX6" fmla="*/ 386287 w 463299"/>
              <a:gd name="connsiteY6" fmla="*/ 510731 h 604605"/>
              <a:gd name="connsiteX7" fmla="*/ 339725 w 463299"/>
              <a:gd name="connsiteY7" fmla="*/ 560196 h 604605"/>
              <a:gd name="connsiteX8" fmla="*/ 324535 w 463299"/>
              <a:gd name="connsiteY8" fmla="*/ 583094 h 604605"/>
              <a:gd name="connsiteX9" fmla="*/ 315302 w 463299"/>
              <a:gd name="connsiteY9" fmla="*/ 604605 h 604605"/>
              <a:gd name="connsiteX10" fmla="*/ 245410 w 463299"/>
              <a:gd name="connsiteY10" fmla="*/ 604605 h 604605"/>
              <a:gd name="connsiteX11" fmla="*/ 246502 w 463299"/>
              <a:gd name="connsiteY11" fmla="*/ 601036 h 604605"/>
              <a:gd name="connsiteX12" fmla="*/ 274697 w 463299"/>
              <a:gd name="connsiteY12" fmla="*/ 520347 h 604605"/>
              <a:gd name="connsiteX13" fmla="*/ 281647 w 463299"/>
              <a:gd name="connsiteY13" fmla="*/ 505180 h 604605"/>
              <a:gd name="connsiteX14" fmla="*/ 343200 w 463299"/>
              <a:gd name="connsiteY14" fmla="*/ 431033 h 604605"/>
              <a:gd name="connsiteX15" fmla="*/ 365736 w 463299"/>
              <a:gd name="connsiteY15" fmla="*/ 406350 h 604605"/>
              <a:gd name="connsiteX16" fmla="*/ 399193 w 463299"/>
              <a:gd name="connsiteY16" fmla="*/ 372151 h 604605"/>
              <a:gd name="connsiteX17" fmla="*/ 417957 w 463299"/>
              <a:gd name="connsiteY17" fmla="*/ 371754 h 604605"/>
              <a:gd name="connsiteX18" fmla="*/ 411404 w 463299"/>
              <a:gd name="connsiteY18" fmla="*/ 413685 h 604605"/>
              <a:gd name="connsiteX19" fmla="*/ 380926 w 463299"/>
              <a:gd name="connsiteY19" fmla="*/ 464240 h 604605"/>
              <a:gd name="connsiteX20" fmla="*/ 375167 w 463299"/>
              <a:gd name="connsiteY20" fmla="*/ 473162 h 604605"/>
              <a:gd name="connsiteX21" fmla="*/ 420637 w 463299"/>
              <a:gd name="connsiteY21" fmla="*/ 411703 h 604605"/>
              <a:gd name="connsiteX22" fmla="*/ 426792 w 463299"/>
              <a:gd name="connsiteY22" fmla="*/ 366401 h 604605"/>
              <a:gd name="connsiteX23" fmla="*/ 401079 w 463299"/>
              <a:gd name="connsiteY23" fmla="*/ 362337 h 604605"/>
              <a:gd name="connsiteX24" fmla="*/ 399292 w 463299"/>
              <a:gd name="connsiteY24" fmla="*/ 362734 h 604605"/>
              <a:gd name="connsiteX25" fmla="*/ 399689 w 463299"/>
              <a:gd name="connsiteY25" fmla="*/ 361049 h 604605"/>
              <a:gd name="connsiteX26" fmla="*/ 426395 w 463299"/>
              <a:gd name="connsiteY26" fmla="*/ 252206 h 604605"/>
              <a:gd name="connsiteX27" fmla="*/ 430565 w 463299"/>
              <a:gd name="connsiteY27" fmla="*/ 241302 h 604605"/>
              <a:gd name="connsiteX28" fmla="*/ 454392 w 463299"/>
              <a:gd name="connsiteY28" fmla="*/ 223559 h 604605"/>
              <a:gd name="connsiteX29" fmla="*/ 8810 w 463299"/>
              <a:gd name="connsiteY29" fmla="*/ 223559 h 604605"/>
              <a:gd name="connsiteX30" fmla="*/ 32739 w 463299"/>
              <a:gd name="connsiteY30" fmla="*/ 241302 h 604605"/>
              <a:gd name="connsiteX31" fmla="*/ 36910 w 463299"/>
              <a:gd name="connsiteY31" fmla="*/ 252206 h 604605"/>
              <a:gd name="connsiteX32" fmla="*/ 63520 w 463299"/>
              <a:gd name="connsiteY32" fmla="*/ 361049 h 604605"/>
              <a:gd name="connsiteX33" fmla="*/ 64016 w 463299"/>
              <a:gd name="connsiteY33" fmla="*/ 362734 h 604605"/>
              <a:gd name="connsiteX34" fmla="*/ 62229 w 463299"/>
              <a:gd name="connsiteY34" fmla="*/ 362337 h 604605"/>
              <a:gd name="connsiteX35" fmla="*/ 36413 w 463299"/>
              <a:gd name="connsiteY35" fmla="*/ 366401 h 604605"/>
              <a:gd name="connsiteX36" fmla="*/ 42668 w 463299"/>
              <a:gd name="connsiteY36" fmla="*/ 411703 h 604605"/>
              <a:gd name="connsiteX37" fmla="*/ 88144 w 463299"/>
              <a:gd name="connsiteY37" fmla="*/ 473162 h 604605"/>
              <a:gd name="connsiteX38" fmla="*/ 82385 w 463299"/>
              <a:gd name="connsiteY38" fmla="*/ 464240 h 604605"/>
              <a:gd name="connsiteX39" fmla="*/ 51903 w 463299"/>
              <a:gd name="connsiteY39" fmla="*/ 413685 h 604605"/>
              <a:gd name="connsiteX40" fmla="*/ 45250 w 463299"/>
              <a:gd name="connsiteY40" fmla="*/ 371754 h 604605"/>
              <a:gd name="connsiteX41" fmla="*/ 64016 w 463299"/>
              <a:gd name="connsiteY41" fmla="*/ 372151 h 604605"/>
              <a:gd name="connsiteX42" fmla="*/ 97477 w 463299"/>
              <a:gd name="connsiteY42" fmla="*/ 406350 h 604605"/>
              <a:gd name="connsiteX43" fmla="*/ 120017 w 463299"/>
              <a:gd name="connsiteY43" fmla="*/ 431033 h 604605"/>
              <a:gd name="connsiteX44" fmla="*/ 181578 w 463299"/>
              <a:gd name="connsiteY44" fmla="*/ 505180 h 604605"/>
              <a:gd name="connsiteX45" fmla="*/ 188627 w 463299"/>
              <a:gd name="connsiteY45" fmla="*/ 520347 h 604605"/>
              <a:gd name="connsiteX46" fmla="*/ 216826 w 463299"/>
              <a:gd name="connsiteY46" fmla="*/ 601036 h 604605"/>
              <a:gd name="connsiteX47" fmla="*/ 217819 w 463299"/>
              <a:gd name="connsiteY47" fmla="*/ 604605 h 604605"/>
              <a:gd name="connsiteX48" fmla="*/ 148017 w 463299"/>
              <a:gd name="connsiteY48" fmla="*/ 604605 h 604605"/>
              <a:gd name="connsiteX49" fmla="*/ 138684 w 463299"/>
              <a:gd name="connsiteY49" fmla="*/ 583094 h 604605"/>
              <a:gd name="connsiteX50" fmla="*/ 123591 w 463299"/>
              <a:gd name="connsiteY50" fmla="*/ 560196 h 604605"/>
              <a:gd name="connsiteX51" fmla="*/ 76924 w 463299"/>
              <a:gd name="connsiteY51" fmla="*/ 510731 h 604605"/>
              <a:gd name="connsiteX52" fmla="*/ 31647 w 463299"/>
              <a:gd name="connsiteY52" fmla="*/ 462555 h 604605"/>
              <a:gd name="connsiteX53" fmla="*/ 22016 w 463299"/>
              <a:gd name="connsiteY53" fmla="*/ 448182 h 604605"/>
              <a:gd name="connsiteX54" fmla="*/ 12782 w 463299"/>
              <a:gd name="connsiteY54" fmla="*/ 403277 h 604605"/>
              <a:gd name="connsiteX55" fmla="*/ 11392 w 463299"/>
              <a:gd name="connsiteY55" fmla="*/ 388507 h 604605"/>
              <a:gd name="connsiteX56" fmla="*/ 72 w 463299"/>
              <a:gd name="connsiteY56" fmla="*/ 245267 h 604605"/>
              <a:gd name="connsiteX57" fmla="*/ 8810 w 463299"/>
              <a:gd name="connsiteY57" fmla="*/ 223559 h 604605"/>
              <a:gd name="connsiteX58" fmla="*/ 355234 w 463299"/>
              <a:gd name="connsiteY58" fmla="*/ 208098 h 604605"/>
              <a:gd name="connsiteX59" fmla="*/ 362182 w 463299"/>
              <a:gd name="connsiteY59" fmla="*/ 210375 h 604605"/>
              <a:gd name="connsiteX60" fmla="*/ 387990 w 463299"/>
              <a:gd name="connsiteY60" fmla="*/ 228397 h 604605"/>
              <a:gd name="connsiteX61" fmla="*/ 391067 w 463299"/>
              <a:gd name="connsiteY61" fmla="*/ 245429 h 604605"/>
              <a:gd name="connsiteX62" fmla="*/ 380942 w 463299"/>
              <a:gd name="connsiteY62" fmla="*/ 250578 h 604605"/>
              <a:gd name="connsiteX63" fmla="*/ 373994 w 463299"/>
              <a:gd name="connsiteY63" fmla="*/ 248400 h 604605"/>
              <a:gd name="connsiteX64" fmla="*/ 348186 w 463299"/>
              <a:gd name="connsiteY64" fmla="*/ 230378 h 604605"/>
              <a:gd name="connsiteX65" fmla="*/ 345109 w 463299"/>
              <a:gd name="connsiteY65" fmla="*/ 213346 h 604605"/>
              <a:gd name="connsiteX66" fmla="*/ 355234 w 463299"/>
              <a:gd name="connsiteY66" fmla="*/ 208098 h 604605"/>
              <a:gd name="connsiteX67" fmla="*/ 108105 w 463299"/>
              <a:gd name="connsiteY67" fmla="*/ 208098 h 604605"/>
              <a:gd name="connsiteX68" fmla="*/ 118123 w 463299"/>
              <a:gd name="connsiteY68" fmla="*/ 213346 h 604605"/>
              <a:gd name="connsiteX69" fmla="*/ 115147 w 463299"/>
              <a:gd name="connsiteY69" fmla="*/ 230378 h 604605"/>
              <a:gd name="connsiteX70" fmla="*/ 89360 w 463299"/>
              <a:gd name="connsiteY70" fmla="*/ 248400 h 604605"/>
              <a:gd name="connsiteX71" fmla="*/ 82318 w 463299"/>
              <a:gd name="connsiteY71" fmla="*/ 250578 h 604605"/>
              <a:gd name="connsiteX72" fmla="*/ 72300 w 463299"/>
              <a:gd name="connsiteY72" fmla="*/ 245429 h 604605"/>
              <a:gd name="connsiteX73" fmla="*/ 75276 w 463299"/>
              <a:gd name="connsiteY73" fmla="*/ 228397 h 604605"/>
              <a:gd name="connsiteX74" fmla="*/ 101063 w 463299"/>
              <a:gd name="connsiteY74" fmla="*/ 210375 h 604605"/>
              <a:gd name="connsiteX75" fmla="*/ 108105 w 463299"/>
              <a:gd name="connsiteY75" fmla="*/ 208098 h 604605"/>
              <a:gd name="connsiteX76" fmla="*/ 255572 w 463299"/>
              <a:gd name="connsiteY76" fmla="*/ 194126 h 604605"/>
              <a:gd name="connsiteX77" fmla="*/ 234020 w 463299"/>
              <a:gd name="connsiteY77" fmla="*/ 333140 h 604605"/>
              <a:gd name="connsiteX78" fmla="*/ 229451 w 463299"/>
              <a:gd name="connsiteY78" fmla="*/ 333140 h 604605"/>
              <a:gd name="connsiteX79" fmla="*/ 207799 w 463299"/>
              <a:gd name="connsiteY79" fmla="*/ 194225 h 604605"/>
              <a:gd name="connsiteX80" fmla="*/ 230245 w 463299"/>
              <a:gd name="connsiteY80" fmla="*/ 198486 h 604605"/>
              <a:gd name="connsiteX81" fmla="*/ 232927 w 463299"/>
              <a:gd name="connsiteY81" fmla="*/ 198486 h 604605"/>
              <a:gd name="connsiteX82" fmla="*/ 200548 w 463299"/>
              <a:gd name="connsiteY82" fmla="*/ 178337 h 604605"/>
              <a:gd name="connsiteX83" fmla="*/ 194295 w 463299"/>
              <a:gd name="connsiteY83" fmla="*/ 180220 h 604605"/>
              <a:gd name="connsiteX84" fmla="*/ 192211 w 463299"/>
              <a:gd name="connsiteY84" fmla="*/ 186366 h 604605"/>
              <a:gd name="connsiteX85" fmla="*/ 216429 w 463299"/>
              <a:gd name="connsiteY85" fmla="*/ 341305 h 604605"/>
              <a:gd name="connsiteX86" fmla="*/ 223377 w 463299"/>
              <a:gd name="connsiteY86" fmla="*/ 347252 h 604605"/>
              <a:gd name="connsiteX87" fmla="*/ 240051 w 463299"/>
              <a:gd name="connsiteY87" fmla="*/ 347252 h 604605"/>
              <a:gd name="connsiteX88" fmla="*/ 246999 w 463299"/>
              <a:gd name="connsiteY88" fmla="*/ 341305 h 604605"/>
              <a:gd name="connsiteX89" fmla="*/ 271018 w 463299"/>
              <a:gd name="connsiteY89" fmla="*/ 186366 h 604605"/>
              <a:gd name="connsiteX90" fmla="*/ 269033 w 463299"/>
              <a:gd name="connsiteY90" fmla="*/ 180220 h 604605"/>
              <a:gd name="connsiteX91" fmla="*/ 262780 w 463299"/>
              <a:gd name="connsiteY91" fmla="*/ 178337 h 604605"/>
              <a:gd name="connsiteX92" fmla="*/ 231714 w 463299"/>
              <a:gd name="connsiteY92" fmla="*/ 184384 h 604605"/>
              <a:gd name="connsiteX93" fmla="*/ 380942 w 463299"/>
              <a:gd name="connsiteY93" fmla="*/ 85455 h 604605"/>
              <a:gd name="connsiteX94" fmla="*/ 391067 w 463299"/>
              <a:gd name="connsiteY94" fmla="*/ 90613 h 604605"/>
              <a:gd name="connsiteX95" fmla="*/ 387990 w 463299"/>
              <a:gd name="connsiteY95" fmla="*/ 107673 h 604605"/>
              <a:gd name="connsiteX96" fmla="*/ 362182 w 463299"/>
              <a:gd name="connsiteY96" fmla="*/ 125725 h 604605"/>
              <a:gd name="connsiteX97" fmla="*/ 355234 w 463299"/>
              <a:gd name="connsiteY97" fmla="*/ 128006 h 604605"/>
              <a:gd name="connsiteX98" fmla="*/ 345109 w 463299"/>
              <a:gd name="connsiteY98" fmla="*/ 122749 h 604605"/>
              <a:gd name="connsiteX99" fmla="*/ 348186 w 463299"/>
              <a:gd name="connsiteY99" fmla="*/ 105689 h 604605"/>
              <a:gd name="connsiteX100" fmla="*/ 373994 w 463299"/>
              <a:gd name="connsiteY100" fmla="*/ 87637 h 604605"/>
              <a:gd name="connsiteX101" fmla="*/ 380942 w 463299"/>
              <a:gd name="connsiteY101" fmla="*/ 85455 h 604605"/>
              <a:gd name="connsiteX102" fmla="*/ 82318 w 463299"/>
              <a:gd name="connsiteY102" fmla="*/ 85455 h 604605"/>
              <a:gd name="connsiteX103" fmla="*/ 89360 w 463299"/>
              <a:gd name="connsiteY103" fmla="*/ 87637 h 604605"/>
              <a:gd name="connsiteX104" fmla="*/ 115147 w 463299"/>
              <a:gd name="connsiteY104" fmla="*/ 105689 h 604605"/>
              <a:gd name="connsiteX105" fmla="*/ 118123 w 463299"/>
              <a:gd name="connsiteY105" fmla="*/ 122749 h 604605"/>
              <a:gd name="connsiteX106" fmla="*/ 108105 w 463299"/>
              <a:gd name="connsiteY106" fmla="*/ 128006 h 604605"/>
              <a:gd name="connsiteX107" fmla="*/ 101063 w 463299"/>
              <a:gd name="connsiteY107" fmla="*/ 125725 h 604605"/>
              <a:gd name="connsiteX108" fmla="*/ 75276 w 463299"/>
              <a:gd name="connsiteY108" fmla="*/ 107673 h 604605"/>
              <a:gd name="connsiteX109" fmla="*/ 72300 w 463299"/>
              <a:gd name="connsiteY109" fmla="*/ 90613 h 604605"/>
              <a:gd name="connsiteX110" fmla="*/ 82318 w 463299"/>
              <a:gd name="connsiteY110" fmla="*/ 85455 h 604605"/>
              <a:gd name="connsiteX111" fmla="*/ 231615 w 463299"/>
              <a:gd name="connsiteY111" fmla="*/ 65132 h 604605"/>
              <a:gd name="connsiteX112" fmla="*/ 339403 w 463299"/>
              <a:gd name="connsiteY112" fmla="*/ 172786 h 604605"/>
              <a:gd name="connsiteX113" fmla="*/ 304168 w 463299"/>
              <a:gd name="connsiteY113" fmla="*/ 268643 h 604605"/>
              <a:gd name="connsiteX114" fmla="*/ 272110 w 463299"/>
              <a:gd name="connsiteY114" fmla="*/ 353002 h 604605"/>
              <a:gd name="connsiteX115" fmla="*/ 271812 w 463299"/>
              <a:gd name="connsiteY115" fmla="*/ 354984 h 604605"/>
              <a:gd name="connsiteX116" fmla="*/ 275881 w 463299"/>
              <a:gd name="connsiteY116" fmla="*/ 363113 h 604605"/>
              <a:gd name="connsiteX117" fmla="*/ 218811 w 463299"/>
              <a:gd name="connsiteY117" fmla="*/ 371836 h 604605"/>
              <a:gd name="connsiteX118" fmla="*/ 281737 w 463299"/>
              <a:gd name="connsiteY118" fmla="*/ 383236 h 604605"/>
              <a:gd name="connsiteX119" fmla="*/ 231323 w 463299"/>
              <a:gd name="connsiteY119" fmla="*/ 394444 h 604605"/>
              <a:gd name="connsiteX120" fmla="*/ 231123 w 463299"/>
              <a:gd name="connsiteY120" fmla="*/ 394448 h 604605"/>
              <a:gd name="connsiteX121" fmla="*/ 230408 w 463299"/>
              <a:gd name="connsiteY121" fmla="*/ 394432 h 604605"/>
              <a:gd name="connsiteX122" fmla="*/ 221987 w 463299"/>
              <a:gd name="connsiteY122" fmla="*/ 394636 h 604605"/>
              <a:gd name="connsiteX123" fmla="*/ 231123 w 463299"/>
              <a:gd name="connsiteY123" fmla="*/ 394448 h 604605"/>
              <a:gd name="connsiteX124" fmla="*/ 248934 w 463299"/>
              <a:gd name="connsiteY124" fmla="*/ 394859 h 604605"/>
              <a:gd name="connsiteX125" fmla="*/ 275881 w 463299"/>
              <a:gd name="connsiteY125" fmla="*/ 403855 h 604605"/>
              <a:gd name="connsiteX126" fmla="*/ 265857 w 463299"/>
              <a:gd name="connsiteY126" fmla="*/ 413867 h 604605"/>
              <a:gd name="connsiteX127" fmla="*/ 197472 w 463299"/>
              <a:gd name="connsiteY127" fmla="*/ 413867 h 604605"/>
              <a:gd name="connsiteX128" fmla="*/ 187348 w 463299"/>
              <a:gd name="connsiteY128" fmla="*/ 403855 h 604605"/>
              <a:gd name="connsiteX129" fmla="*/ 193204 w 463299"/>
              <a:gd name="connsiteY129" fmla="*/ 394636 h 604605"/>
              <a:gd name="connsiteX130" fmla="*/ 181591 w 463299"/>
              <a:gd name="connsiteY130" fmla="*/ 383236 h 604605"/>
              <a:gd name="connsiteX131" fmla="*/ 192509 w 463299"/>
              <a:gd name="connsiteY131" fmla="*/ 371836 h 604605"/>
              <a:gd name="connsiteX132" fmla="*/ 187348 w 463299"/>
              <a:gd name="connsiteY132" fmla="*/ 363113 h 604605"/>
              <a:gd name="connsiteX133" fmla="*/ 191417 w 463299"/>
              <a:gd name="connsiteY133" fmla="*/ 354984 h 604605"/>
              <a:gd name="connsiteX134" fmla="*/ 191219 w 463299"/>
              <a:gd name="connsiteY134" fmla="*/ 353002 h 604605"/>
              <a:gd name="connsiteX135" fmla="*/ 159259 w 463299"/>
              <a:gd name="connsiteY135" fmla="*/ 268842 h 604605"/>
              <a:gd name="connsiteX136" fmla="*/ 123826 w 463299"/>
              <a:gd name="connsiteY136" fmla="*/ 172786 h 604605"/>
              <a:gd name="connsiteX137" fmla="*/ 231615 w 463299"/>
              <a:gd name="connsiteY137" fmla="*/ 65132 h 604605"/>
              <a:gd name="connsiteX138" fmla="*/ 231601 w 463299"/>
              <a:gd name="connsiteY138" fmla="*/ 0 h 604605"/>
              <a:gd name="connsiteX139" fmla="*/ 243929 w 463299"/>
              <a:gd name="connsiteY139" fmla="*/ 12293 h 604605"/>
              <a:gd name="connsiteX140" fmla="*/ 243929 w 463299"/>
              <a:gd name="connsiteY140" fmla="*/ 39855 h 604605"/>
              <a:gd name="connsiteX141" fmla="*/ 231601 w 463299"/>
              <a:gd name="connsiteY141" fmla="*/ 52148 h 604605"/>
              <a:gd name="connsiteX142" fmla="*/ 219372 w 463299"/>
              <a:gd name="connsiteY142" fmla="*/ 39855 h 604605"/>
              <a:gd name="connsiteX143" fmla="*/ 219372 w 463299"/>
              <a:gd name="connsiteY143" fmla="*/ 12293 h 604605"/>
              <a:gd name="connsiteX144" fmla="*/ 231601 w 463299"/>
              <a:gd name="connsiteY144" fmla="*/ 0 h 604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63299" h="604605">
                <a:moveTo>
                  <a:pt x="454392" y="223559"/>
                </a:moveTo>
                <a:cubicBezTo>
                  <a:pt x="458065" y="224550"/>
                  <a:pt x="464022" y="228713"/>
                  <a:pt x="463228" y="245267"/>
                </a:cubicBezTo>
                <a:lnTo>
                  <a:pt x="451811" y="388606"/>
                </a:lnTo>
                <a:cubicBezTo>
                  <a:pt x="451314" y="393265"/>
                  <a:pt x="450818" y="398122"/>
                  <a:pt x="450421" y="403376"/>
                </a:cubicBezTo>
                <a:cubicBezTo>
                  <a:pt x="449130" y="419236"/>
                  <a:pt x="447740" y="435592"/>
                  <a:pt x="441188" y="448182"/>
                </a:cubicBezTo>
                <a:cubicBezTo>
                  <a:pt x="438507" y="453435"/>
                  <a:pt x="435430" y="458094"/>
                  <a:pt x="431657" y="462555"/>
                </a:cubicBezTo>
                <a:cubicBezTo>
                  <a:pt x="424906" y="470684"/>
                  <a:pt x="406142" y="490113"/>
                  <a:pt x="386287" y="510731"/>
                </a:cubicBezTo>
                <a:cubicBezTo>
                  <a:pt x="367027" y="530755"/>
                  <a:pt x="346972" y="551572"/>
                  <a:pt x="339725" y="560196"/>
                </a:cubicBezTo>
                <a:cubicBezTo>
                  <a:pt x="333967" y="567036"/>
                  <a:pt x="329003" y="574470"/>
                  <a:pt x="324535" y="583094"/>
                </a:cubicBezTo>
                <a:cubicBezTo>
                  <a:pt x="320961" y="590033"/>
                  <a:pt x="317983" y="597270"/>
                  <a:pt x="315302" y="604605"/>
                </a:cubicBezTo>
                <a:lnTo>
                  <a:pt x="245410" y="604605"/>
                </a:lnTo>
                <a:lnTo>
                  <a:pt x="246502" y="601036"/>
                </a:lnTo>
                <a:cubicBezTo>
                  <a:pt x="254841" y="572587"/>
                  <a:pt x="264074" y="546120"/>
                  <a:pt x="274697" y="520347"/>
                </a:cubicBezTo>
                <a:cubicBezTo>
                  <a:pt x="276782" y="515192"/>
                  <a:pt x="279165" y="510037"/>
                  <a:pt x="281647" y="505180"/>
                </a:cubicBezTo>
                <a:cubicBezTo>
                  <a:pt x="298326" y="473063"/>
                  <a:pt x="321160" y="451651"/>
                  <a:pt x="343200" y="431033"/>
                </a:cubicBezTo>
                <a:cubicBezTo>
                  <a:pt x="349454" y="425184"/>
                  <a:pt x="357397" y="416064"/>
                  <a:pt x="365736" y="406350"/>
                </a:cubicBezTo>
                <a:cubicBezTo>
                  <a:pt x="378047" y="392274"/>
                  <a:pt x="390754" y="377702"/>
                  <a:pt x="399193" y="372151"/>
                </a:cubicBezTo>
                <a:cubicBezTo>
                  <a:pt x="406937" y="367095"/>
                  <a:pt x="413291" y="366996"/>
                  <a:pt x="417957" y="371754"/>
                </a:cubicBezTo>
                <a:cubicBezTo>
                  <a:pt x="424807" y="378693"/>
                  <a:pt x="422821" y="391580"/>
                  <a:pt x="411404" y="413685"/>
                </a:cubicBezTo>
                <a:cubicBezTo>
                  <a:pt x="403760" y="428455"/>
                  <a:pt x="392641" y="445803"/>
                  <a:pt x="380926" y="464240"/>
                </a:cubicBezTo>
                <a:cubicBezTo>
                  <a:pt x="379039" y="467214"/>
                  <a:pt x="377054" y="470188"/>
                  <a:pt x="375167" y="473162"/>
                </a:cubicBezTo>
                <a:cubicBezTo>
                  <a:pt x="395917" y="450462"/>
                  <a:pt x="411206" y="429843"/>
                  <a:pt x="420637" y="411703"/>
                </a:cubicBezTo>
                <a:cubicBezTo>
                  <a:pt x="431459" y="390886"/>
                  <a:pt x="433643" y="374827"/>
                  <a:pt x="426792" y="366401"/>
                </a:cubicBezTo>
                <a:cubicBezTo>
                  <a:pt x="422027" y="360553"/>
                  <a:pt x="412893" y="359066"/>
                  <a:pt x="401079" y="362337"/>
                </a:cubicBezTo>
                <a:lnTo>
                  <a:pt x="399292" y="362734"/>
                </a:lnTo>
                <a:lnTo>
                  <a:pt x="399689" y="361049"/>
                </a:lnTo>
                <a:cubicBezTo>
                  <a:pt x="399888" y="360057"/>
                  <a:pt x="421729" y="269355"/>
                  <a:pt x="426395" y="252206"/>
                </a:cubicBezTo>
                <a:cubicBezTo>
                  <a:pt x="427388" y="248340"/>
                  <a:pt x="428778" y="244673"/>
                  <a:pt x="430565" y="241302"/>
                </a:cubicBezTo>
                <a:cubicBezTo>
                  <a:pt x="436919" y="229011"/>
                  <a:pt x="446946" y="221576"/>
                  <a:pt x="454392" y="223559"/>
                </a:cubicBezTo>
                <a:close/>
                <a:moveTo>
                  <a:pt x="8810" y="223559"/>
                </a:moveTo>
                <a:cubicBezTo>
                  <a:pt x="16257" y="221576"/>
                  <a:pt x="26385" y="229011"/>
                  <a:pt x="32739" y="241302"/>
                </a:cubicBezTo>
                <a:cubicBezTo>
                  <a:pt x="34427" y="244673"/>
                  <a:pt x="35917" y="248340"/>
                  <a:pt x="36910" y="252206"/>
                </a:cubicBezTo>
                <a:cubicBezTo>
                  <a:pt x="41477" y="269355"/>
                  <a:pt x="63321" y="360057"/>
                  <a:pt x="63520" y="361049"/>
                </a:cubicBezTo>
                <a:lnTo>
                  <a:pt x="64016" y="362734"/>
                </a:lnTo>
                <a:lnTo>
                  <a:pt x="62229" y="362337"/>
                </a:lnTo>
                <a:cubicBezTo>
                  <a:pt x="50413" y="359066"/>
                  <a:pt x="41278" y="360553"/>
                  <a:pt x="36413" y="366401"/>
                </a:cubicBezTo>
                <a:cubicBezTo>
                  <a:pt x="29661" y="374827"/>
                  <a:pt x="31846" y="390886"/>
                  <a:pt x="42668" y="411703"/>
                </a:cubicBezTo>
                <a:cubicBezTo>
                  <a:pt x="52002" y="429843"/>
                  <a:pt x="67293" y="450462"/>
                  <a:pt x="88144" y="473162"/>
                </a:cubicBezTo>
                <a:cubicBezTo>
                  <a:pt x="86158" y="470188"/>
                  <a:pt x="84272" y="467214"/>
                  <a:pt x="82385" y="464240"/>
                </a:cubicBezTo>
                <a:cubicBezTo>
                  <a:pt x="70669" y="445803"/>
                  <a:pt x="59548" y="428455"/>
                  <a:pt x="51903" y="413685"/>
                </a:cubicBezTo>
                <a:cubicBezTo>
                  <a:pt x="40484" y="391580"/>
                  <a:pt x="38399" y="378693"/>
                  <a:pt x="45250" y="371754"/>
                </a:cubicBezTo>
                <a:cubicBezTo>
                  <a:pt x="50016" y="366996"/>
                  <a:pt x="56371" y="367095"/>
                  <a:pt x="64016" y="372151"/>
                </a:cubicBezTo>
                <a:cubicBezTo>
                  <a:pt x="72555" y="377702"/>
                  <a:pt x="85265" y="392274"/>
                  <a:pt x="97477" y="406350"/>
                </a:cubicBezTo>
                <a:cubicBezTo>
                  <a:pt x="105917" y="416064"/>
                  <a:pt x="113861" y="425184"/>
                  <a:pt x="120017" y="431033"/>
                </a:cubicBezTo>
                <a:cubicBezTo>
                  <a:pt x="142159" y="451651"/>
                  <a:pt x="164996" y="473063"/>
                  <a:pt x="181578" y="505180"/>
                </a:cubicBezTo>
                <a:cubicBezTo>
                  <a:pt x="184159" y="510037"/>
                  <a:pt x="186542" y="515192"/>
                  <a:pt x="188627" y="520347"/>
                </a:cubicBezTo>
                <a:cubicBezTo>
                  <a:pt x="199152" y="546120"/>
                  <a:pt x="208386" y="572488"/>
                  <a:pt x="216826" y="601036"/>
                </a:cubicBezTo>
                <a:lnTo>
                  <a:pt x="217819" y="604605"/>
                </a:lnTo>
                <a:lnTo>
                  <a:pt x="148017" y="604605"/>
                </a:lnTo>
                <a:cubicBezTo>
                  <a:pt x="145336" y="597270"/>
                  <a:pt x="142258" y="590033"/>
                  <a:pt x="138684" y="583094"/>
                </a:cubicBezTo>
                <a:cubicBezTo>
                  <a:pt x="134215" y="574470"/>
                  <a:pt x="129251" y="567036"/>
                  <a:pt x="123591" y="560196"/>
                </a:cubicBezTo>
                <a:cubicBezTo>
                  <a:pt x="116244" y="551572"/>
                  <a:pt x="96286" y="530755"/>
                  <a:pt x="76924" y="510731"/>
                </a:cubicBezTo>
                <a:cubicBezTo>
                  <a:pt x="57066" y="490113"/>
                  <a:pt x="38399" y="470684"/>
                  <a:pt x="31647" y="462555"/>
                </a:cubicBezTo>
                <a:cubicBezTo>
                  <a:pt x="27874" y="458094"/>
                  <a:pt x="24697" y="453336"/>
                  <a:pt x="22016" y="448182"/>
                </a:cubicBezTo>
                <a:cubicBezTo>
                  <a:pt x="15562" y="435592"/>
                  <a:pt x="14172" y="419236"/>
                  <a:pt x="12782" y="403277"/>
                </a:cubicBezTo>
                <a:cubicBezTo>
                  <a:pt x="12385" y="398122"/>
                  <a:pt x="11987" y="393265"/>
                  <a:pt x="11392" y="388507"/>
                </a:cubicBezTo>
                <a:lnTo>
                  <a:pt x="72" y="245267"/>
                </a:lnTo>
                <a:cubicBezTo>
                  <a:pt x="-722" y="228713"/>
                  <a:pt x="5236" y="224550"/>
                  <a:pt x="8810" y="223559"/>
                </a:cubicBezTo>
                <a:close/>
                <a:moveTo>
                  <a:pt x="355234" y="208098"/>
                </a:moveTo>
                <a:cubicBezTo>
                  <a:pt x="357715" y="208098"/>
                  <a:pt x="360197" y="208890"/>
                  <a:pt x="362182" y="210375"/>
                </a:cubicBezTo>
                <a:lnTo>
                  <a:pt x="387990" y="228397"/>
                </a:lnTo>
                <a:cubicBezTo>
                  <a:pt x="393548" y="232259"/>
                  <a:pt x="394938" y="239884"/>
                  <a:pt x="391067" y="245429"/>
                </a:cubicBezTo>
                <a:cubicBezTo>
                  <a:pt x="388784" y="248697"/>
                  <a:pt x="385012" y="250578"/>
                  <a:pt x="380942" y="250578"/>
                </a:cubicBezTo>
                <a:cubicBezTo>
                  <a:pt x="378461" y="250578"/>
                  <a:pt x="375979" y="249885"/>
                  <a:pt x="373994" y="248400"/>
                </a:cubicBezTo>
                <a:lnTo>
                  <a:pt x="348186" y="230378"/>
                </a:lnTo>
                <a:cubicBezTo>
                  <a:pt x="342628" y="226516"/>
                  <a:pt x="341238" y="218891"/>
                  <a:pt x="345109" y="213346"/>
                </a:cubicBezTo>
                <a:cubicBezTo>
                  <a:pt x="347392" y="210078"/>
                  <a:pt x="351164" y="208098"/>
                  <a:pt x="355234" y="208098"/>
                </a:cubicBezTo>
                <a:close/>
                <a:moveTo>
                  <a:pt x="108105" y="208098"/>
                </a:moveTo>
                <a:cubicBezTo>
                  <a:pt x="112073" y="208098"/>
                  <a:pt x="115842" y="210078"/>
                  <a:pt x="118123" y="213346"/>
                </a:cubicBezTo>
                <a:cubicBezTo>
                  <a:pt x="121991" y="218891"/>
                  <a:pt x="120702" y="226516"/>
                  <a:pt x="115147" y="230378"/>
                </a:cubicBezTo>
                <a:lnTo>
                  <a:pt x="89360" y="248400"/>
                </a:lnTo>
                <a:cubicBezTo>
                  <a:pt x="87277" y="249885"/>
                  <a:pt x="84896" y="250578"/>
                  <a:pt x="82318" y="250578"/>
                </a:cubicBezTo>
                <a:cubicBezTo>
                  <a:pt x="78350" y="250578"/>
                  <a:pt x="74581" y="248697"/>
                  <a:pt x="72300" y="245429"/>
                </a:cubicBezTo>
                <a:cubicBezTo>
                  <a:pt x="68432" y="239884"/>
                  <a:pt x="69821" y="232259"/>
                  <a:pt x="75276" y="228397"/>
                </a:cubicBezTo>
                <a:lnTo>
                  <a:pt x="101063" y="210375"/>
                </a:lnTo>
                <a:cubicBezTo>
                  <a:pt x="103146" y="208890"/>
                  <a:pt x="105626" y="208098"/>
                  <a:pt x="108105" y="208098"/>
                </a:cubicBezTo>
                <a:close/>
                <a:moveTo>
                  <a:pt x="255572" y="194126"/>
                </a:moveTo>
                <a:lnTo>
                  <a:pt x="234020" y="333140"/>
                </a:lnTo>
                <a:lnTo>
                  <a:pt x="229451" y="333140"/>
                </a:lnTo>
                <a:lnTo>
                  <a:pt x="207799" y="194225"/>
                </a:lnTo>
                <a:lnTo>
                  <a:pt x="230245" y="198486"/>
                </a:lnTo>
                <a:cubicBezTo>
                  <a:pt x="231139" y="198684"/>
                  <a:pt x="232033" y="198684"/>
                  <a:pt x="232927" y="198486"/>
                </a:cubicBezTo>
                <a:close/>
                <a:moveTo>
                  <a:pt x="200548" y="178337"/>
                </a:moveTo>
                <a:cubicBezTo>
                  <a:pt x="198266" y="177941"/>
                  <a:pt x="195983" y="178634"/>
                  <a:pt x="194295" y="180220"/>
                </a:cubicBezTo>
                <a:cubicBezTo>
                  <a:pt x="192608" y="181807"/>
                  <a:pt x="191913" y="184087"/>
                  <a:pt x="192211" y="186366"/>
                </a:cubicBezTo>
                <a:lnTo>
                  <a:pt x="216429" y="341305"/>
                </a:lnTo>
                <a:cubicBezTo>
                  <a:pt x="216925" y="344774"/>
                  <a:pt x="219903" y="347252"/>
                  <a:pt x="223377" y="347252"/>
                </a:cubicBezTo>
                <a:lnTo>
                  <a:pt x="240051" y="347252"/>
                </a:lnTo>
                <a:cubicBezTo>
                  <a:pt x="243525" y="347252"/>
                  <a:pt x="246502" y="344774"/>
                  <a:pt x="246999" y="341305"/>
                </a:cubicBezTo>
                <a:lnTo>
                  <a:pt x="271018" y="186366"/>
                </a:lnTo>
                <a:cubicBezTo>
                  <a:pt x="271415" y="184087"/>
                  <a:pt x="270621" y="181807"/>
                  <a:pt x="269033" y="180220"/>
                </a:cubicBezTo>
                <a:cubicBezTo>
                  <a:pt x="267345" y="178634"/>
                  <a:pt x="265063" y="177941"/>
                  <a:pt x="262780" y="178337"/>
                </a:cubicBezTo>
                <a:lnTo>
                  <a:pt x="231714" y="184384"/>
                </a:lnTo>
                <a:close/>
                <a:moveTo>
                  <a:pt x="380942" y="85455"/>
                </a:moveTo>
                <a:cubicBezTo>
                  <a:pt x="385012" y="85455"/>
                  <a:pt x="388685" y="87340"/>
                  <a:pt x="391067" y="90613"/>
                </a:cubicBezTo>
                <a:cubicBezTo>
                  <a:pt x="394938" y="96167"/>
                  <a:pt x="393548" y="103804"/>
                  <a:pt x="387990" y="107673"/>
                </a:cubicBezTo>
                <a:lnTo>
                  <a:pt x="362182" y="125725"/>
                </a:lnTo>
                <a:cubicBezTo>
                  <a:pt x="360098" y="127213"/>
                  <a:pt x="357715" y="128006"/>
                  <a:pt x="355234" y="128006"/>
                </a:cubicBezTo>
                <a:cubicBezTo>
                  <a:pt x="351164" y="128006"/>
                  <a:pt x="347392" y="126022"/>
                  <a:pt x="345109" y="122749"/>
                </a:cubicBezTo>
                <a:cubicBezTo>
                  <a:pt x="341238" y="117195"/>
                  <a:pt x="342628" y="109557"/>
                  <a:pt x="348186" y="105689"/>
                </a:cubicBezTo>
                <a:lnTo>
                  <a:pt x="373994" y="87637"/>
                </a:lnTo>
                <a:cubicBezTo>
                  <a:pt x="375979" y="86149"/>
                  <a:pt x="378461" y="85455"/>
                  <a:pt x="380942" y="85455"/>
                </a:cubicBezTo>
                <a:close/>
                <a:moveTo>
                  <a:pt x="82318" y="85455"/>
                </a:moveTo>
                <a:cubicBezTo>
                  <a:pt x="84896" y="85455"/>
                  <a:pt x="87277" y="86149"/>
                  <a:pt x="89360" y="87637"/>
                </a:cubicBezTo>
                <a:lnTo>
                  <a:pt x="115147" y="105689"/>
                </a:lnTo>
                <a:cubicBezTo>
                  <a:pt x="120702" y="109557"/>
                  <a:pt x="121991" y="117195"/>
                  <a:pt x="118123" y="122749"/>
                </a:cubicBezTo>
                <a:cubicBezTo>
                  <a:pt x="115842" y="126022"/>
                  <a:pt x="112073" y="128006"/>
                  <a:pt x="108105" y="128006"/>
                </a:cubicBezTo>
                <a:cubicBezTo>
                  <a:pt x="105626" y="128006"/>
                  <a:pt x="103146" y="127213"/>
                  <a:pt x="101063" y="125725"/>
                </a:cubicBezTo>
                <a:lnTo>
                  <a:pt x="75276" y="107673"/>
                </a:lnTo>
                <a:cubicBezTo>
                  <a:pt x="69821" y="103804"/>
                  <a:pt x="68432" y="96167"/>
                  <a:pt x="72300" y="90613"/>
                </a:cubicBezTo>
                <a:cubicBezTo>
                  <a:pt x="74581" y="87340"/>
                  <a:pt x="78350" y="85455"/>
                  <a:pt x="82318" y="85455"/>
                </a:cubicBezTo>
                <a:close/>
                <a:moveTo>
                  <a:pt x="231615" y="65132"/>
                </a:moveTo>
                <a:cubicBezTo>
                  <a:pt x="291067" y="65132"/>
                  <a:pt x="339403" y="113408"/>
                  <a:pt x="339403" y="172786"/>
                </a:cubicBezTo>
                <a:cubicBezTo>
                  <a:pt x="339403" y="211743"/>
                  <a:pt x="321537" y="240689"/>
                  <a:pt x="304168" y="268643"/>
                </a:cubicBezTo>
                <a:cubicBezTo>
                  <a:pt x="287692" y="295210"/>
                  <a:pt x="272110" y="320190"/>
                  <a:pt x="272110" y="353002"/>
                </a:cubicBezTo>
                <a:cubicBezTo>
                  <a:pt x="272110" y="353696"/>
                  <a:pt x="272010" y="354390"/>
                  <a:pt x="271812" y="354984"/>
                </a:cubicBezTo>
                <a:cubicBezTo>
                  <a:pt x="274293" y="356868"/>
                  <a:pt x="275881" y="359743"/>
                  <a:pt x="275881" y="363113"/>
                </a:cubicBezTo>
                <a:cubicBezTo>
                  <a:pt x="275881" y="372035"/>
                  <a:pt x="218811" y="371836"/>
                  <a:pt x="218811" y="371836"/>
                </a:cubicBezTo>
                <a:cubicBezTo>
                  <a:pt x="218811" y="371836"/>
                  <a:pt x="281737" y="372035"/>
                  <a:pt x="281737" y="383236"/>
                </a:cubicBezTo>
                <a:cubicBezTo>
                  <a:pt x="281737" y="391712"/>
                  <a:pt x="248128" y="393886"/>
                  <a:pt x="231323" y="394444"/>
                </a:cubicBezTo>
                <a:lnTo>
                  <a:pt x="231123" y="394448"/>
                </a:lnTo>
                <a:lnTo>
                  <a:pt x="230408" y="394432"/>
                </a:lnTo>
                <a:cubicBezTo>
                  <a:pt x="225355" y="394481"/>
                  <a:pt x="221987" y="394636"/>
                  <a:pt x="221987" y="394636"/>
                </a:cubicBezTo>
                <a:lnTo>
                  <a:pt x="231123" y="394448"/>
                </a:lnTo>
                <a:lnTo>
                  <a:pt x="248934" y="394859"/>
                </a:lnTo>
                <a:cubicBezTo>
                  <a:pt x="262407" y="395702"/>
                  <a:pt x="275881" y="398006"/>
                  <a:pt x="275881" y="403855"/>
                </a:cubicBezTo>
                <a:cubicBezTo>
                  <a:pt x="275881" y="409406"/>
                  <a:pt x="271415" y="413867"/>
                  <a:pt x="265857" y="413867"/>
                </a:cubicBezTo>
                <a:lnTo>
                  <a:pt x="197472" y="413867"/>
                </a:lnTo>
                <a:cubicBezTo>
                  <a:pt x="191913" y="413867"/>
                  <a:pt x="187348" y="409406"/>
                  <a:pt x="187348" y="403855"/>
                </a:cubicBezTo>
                <a:cubicBezTo>
                  <a:pt x="187348" y="399791"/>
                  <a:pt x="193204" y="398601"/>
                  <a:pt x="193204" y="394636"/>
                </a:cubicBezTo>
                <a:cubicBezTo>
                  <a:pt x="193204" y="390770"/>
                  <a:pt x="181591" y="389580"/>
                  <a:pt x="181591" y="383236"/>
                </a:cubicBezTo>
                <a:cubicBezTo>
                  <a:pt x="181591" y="377090"/>
                  <a:pt x="192410" y="375207"/>
                  <a:pt x="192509" y="371836"/>
                </a:cubicBezTo>
                <a:cubicBezTo>
                  <a:pt x="192707" y="368466"/>
                  <a:pt x="187348" y="366880"/>
                  <a:pt x="187348" y="363113"/>
                </a:cubicBezTo>
                <a:cubicBezTo>
                  <a:pt x="187348" y="359743"/>
                  <a:pt x="188936" y="356868"/>
                  <a:pt x="191417" y="354984"/>
                </a:cubicBezTo>
                <a:cubicBezTo>
                  <a:pt x="191318" y="354390"/>
                  <a:pt x="191219" y="353696"/>
                  <a:pt x="191219" y="353002"/>
                </a:cubicBezTo>
                <a:cubicBezTo>
                  <a:pt x="191219" y="320488"/>
                  <a:pt x="175636" y="295408"/>
                  <a:pt x="159259" y="268842"/>
                </a:cubicBezTo>
                <a:cubicBezTo>
                  <a:pt x="141791" y="240788"/>
                  <a:pt x="123826" y="211843"/>
                  <a:pt x="123826" y="172786"/>
                </a:cubicBezTo>
                <a:cubicBezTo>
                  <a:pt x="123826" y="113408"/>
                  <a:pt x="172162" y="65132"/>
                  <a:pt x="231615" y="65132"/>
                </a:cubicBezTo>
                <a:close/>
                <a:moveTo>
                  <a:pt x="231601" y="0"/>
                </a:moveTo>
                <a:cubicBezTo>
                  <a:pt x="238361" y="0"/>
                  <a:pt x="243929" y="5453"/>
                  <a:pt x="243929" y="12293"/>
                </a:cubicBezTo>
                <a:lnTo>
                  <a:pt x="243929" y="39855"/>
                </a:lnTo>
                <a:cubicBezTo>
                  <a:pt x="243929" y="46695"/>
                  <a:pt x="238361" y="52148"/>
                  <a:pt x="231601" y="52148"/>
                </a:cubicBezTo>
                <a:cubicBezTo>
                  <a:pt x="224840" y="52148"/>
                  <a:pt x="219372" y="46695"/>
                  <a:pt x="219372" y="39855"/>
                </a:cubicBezTo>
                <a:lnTo>
                  <a:pt x="219372" y="12293"/>
                </a:lnTo>
                <a:cubicBezTo>
                  <a:pt x="219372" y="5453"/>
                  <a:pt x="224840" y="0"/>
                  <a:pt x="231601" y="0"/>
                </a:cubicBezTo>
                <a:close/>
              </a:path>
            </a:pathLst>
          </a:custGeom>
          <a:solidFill>
            <a:srgbClr val="1A3172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字魂59号-创粗黑" panose="00000500000000000000" pitchFamily="2" charset="-122"/>
              <a:ea typeface="字魂59号-创粗黑" panose="00000500000000000000" pitchFamily="2" charset="-122"/>
              <a:sym typeface="字魂59号-创粗黑" panose="00000500000000000000" pitchFamily="2" charset="-122"/>
            </a:endParaRPr>
          </a:p>
        </p:txBody>
      </p:sp>
      <p:sp>
        <p:nvSpPr>
          <p:cNvPr id="27" name="矩形: 圆角 26"/>
          <p:cNvSpPr/>
          <p:nvPr/>
        </p:nvSpPr>
        <p:spPr>
          <a:xfrm>
            <a:off x="5308803" y="3548540"/>
            <a:ext cx="1243641" cy="408623"/>
          </a:xfrm>
          <a:prstGeom prst="roundRect">
            <a:avLst>
              <a:gd name="adj" fmla="val 9674"/>
            </a:avLst>
          </a:prstGeom>
          <a:solidFill>
            <a:schemeClr val="bg1">
              <a:lumMod val="75000"/>
            </a:schemeClr>
          </a:solidFill>
        </p:spPr>
        <p:txBody>
          <a:bodyPr wrap="none">
            <a:normAutofit fontScale="97500"/>
          </a:bodyPr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charset="0"/>
                <a:ea typeface="等线" charset="0"/>
                <a:sym typeface="字魂59号-创粗黑" panose="00000500000000000000" pitchFamily="2" charset="-122"/>
              </a:rPr>
              <a:t>分词结果</a:t>
            </a:r>
          </a:p>
        </p:txBody>
      </p:sp>
      <p:cxnSp>
        <p:nvCxnSpPr>
          <p:cNvPr id="37" name="直接连接符 36"/>
          <p:cNvCxnSpPr/>
          <p:nvPr/>
        </p:nvCxnSpPr>
        <p:spPr>
          <a:xfrm>
            <a:off x="4071000" y="6152383"/>
            <a:ext cx="7449485" cy="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264795" y="306705"/>
            <a:ext cx="3670935" cy="666750"/>
          </a:xfrm>
          <a:prstGeom prst="rect">
            <a:avLst/>
          </a:prstGeom>
          <a:solidFill>
            <a:schemeClr val="tx2"/>
          </a:solidFill>
          <a:ln w="381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3" name="标题 12"/>
          <p:cNvSpPr>
            <a:spLocks noGrp="1"/>
          </p:cNvSpPr>
          <p:nvPr>
            <p:ph type="title"/>
          </p:nvPr>
        </p:nvSpPr>
        <p:spPr>
          <a:xfrm>
            <a:off x="1367155" y="309880"/>
            <a:ext cx="3030855" cy="663575"/>
          </a:xfrm>
          <a:noFill/>
        </p:spPr>
        <p:txBody>
          <a:bodyPr/>
          <a:lstStyle/>
          <a:p>
            <a:r>
              <a:rPr lang="zh-CN" altLang="en-US" sz="2800" dirty="0">
                <a:solidFill>
                  <a:schemeClr val="bg1"/>
                </a:solidFill>
                <a:latin typeface="等线" charset="0"/>
                <a:ea typeface="等线" charset="0"/>
                <a:sym typeface="字魂59号-创粗黑" panose="00000500000000000000" pitchFamily="2" charset="-122"/>
              </a:rPr>
              <a:t>分词成果展示</a:t>
            </a:r>
          </a:p>
        </p:txBody>
      </p:sp>
      <p:sp>
        <p:nvSpPr>
          <p:cNvPr id="15" name="book-and-cd_43679"/>
          <p:cNvSpPr>
            <a:spLocks noChangeAspect="1"/>
          </p:cNvSpPr>
          <p:nvPr/>
        </p:nvSpPr>
        <p:spPr bwMode="auto">
          <a:xfrm>
            <a:off x="546693" y="395618"/>
            <a:ext cx="609685" cy="488288"/>
          </a:xfrm>
          <a:custGeom>
            <a:avLst/>
            <a:gdLst>
              <a:gd name="connsiteX0" fmla="*/ 452113 w 560604"/>
              <a:gd name="connsiteY0" fmla="*/ 77314 h 448980"/>
              <a:gd name="connsiteX1" fmla="*/ 417185 w 560604"/>
              <a:gd name="connsiteY1" fmla="*/ 112165 h 448980"/>
              <a:gd name="connsiteX2" fmla="*/ 452113 w 560604"/>
              <a:gd name="connsiteY2" fmla="*/ 145726 h 448980"/>
              <a:gd name="connsiteX3" fmla="*/ 485747 w 560604"/>
              <a:gd name="connsiteY3" fmla="*/ 112165 h 448980"/>
              <a:gd name="connsiteX4" fmla="*/ 452113 w 560604"/>
              <a:gd name="connsiteY4" fmla="*/ 77314 h 448980"/>
              <a:gd name="connsiteX5" fmla="*/ 118850 w 560604"/>
              <a:gd name="connsiteY5" fmla="*/ 64516 h 448980"/>
              <a:gd name="connsiteX6" fmla="*/ 40048 w 560604"/>
              <a:gd name="connsiteY6" fmla="*/ 77417 h 448980"/>
              <a:gd name="connsiteX7" fmla="*/ 40048 w 560604"/>
              <a:gd name="connsiteY7" fmla="*/ 392214 h 448980"/>
              <a:gd name="connsiteX8" fmla="*/ 107224 w 560604"/>
              <a:gd name="connsiteY8" fmla="*/ 380602 h 448980"/>
              <a:gd name="connsiteX9" fmla="*/ 255786 w 560604"/>
              <a:gd name="connsiteY9" fmla="*/ 412856 h 448980"/>
              <a:gd name="connsiteX10" fmla="*/ 255786 w 560604"/>
              <a:gd name="connsiteY10" fmla="*/ 277390 h 448980"/>
              <a:gd name="connsiteX11" fmla="*/ 246743 w 560604"/>
              <a:gd name="connsiteY11" fmla="*/ 287711 h 448980"/>
              <a:gd name="connsiteX12" fmla="*/ 246743 w 560604"/>
              <a:gd name="connsiteY12" fmla="*/ 109671 h 448980"/>
              <a:gd name="connsiteX13" fmla="*/ 118850 w 560604"/>
              <a:gd name="connsiteY13" fmla="*/ 64516 h 448980"/>
              <a:gd name="connsiteX14" fmla="*/ 452113 w 560604"/>
              <a:gd name="connsiteY14" fmla="*/ 64406 h 448980"/>
              <a:gd name="connsiteX15" fmla="*/ 498683 w 560604"/>
              <a:gd name="connsiteY15" fmla="*/ 112165 h 448980"/>
              <a:gd name="connsiteX16" fmla="*/ 452113 w 560604"/>
              <a:gd name="connsiteY16" fmla="*/ 158634 h 448980"/>
              <a:gd name="connsiteX17" fmla="*/ 404248 w 560604"/>
              <a:gd name="connsiteY17" fmla="*/ 112165 h 448980"/>
              <a:gd name="connsiteX18" fmla="*/ 452113 w 560604"/>
              <a:gd name="connsiteY18" fmla="*/ 64406 h 448980"/>
              <a:gd name="connsiteX19" fmla="*/ 452058 w 560604"/>
              <a:gd name="connsiteY19" fmla="*/ 59344 h 448980"/>
              <a:gd name="connsiteX20" fmla="*/ 399076 w 560604"/>
              <a:gd name="connsiteY20" fmla="*/ 112237 h 448980"/>
              <a:gd name="connsiteX21" fmla="*/ 452058 w 560604"/>
              <a:gd name="connsiteY21" fmla="*/ 163840 h 448980"/>
              <a:gd name="connsiteX22" fmla="*/ 505039 w 560604"/>
              <a:gd name="connsiteY22" fmla="*/ 112237 h 448980"/>
              <a:gd name="connsiteX23" fmla="*/ 452058 w 560604"/>
              <a:gd name="connsiteY23" fmla="*/ 59344 h 448980"/>
              <a:gd name="connsiteX24" fmla="*/ 118850 w 560604"/>
              <a:gd name="connsiteY24" fmla="*/ 50324 h 448980"/>
              <a:gd name="connsiteX25" fmla="*/ 257078 w 560604"/>
              <a:gd name="connsiteY25" fmla="*/ 99350 h 448980"/>
              <a:gd name="connsiteX26" fmla="*/ 334589 w 560604"/>
              <a:gd name="connsiteY26" fmla="*/ 58065 h 448980"/>
              <a:gd name="connsiteX27" fmla="*/ 329422 w 560604"/>
              <a:gd name="connsiteY27" fmla="*/ 76127 h 448980"/>
              <a:gd name="connsiteX28" fmla="*/ 268705 w 560604"/>
              <a:gd name="connsiteY28" fmla="*/ 109671 h 448980"/>
              <a:gd name="connsiteX29" fmla="*/ 268705 w 560604"/>
              <a:gd name="connsiteY29" fmla="*/ 287711 h 448980"/>
              <a:gd name="connsiteX30" fmla="*/ 259662 w 560604"/>
              <a:gd name="connsiteY30" fmla="*/ 277390 h 448980"/>
              <a:gd name="connsiteX31" fmla="*/ 259662 w 560604"/>
              <a:gd name="connsiteY31" fmla="*/ 412856 h 448980"/>
              <a:gd name="connsiteX32" fmla="*/ 405641 w 560604"/>
              <a:gd name="connsiteY32" fmla="*/ 380602 h 448980"/>
              <a:gd name="connsiteX33" fmla="*/ 475400 w 560604"/>
              <a:gd name="connsiteY33" fmla="*/ 392214 h 448980"/>
              <a:gd name="connsiteX34" fmla="*/ 475400 w 560604"/>
              <a:gd name="connsiteY34" fmla="*/ 233525 h 448980"/>
              <a:gd name="connsiteX35" fmla="*/ 510280 w 560604"/>
              <a:gd name="connsiteY35" fmla="*/ 221914 h 448980"/>
              <a:gd name="connsiteX36" fmla="*/ 510280 w 560604"/>
              <a:gd name="connsiteY36" fmla="*/ 437369 h 448980"/>
              <a:gd name="connsiteX37" fmla="*/ 290666 w 560604"/>
              <a:gd name="connsiteY37" fmla="*/ 437369 h 448980"/>
              <a:gd name="connsiteX38" fmla="*/ 258370 w 560604"/>
              <a:gd name="connsiteY38" fmla="*/ 448980 h 448980"/>
              <a:gd name="connsiteX39" fmla="*/ 226074 w 560604"/>
              <a:gd name="connsiteY39" fmla="*/ 437369 h 448980"/>
              <a:gd name="connsiteX40" fmla="*/ 0 w 560604"/>
              <a:gd name="connsiteY40" fmla="*/ 437369 h 448980"/>
              <a:gd name="connsiteX41" fmla="*/ 0 w 560604"/>
              <a:gd name="connsiteY41" fmla="*/ 113541 h 448980"/>
              <a:gd name="connsiteX42" fmla="*/ 24545 w 560604"/>
              <a:gd name="connsiteY42" fmla="*/ 96769 h 448980"/>
              <a:gd name="connsiteX43" fmla="*/ 24545 w 560604"/>
              <a:gd name="connsiteY43" fmla="*/ 67096 h 448980"/>
              <a:gd name="connsiteX44" fmla="*/ 29713 w 560604"/>
              <a:gd name="connsiteY44" fmla="*/ 65806 h 448980"/>
              <a:gd name="connsiteX45" fmla="*/ 118850 w 560604"/>
              <a:gd name="connsiteY45" fmla="*/ 50324 h 448980"/>
              <a:gd name="connsiteX46" fmla="*/ 449473 w 560604"/>
              <a:gd name="connsiteY46" fmla="*/ 0 h 448980"/>
              <a:gd name="connsiteX47" fmla="*/ 560604 w 560604"/>
              <a:gd name="connsiteY47" fmla="*/ 109657 h 448980"/>
              <a:gd name="connsiteX48" fmla="*/ 449473 w 560604"/>
              <a:gd name="connsiteY48" fmla="*/ 219313 h 448980"/>
              <a:gd name="connsiteX49" fmla="*/ 339634 w 560604"/>
              <a:gd name="connsiteY49" fmla="*/ 109657 h 448980"/>
              <a:gd name="connsiteX50" fmla="*/ 449473 w 560604"/>
              <a:gd name="connsiteY50" fmla="*/ 0 h 448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560604" h="448980">
                <a:moveTo>
                  <a:pt x="452113" y="77314"/>
                </a:moveTo>
                <a:cubicBezTo>
                  <a:pt x="432708" y="77314"/>
                  <a:pt x="417185" y="92804"/>
                  <a:pt x="417185" y="112165"/>
                </a:cubicBezTo>
                <a:cubicBezTo>
                  <a:pt x="417185" y="130237"/>
                  <a:pt x="432708" y="145726"/>
                  <a:pt x="452113" y="145726"/>
                </a:cubicBezTo>
                <a:cubicBezTo>
                  <a:pt x="471517" y="145726"/>
                  <a:pt x="485747" y="130237"/>
                  <a:pt x="485747" y="112165"/>
                </a:cubicBezTo>
                <a:cubicBezTo>
                  <a:pt x="485747" y="92804"/>
                  <a:pt x="470223" y="77314"/>
                  <a:pt x="452113" y="77314"/>
                </a:cubicBezTo>
                <a:close/>
                <a:moveTo>
                  <a:pt x="118850" y="64516"/>
                </a:moveTo>
                <a:cubicBezTo>
                  <a:pt x="81387" y="64516"/>
                  <a:pt x="50382" y="73547"/>
                  <a:pt x="40048" y="77417"/>
                </a:cubicBezTo>
                <a:lnTo>
                  <a:pt x="40048" y="392214"/>
                </a:lnTo>
                <a:cubicBezTo>
                  <a:pt x="58133" y="384473"/>
                  <a:pt x="81387" y="380602"/>
                  <a:pt x="107224" y="380602"/>
                </a:cubicBezTo>
                <a:cubicBezTo>
                  <a:pt x="171816" y="380602"/>
                  <a:pt x="236408" y="405115"/>
                  <a:pt x="255786" y="412856"/>
                </a:cubicBezTo>
                <a:lnTo>
                  <a:pt x="255786" y="277390"/>
                </a:lnTo>
                <a:lnTo>
                  <a:pt x="246743" y="287711"/>
                </a:lnTo>
                <a:lnTo>
                  <a:pt x="246743" y="109671"/>
                </a:lnTo>
                <a:cubicBezTo>
                  <a:pt x="211863" y="79997"/>
                  <a:pt x="169232" y="64516"/>
                  <a:pt x="118850" y="64516"/>
                </a:cubicBezTo>
                <a:close/>
                <a:moveTo>
                  <a:pt x="452113" y="64406"/>
                </a:moveTo>
                <a:cubicBezTo>
                  <a:pt x="477985" y="64406"/>
                  <a:pt x="498683" y="86350"/>
                  <a:pt x="498683" y="112165"/>
                </a:cubicBezTo>
                <a:cubicBezTo>
                  <a:pt x="498683" y="137981"/>
                  <a:pt x="477985" y="158634"/>
                  <a:pt x="452113" y="158634"/>
                </a:cubicBezTo>
                <a:cubicBezTo>
                  <a:pt x="426240" y="158634"/>
                  <a:pt x="404248" y="137981"/>
                  <a:pt x="404248" y="112165"/>
                </a:cubicBezTo>
                <a:cubicBezTo>
                  <a:pt x="404248" y="86350"/>
                  <a:pt x="426240" y="64406"/>
                  <a:pt x="452113" y="64406"/>
                </a:cubicBezTo>
                <a:close/>
                <a:moveTo>
                  <a:pt x="452058" y="59344"/>
                </a:moveTo>
                <a:cubicBezTo>
                  <a:pt x="422336" y="59344"/>
                  <a:pt x="399076" y="82565"/>
                  <a:pt x="399076" y="112237"/>
                </a:cubicBezTo>
                <a:cubicBezTo>
                  <a:pt x="399076" y="140618"/>
                  <a:pt x="422336" y="163840"/>
                  <a:pt x="452058" y="163840"/>
                </a:cubicBezTo>
                <a:cubicBezTo>
                  <a:pt x="480486" y="163840"/>
                  <a:pt x="505039" y="140618"/>
                  <a:pt x="505039" y="112237"/>
                </a:cubicBezTo>
                <a:cubicBezTo>
                  <a:pt x="505039" y="82565"/>
                  <a:pt x="480486" y="59344"/>
                  <a:pt x="452058" y="59344"/>
                </a:cubicBezTo>
                <a:close/>
                <a:moveTo>
                  <a:pt x="118850" y="50324"/>
                </a:moveTo>
                <a:cubicBezTo>
                  <a:pt x="173108" y="50324"/>
                  <a:pt x="219614" y="67096"/>
                  <a:pt x="257078" y="99350"/>
                </a:cubicBezTo>
                <a:cubicBezTo>
                  <a:pt x="280331" y="79997"/>
                  <a:pt x="306168" y="65806"/>
                  <a:pt x="334589" y="58065"/>
                </a:cubicBezTo>
                <a:cubicBezTo>
                  <a:pt x="332005" y="64516"/>
                  <a:pt x="330713" y="69676"/>
                  <a:pt x="329422" y="76127"/>
                </a:cubicBezTo>
                <a:cubicBezTo>
                  <a:pt x="307460" y="82578"/>
                  <a:pt x="286791" y="94189"/>
                  <a:pt x="268705" y="109671"/>
                </a:cubicBezTo>
                <a:lnTo>
                  <a:pt x="268705" y="287711"/>
                </a:lnTo>
                <a:lnTo>
                  <a:pt x="259662" y="277390"/>
                </a:lnTo>
                <a:lnTo>
                  <a:pt x="259662" y="412856"/>
                </a:lnTo>
                <a:cubicBezTo>
                  <a:pt x="279039" y="405115"/>
                  <a:pt x="339756" y="380602"/>
                  <a:pt x="405641" y="380602"/>
                </a:cubicBezTo>
                <a:cubicBezTo>
                  <a:pt x="431478" y="380602"/>
                  <a:pt x="454731" y="384473"/>
                  <a:pt x="475400" y="392214"/>
                </a:cubicBezTo>
                <a:lnTo>
                  <a:pt x="475400" y="233525"/>
                </a:lnTo>
                <a:cubicBezTo>
                  <a:pt x="488319" y="230945"/>
                  <a:pt x="499945" y="227074"/>
                  <a:pt x="510280" y="221914"/>
                </a:cubicBezTo>
                <a:lnTo>
                  <a:pt x="510280" y="437369"/>
                </a:lnTo>
                <a:lnTo>
                  <a:pt x="290666" y="437369"/>
                </a:lnTo>
                <a:cubicBezTo>
                  <a:pt x="282915" y="445110"/>
                  <a:pt x="271288" y="448980"/>
                  <a:pt x="258370" y="448980"/>
                </a:cubicBezTo>
                <a:cubicBezTo>
                  <a:pt x="245451" y="448980"/>
                  <a:pt x="233825" y="445110"/>
                  <a:pt x="226074" y="437369"/>
                </a:cubicBezTo>
                <a:lnTo>
                  <a:pt x="0" y="437369"/>
                </a:lnTo>
                <a:lnTo>
                  <a:pt x="0" y="113541"/>
                </a:lnTo>
                <a:cubicBezTo>
                  <a:pt x="0" y="105800"/>
                  <a:pt x="9043" y="100640"/>
                  <a:pt x="24545" y="96769"/>
                </a:cubicBezTo>
                <a:lnTo>
                  <a:pt x="24545" y="67096"/>
                </a:lnTo>
                <a:lnTo>
                  <a:pt x="29713" y="65806"/>
                </a:lnTo>
                <a:cubicBezTo>
                  <a:pt x="31005" y="64516"/>
                  <a:pt x="68468" y="50324"/>
                  <a:pt x="118850" y="50324"/>
                </a:cubicBezTo>
                <a:close/>
                <a:moveTo>
                  <a:pt x="449473" y="0"/>
                </a:moveTo>
                <a:cubicBezTo>
                  <a:pt x="510208" y="0"/>
                  <a:pt x="560604" y="49023"/>
                  <a:pt x="560604" y="109657"/>
                </a:cubicBezTo>
                <a:cubicBezTo>
                  <a:pt x="560604" y="170290"/>
                  <a:pt x="510208" y="219313"/>
                  <a:pt x="449473" y="219313"/>
                </a:cubicBezTo>
                <a:cubicBezTo>
                  <a:pt x="388739" y="219313"/>
                  <a:pt x="339634" y="170290"/>
                  <a:pt x="339634" y="109657"/>
                </a:cubicBezTo>
                <a:cubicBezTo>
                  <a:pt x="339634" y="49023"/>
                  <a:pt x="388739" y="0"/>
                  <a:pt x="44947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en-US">
              <a:latin typeface="字魂59号-创粗黑" panose="00000500000000000000" pitchFamily="2" charset="-122"/>
              <a:ea typeface="字魂59号-创粗黑" panose="00000500000000000000" pitchFamily="2" charset="-122"/>
              <a:sym typeface="字魂59号-创粗黑" panose="00000500000000000000" pitchFamily="2" charset="-122"/>
            </a:endParaRPr>
          </a:p>
        </p:txBody>
      </p:sp>
      <p:pic>
        <p:nvPicPr>
          <p:cNvPr id="11" name="图片 10" descr="截屏2021-12-12 下午1.58.49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4657613" y="2025779"/>
            <a:ext cx="7285990" cy="946150"/>
          </a:xfrm>
          <a:prstGeom prst="rect">
            <a:avLst/>
          </a:prstGeom>
          <a:ln w="28575">
            <a:solidFill>
              <a:srgbClr val="1A3172"/>
            </a:solidFill>
          </a:ln>
        </p:spPr>
      </p:pic>
      <p:pic>
        <p:nvPicPr>
          <p:cNvPr id="16" name="图片 15" descr="截屏2021-12-12 下午2.00.00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4707255" y="4240527"/>
            <a:ext cx="7221855" cy="1908175"/>
          </a:xfrm>
          <a:prstGeom prst="rect">
            <a:avLst/>
          </a:prstGeom>
          <a:ln w="28575">
            <a:solidFill>
              <a:srgbClr val="1A3172"/>
            </a:solidFill>
          </a:ln>
        </p:spPr>
      </p:pic>
      <p:cxnSp>
        <p:nvCxnSpPr>
          <p:cNvPr id="2" name="直接连接符 1"/>
          <p:cNvCxnSpPr/>
          <p:nvPr/>
        </p:nvCxnSpPr>
        <p:spPr>
          <a:xfrm>
            <a:off x="4295775" y="4187825"/>
            <a:ext cx="5390515" cy="0"/>
          </a:xfrm>
          <a:prstGeom prst="line">
            <a:avLst/>
          </a:prstGeom>
          <a:ln w="9525" cap="rnd">
            <a:solidFill>
              <a:schemeClr val="bg1"/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4812030" y="5250629"/>
            <a:ext cx="1239520" cy="0"/>
          </a:xfrm>
          <a:prstGeom prst="line">
            <a:avLst/>
          </a:prstGeom>
          <a:ln w="9525" cap="rnd">
            <a:solidFill>
              <a:schemeClr val="bg1"/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流程图: 可选过程 9"/>
          <p:cNvSpPr/>
          <p:nvPr/>
        </p:nvSpPr>
        <p:spPr>
          <a:xfrm>
            <a:off x="6197443" y="4755718"/>
            <a:ext cx="1359535" cy="414020"/>
          </a:xfrm>
          <a:prstGeom prst="flowChartAlternateProcess">
            <a:avLst/>
          </a:prstGeom>
          <a:noFill/>
          <a:ln w="22225"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dk1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426360" y="4857953"/>
            <a:ext cx="901700" cy="209550"/>
          </a:xfrm>
          <a:prstGeom prst="rect">
            <a:avLst/>
          </a:prstGeom>
          <a:noFill/>
        </p:spPr>
        <p:txBody>
          <a:bodyPr wrap="none" lIns="90000" tIns="46800" rIns="90000" bIns="46800" rtlCol="0" anchor="ctr" anchorCtr="0">
            <a:noAutofit/>
          </a:bodyPr>
          <a:lstStyle/>
          <a:p>
            <a:pPr algn="ctr"/>
            <a:r>
              <a:rPr lang="zh-CN" altLang="en-US" sz="1200" b="1" dirty="0">
                <a:solidFill>
                  <a:schemeClr val="bg1"/>
                </a:solidFill>
                <a:latin typeface="等线" charset="0"/>
                <a:ea typeface="等线" charset="0"/>
              </a:rPr>
              <a:t>当事人、出生地</a:t>
            </a:r>
          </a:p>
          <a:p>
            <a:pPr algn="ctr"/>
            <a:r>
              <a:rPr lang="zh-CN" altLang="en-US" sz="1200" b="1" dirty="0">
                <a:solidFill>
                  <a:schemeClr val="bg1"/>
                </a:solidFill>
                <a:latin typeface="等线" charset="0"/>
                <a:ea typeface="等线" charset="0"/>
              </a:rPr>
              <a:t>性别、民族</a:t>
            </a:r>
          </a:p>
        </p:txBody>
      </p:sp>
      <p:sp>
        <p:nvSpPr>
          <p:cNvPr id="18" name="流程图: 可选过程 17"/>
          <p:cNvSpPr/>
          <p:nvPr/>
        </p:nvSpPr>
        <p:spPr>
          <a:xfrm>
            <a:off x="9751658" y="4592724"/>
            <a:ext cx="1240155" cy="346075"/>
          </a:xfrm>
          <a:prstGeom prst="flowChartAlternateProcess">
            <a:avLst/>
          </a:prstGeom>
          <a:noFill/>
          <a:ln w="22225"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dk1"/>
              </a:solidFill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9888182" y="4664892"/>
            <a:ext cx="967105" cy="217805"/>
          </a:xfrm>
          <a:prstGeom prst="rect">
            <a:avLst/>
          </a:prstGeom>
          <a:noFill/>
        </p:spPr>
        <p:txBody>
          <a:bodyPr wrap="none" lIns="90000" tIns="46800" rIns="90000" bIns="46800" rtlCol="0" anchor="ctr" anchorCtr="0">
            <a:noAutofit/>
          </a:bodyPr>
          <a:lstStyle/>
          <a:p>
            <a:pPr algn="ctr"/>
            <a:r>
              <a:rPr lang="zh-CN" altLang="en-US" sz="1100" b="1" dirty="0">
                <a:solidFill>
                  <a:schemeClr val="bg1"/>
                </a:solidFill>
              </a:rPr>
              <a:t>分词</a:t>
            </a:r>
            <a:r>
              <a:rPr lang="zh-CN" altLang="en-US" sz="1100" b="1" dirty="0">
                <a:solidFill>
                  <a:schemeClr val="bg1"/>
                </a:solidFill>
                <a:latin typeface="等线" charset="0"/>
                <a:ea typeface="等线" charset="0"/>
              </a:rPr>
              <a:t>结果</a:t>
            </a:r>
          </a:p>
        </p:txBody>
      </p:sp>
      <p:sp>
        <p:nvSpPr>
          <p:cNvPr id="21" name="矩形 20"/>
          <p:cNvSpPr/>
          <p:nvPr/>
        </p:nvSpPr>
        <p:spPr>
          <a:xfrm>
            <a:off x="4953217" y="5250629"/>
            <a:ext cx="7007860" cy="355600"/>
          </a:xfrm>
          <a:prstGeom prst="rect">
            <a:avLst/>
          </a:prstGeom>
          <a:noFill/>
          <a:ln w="22225" cmpd="sng">
            <a:solidFill>
              <a:schemeClr val="bg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dk1"/>
              </a:solidFill>
            </a:endParaRPr>
          </a:p>
        </p:txBody>
      </p:sp>
      <p:sp>
        <p:nvSpPr>
          <p:cNvPr id="23" name="流程图: 可选过程 22"/>
          <p:cNvSpPr/>
          <p:nvPr/>
        </p:nvSpPr>
        <p:spPr>
          <a:xfrm>
            <a:off x="9817893" y="5829981"/>
            <a:ext cx="1271270" cy="379730"/>
          </a:xfrm>
          <a:prstGeom prst="flowChartAlternateProcess">
            <a:avLst/>
          </a:prstGeom>
          <a:noFill/>
          <a:ln w="22225"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dk1"/>
              </a:solidFill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9962990" y="5912588"/>
            <a:ext cx="981075" cy="217805"/>
          </a:xfrm>
          <a:prstGeom prst="rect">
            <a:avLst/>
          </a:prstGeom>
          <a:noFill/>
        </p:spPr>
        <p:txBody>
          <a:bodyPr wrap="none" lIns="90000" tIns="46800" rIns="90000" bIns="46800" rtlCol="0" anchor="ctr" anchorCtr="0">
            <a:noAutofit/>
          </a:bodyPr>
          <a:lstStyle/>
          <a:p>
            <a:pPr algn="ctr"/>
            <a:r>
              <a:rPr lang="zh-CN" altLang="en-US" sz="1100" b="1" dirty="0">
                <a:solidFill>
                  <a:schemeClr val="bg1"/>
                </a:solidFill>
                <a:latin typeface="等线" charset="0"/>
                <a:ea typeface="等线" charset="0"/>
              </a:rPr>
              <a:t>三重词性提取</a:t>
            </a:r>
          </a:p>
        </p:txBody>
      </p:sp>
      <p:sp>
        <p:nvSpPr>
          <p:cNvPr id="29" name="双大括号 28"/>
          <p:cNvSpPr/>
          <p:nvPr/>
        </p:nvSpPr>
        <p:spPr>
          <a:xfrm>
            <a:off x="4853782" y="4784156"/>
            <a:ext cx="1202055" cy="460375"/>
          </a:xfrm>
          <a:prstGeom prst="bracePair">
            <a:avLst/>
          </a:prstGeom>
          <a:ln w="22225" cap="rnd">
            <a:solidFill>
              <a:schemeClr val="bg1"/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zh-CN" altLang="en-US"/>
          </a:p>
        </p:txBody>
      </p:sp>
      <p:cxnSp>
        <p:nvCxnSpPr>
          <p:cNvPr id="30" name="直接箭头连接符 29"/>
          <p:cNvCxnSpPr>
            <a:cxnSpLocks/>
          </p:cNvCxnSpPr>
          <p:nvPr/>
        </p:nvCxnSpPr>
        <p:spPr>
          <a:xfrm>
            <a:off x="9227185" y="4626669"/>
            <a:ext cx="490220" cy="107315"/>
          </a:xfrm>
          <a:prstGeom prst="straightConnector1">
            <a:avLst/>
          </a:prstGeom>
          <a:ln w="22225" cap="rnd">
            <a:solidFill>
              <a:schemeClr val="bg1"/>
            </a:solidFill>
            <a:round/>
            <a:headEnd type="none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/>
          <p:cNvCxnSpPr/>
          <p:nvPr/>
        </p:nvCxnSpPr>
        <p:spPr>
          <a:xfrm>
            <a:off x="9264650" y="5722666"/>
            <a:ext cx="490220" cy="107315"/>
          </a:xfrm>
          <a:prstGeom prst="straightConnector1">
            <a:avLst/>
          </a:prstGeom>
          <a:ln w="22225" cap="rnd">
            <a:solidFill>
              <a:schemeClr val="bg1"/>
            </a:solidFill>
            <a:round/>
            <a:headEnd type="none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6" name="图片 215" descr="QQ20211212-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30055" y="38100"/>
            <a:ext cx="2336165" cy="8458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</p:pic>
      <p:sp>
        <p:nvSpPr>
          <p:cNvPr id="31" name="矩形 30">
            <a:extLst>
              <a:ext uri="{FF2B5EF4-FFF2-40B4-BE49-F238E27FC236}">
                <a16:creationId xmlns:a16="http://schemas.microsoft.com/office/drawing/2014/main" id="{98BED644-5E75-4DDD-AE7A-362340F93CC7}"/>
              </a:ext>
            </a:extLst>
          </p:cNvPr>
          <p:cNvSpPr/>
          <p:nvPr/>
        </p:nvSpPr>
        <p:spPr>
          <a:xfrm>
            <a:off x="356873" y="1842730"/>
            <a:ext cx="3393679" cy="837685"/>
          </a:xfrm>
          <a:prstGeom prst="rect">
            <a:avLst/>
          </a:prstGeom>
          <a:solidFill>
            <a:schemeClr val="bg1"/>
          </a:solidFill>
          <a:ln w="34925">
            <a:solidFill>
              <a:schemeClr val="tx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dk1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AD66DB2-BB01-4D3F-B0E1-4DBE1477889D}"/>
              </a:ext>
            </a:extLst>
          </p:cNvPr>
          <p:cNvSpPr txBox="1"/>
          <p:nvPr/>
        </p:nvSpPr>
        <p:spPr>
          <a:xfrm>
            <a:off x="428112" y="1960918"/>
            <a:ext cx="3251200" cy="601307"/>
          </a:xfrm>
          <a:prstGeom prst="rect">
            <a:avLst/>
          </a:prstGeom>
          <a:noFill/>
        </p:spPr>
        <p:txBody>
          <a:bodyPr wrap="square" lIns="90000" tIns="46800" rIns="90000" bIns="46800" rtlCol="0" anchor="ctr" anchorCtr="0">
            <a:normAutofit/>
          </a:bodyPr>
          <a:lstStyle/>
          <a:p>
            <a:pPr algn="ctr"/>
            <a:r>
              <a:rPr lang="zh-CN" altLang="zh-CN" b="1" dirty="0">
                <a:latin typeface="等线" charset="0"/>
                <a:ea typeface="等线" charset="0"/>
              </a:rPr>
              <a:t>针对性的提取</a:t>
            </a:r>
            <a:endParaRPr lang="zh-CN" altLang="en-US" b="1" dirty="0">
              <a:latin typeface="等线" charset="0"/>
              <a:ea typeface="等线" charset="0"/>
            </a:endParaRPr>
          </a:p>
        </p:txBody>
      </p:sp>
      <p:sp>
        <p:nvSpPr>
          <p:cNvPr id="33" name="下箭头 18">
            <a:extLst>
              <a:ext uri="{FF2B5EF4-FFF2-40B4-BE49-F238E27FC236}">
                <a16:creationId xmlns:a16="http://schemas.microsoft.com/office/drawing/2014/main" id="{3A2952F8-CE70-449D-8020-75BAF695264E}"/>
              </a:ext>
            </a:extLst>
          </p:cNvPr>
          <p:cNvSpPr/>
          <p:nvPr/>
        </p:nvSpPr>
        <p:spPr>
          <a:xfrm>
            <a:off x="1982530" y="2857680"/>
            <a:ext cx="185420" cy="487680"/>
          </a:xfrm>
          <a:prstGeom prst="downArrow">
            <a:avLst/>
          </a:prstGeom>
          <a:solidFill>
            <a:schemeClr val="tx2"/>
          </a:solidFill>
          <a:ln w="381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dk1"/>
              </a:solidFill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6ADB376B-393F-4DC6-A3B8-D5282AE8FEF1}"/>
              </a:ext>
            </a:extLst>
          </p:cNvPr>
          <p:cNvSpPr/>
          <p:nvPr/>
        </p:nvSpPr>
        <p:spPr>
          <a:xfrm>
            <a:off x="378401" y="3587188"/>
            <a:ext cx="3393679" cy="1077704"/>
          </a:xfrm>
          <a:prstGeom prst="rect">
            <a:avLst/>
          </a:prstGeom>
          <a:solidFill>
            <a:schemeClr val="bg1"/>
          </a:solidFill>
          <a:ln w="34925">
            <a:solidFill>
              <a:schemeClr val="tx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dk1"/>
              </a:solidFill>
            </a:endParaRPr>
          </a:p>
        </p:txBody>
      </p:sp>
      <p:sp>
        <p:nvSpPr>
          <p:cNvPr id="35" name="下箭头 18">
            <a:extLst>
              <a:ext uri="{FF2B5EF4-FFF2-40B4-BE49-F238E27FC236}">
                <a16:creationId xmlns:a16="http://schemas.microsoft.com/office/drawing/2014/main" id="{17D23035-D9C9-42A6-B2B3-5B3518C4D963}"/>
              </a:ext>
            </a:extLst>
          </p:cNvPr>
          <p:cNvSpPr/>
          <p:nvPr/>
        </p:nvSpPr>
        <p:spPr>
          <a:xfrm>
            <a:off x="1933900" y="4867227"/>
            <a:ext cx="185420" cy="487680"/>
          </a:xfrm>
          <a:prstGeom prst="downArrow">
            <a:avLst/>
          </a:prstGeom>
          <a:solidFill>
            <a:schemeClr val="tx2"/>
          </a:solidFill>
          <a:ln w="381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dk1"/>
              </a:solidFill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B026E8C8-F37A-4BCA-AE7B-8700E9C8FCEC}"/>
              </a:ext>
            </a:extLst>
          </p:cNvPr>
          <p:cNvSpPr/>
          <p:nvPr/>
        </p:nvSpPr>
        <p:spPr>
          <a:xfrm>
            <a:off x="332379" y="5573251"/>
            <a:ext cx="3379301" cy="781282"/>
          </a:xfrm>
          <a:prstGeom prst="rect">
            <a:avLst/>
          </a:prstGeom>
          <a:solidFill>
            <a:schemeClr val="bg1"/>
          </a:solidFill>
          <a:ln w="34925">
            <a:solidFill>
              <a:schemeClr val="tx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dk1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58C713F-BAC4-4E4E-ABE3-D3B1408C320C}"/>
              </a:ext>
            </a:extLst>
          </p:cNvPr>
          <p:cNvSpPr txBox="1"/>
          <p:nvPr/>
        </p:nvSpPr>
        <p:spPr>
          <a:xfrm>
            <a:off x="348259" y="3502544"/>
            <a:ext cx="3520702" cy="1263516"/>
          </a:xfrm>
          <a:prstGeom prst="rect">
            <a:avLst/>
          </a:prstGeom>
          <a:noFill/>
        </p:spPr>
        <p:txBody>
          <a:bodyPr wrap="square" lIns="90000" tIns="46800" rIns="90000" bIns="46800" rtlCol="0" anchor="ctr" anchorCtr="0">
            <a:normAutofit/>
          </a:bodyPr>
          <a:lstStyle/>
          <a:p>
            <a:pPr algn="ctr"/>
            <a:r>
              <a:rPr lang="zh-CN" altLang="zh-CN" sz="1800" b="1" dirty="0">
                <a:solidFill>
                  <a:srgbClr val="000000"/>
                </a:solidFill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词性分析</a:t>
            </a:r>
            <a:endParaRPr lang="en-US" altLang="zh-CN" sz="1800" b="1" dirty="0">
              <a:solidFill>
                <a:srgbClr val="000000"/>
              </a:solidFill>
              <a:effectLst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1600" dirty="0">
                <a:solidFill>
                  <a:srgbClr val="000000"/>
                </a:solidFill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       </a:t>
            </a:r>
            <a:r>
              <a:rPr lang="zh-CN" altLang="zh-CN" sz="1600" dirty="0">
                <a:solidFill>
                  <a:srgbClr val="000000"/>
                </a:solidFill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筛选出单个名词，连续多个名词，去重的连续名词在内的三种名词类别，还有动词、形容词和副词类别</a:t>
            </a:r>
            <a:endParaRPr lang="zh-CN" altLang="en-US" sz="1600" dirty="0"/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CC9034F0-3E8B-4608-AD10-82825A181197}"/>
              </a:ext>
            </a:extLst>
          </p:cNvPr>
          <p:cNvSpPr txBox="1"/>
          <p:nvPr/>
        </p:nvSpPr>
        <p:spPr>
          <a:xfrm>
            <a:off x="1460978" y="576239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1800" b="1" dirty="0">
                <a:solidFill>
                  <a:srgbClr val="000000"/>
                </a:solidFill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手动修改</a:t>
            </a:r>
            <a:endParaRPr lang="zh-CN" altLang="en-US" b="1" dirty="0"/>
          </a:p>
        </p:txBody>
      </p:sp>
      <p:sp>
        <p:nvSpPr>
          <p:cNvPr id="41" name="矩形: 圆角 40">
            <a:extLst>
              <a:ext uri="{FF2B5EF4-FFF2-40B4-BE49-F238E27FC236}">
                <a16:creationId xmlns:a16="http://schemas.microsoft.com/office/drawing/2014/main" id="{1BA93FE4-3322-457B-B6EA-875B6DF5565C}"/>
              </a:ext>
            </a:extLst>
          </p:cNvPr>
          <p:cNvSpPr/>
          <p:nvPr/>
        </p:nvSpPr>
        <p:spPr>
          <a:xfrm>
            <a:off x="428112" y="1222235"/>
            <a:ext cx="1691208" cy="397688"/>
          </a:xfrm>
          <a:prstGeom prst="roundRect">
            <a:avLst>
              <a:gd name="adj" fmla="val 9674"/>
            </a:avLst>
          </a:prstGeom>
          <a:solidFill>
            <a:schemeClr val="bg1">
              <a:lumMod val="75000"/>
            </a:schemeClr>
          </a:solidFill>
        </p:spPr>
        <p:txBody>
          <a:bodyPr wrap="none">
            <a:normAutofit/>
          </a:bodyPr>
          <a:lstStyle/>
          <a:p>
            <a:pPr algn="ctr" defTabSz="913765">
              <a:defRPr/>
            </a:pPr>
            <a:r>
              <a:rPr lang="zh-CN" altLang="zh-CN" b="1" kern="0" dirty="0">
                <a:solidFill>
                  <a:srgbClr val="000000"/>
                </a:solidFill>
                <a:latin typeface="等线" charset="0"/>
                <a:ea typeface="等线" charset="0"/>
              </a:rPr>
              <a:t>多层分析形式</a:t>
            </a:r>
            <a:endParaRPr lang="zh-CN" altLang="en-US" b="1" kern="0" dirty="0">
              <a:solidFill>
                <a:srgbClr val="000000"/>
              </a:solidFill>
              <a:latin typeface="等线" charset="0"/>
              <a:ea typeface="等线" charset="0"/>
              <a:sym typeface="字魂59号-创粗黑" panose="000005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115"/>
    </mc:Choice>
    <mc:Fallback xmlns="">
      <p:transition advTm="1115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菱形 9"/>
          <p:cNvSpPr/>
          <p:nvPr/>
        </p:nvSpPr>
        <p:spPr bwMode="auto">
          <a:xfrm>
            <a:off x="5015230" y="1464945"/>
            <a:ext cx="2150110" cy="2150110"/>
          </a:xfrm>
          <a:prstGeom prst="diamond">
            <a:avLst/>
          </a:prstGeom>
          <a:solidFill>
            <a:srgbClr val="1A3172"/>
          </a:solidFill>
          <a:ln w="38100">
            <a:solidFill>
              <a:srgbClr val="1A317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字魂59号-创粗黑" panose="00000500000000000000" pitchFamily="2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135689" y="3764473"/>
            <a:ext cx="6260098" cy="1337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5400" b="1" spc="600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charset="0"/>
                <a:ea typeface="等线" charset="0"/>
                <a:sym typeface="字魂59号-创粗黑" panose="00000500000000000000" pitchFamily="2" charset="-122"/>
              </a:rPr>
              <a:t>特征要素</a:t>
            </a:r>
          </a:p>
        </p:txBody>
      </p:sp>
      <p:pic>
        <p:nvPicPr>
          <p:cNvPr id="18" name="图片 17" descr="QQ20211212-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56955" y="102870"/>
            <a:ext cx="2667635" cy="965835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5014775" y="1401553"/>
            <a:ext cx="2149901" cy="2149901"/>
            <a:chOff x="5015408" y="1196255"/>
            <a:chExt cx="2149901" cy="2149901"/>
          </a:xfrm>
        </p:grpSpPr>
        <p:sp>
          <p:nvSpPr>
            <p:cNvPr id="4" name="菱形 3"/>
            <p:cNvSpPr/>
            <p:nvPr/>
          </p:nvSpPr>
          <p:spPr bwMode="auto">
            <a:xfrm>
              <a:off x="5015408" y="1196255"/>
              <a:ext cx="2149901" cy="2149901"/>
            </a:xfrm>
            <a:prstGeom prst="diamond">
              <a:avLst/>
            </a:prstGeom>
            <a:solidFill>
              <a:schemeClr val="bg1"/>
            </a:solidFill>
            <a:ln w="50800"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endPara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字魂59号-创粗黑" panose="00000500000000000000" pitchFamily="2" charset="-122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5103814" y="1855827"/>
              <a:ext cx="1985645" cy="82994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zh-CN" sz="4800" b="1" spc="600" dirty="0">
                  <a:gradFill>
                    <a:gsLst>
                      <a:gs pos="0">
                        <a:srgbClr val="012D86"/>
                      </a:gs>
                      <a:gs pos="100000">
                        <a:srgbClr val="0E2557"/>
                      </a:gs>
                    </a:gsLst>
                    <a:lin scaled="0"/>
                  </a:gradFill>
                  <a:latin typeface="等线" charset="0"/>
                  <a:ea typeface="等线" charset="0"/>
                  <a:cs typeface="+mn-ea"/>
                  <a:sym typeface="字魂59号-创粗黑" panose="00000500000000000000" pitchFamily="2" charset="-122"/>
                </a:rPr>
                <a:t>3.3.2</a:t>
              </a:r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2479040" y="5271135"/>
            <a:ext cx="223647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spc="600" dirty="0">
                <a:solidFill>
                  <a:schemeClr val="tx1"/>
                </a:solidFill>
                <a:latin typeface="等线" charset="0"/>
                <a:ea typeface="等线" charset="0"/>
              </a:rPr>
              <a:t>原理介绍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1736090" y="5271135"/>
            <a:ext cx="577850" cy="583565"/>
            <a:chOff x="3422" y="8256"/>
            <a:chExt cx="910" cy="910"/>
          </a:xfrm>
        </p:grpSpPr>
        <p:sp>
          <p:nvSpPr>
            <p:cNvPr id="13" name="Shape 6065"/>
            <p:cNvSpPr/>
            <p:nvPr/>
          </p:nvSpPr>
          <p:spPr>
            <a:xfrm>
              <a:off x="3422" y="8256"/>
              <a:ext cx="910" cy="910"/>
            </a:xfrm>
            <a:prstGeom prst="roundRect">
              <a:avLst>
                <a:gd name="adj" fmla="val 50000"/>
              </a:avLst>
            </a:prstGeom>
            <a:solidFill>
              <a:srgbClr val="1A317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sz="3200"/>
              </a:pPr>
              <a:endParaRPr kumimoji="0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字魂59号-创粗黑" panose="00000500000000000000" pitchFamily="2" charset="-122"/>
              </a:endParaRPr>
            </a:p>
          </p:txBody>
        </p:sp>
        <p:sp>
          <p:nvSpPr>
            <p:cNvPr id="14" name="Shape 6066"/>
            <p:cNvSpPr/>
            <p:nvPr/>
          </p:nvSpPr>
          <p:spPr>
            <a:xfrm>
              <a:off x="3656" y="8489"/>
              <a:ext cx="440" cy="444"/>
            </a:xfrm>
            <a:custGeom>
              <a:avLst/>
              <a:gdLst>
                <a:gd name="connsiteX0" fmla="*/ 386204 w 602205"/>
                <a:gd name="connsiteY0" fmla="*/ 222916 h 606722"/>
                <a:gd name="connsiteX1" fmla="*/ 516692 w 602205"/>
                <a:gd name="connsiteY1" fmla="*/ 222916 h 606722"/>
                <a:gd name="connsiteX2" fmla="*/ 545129 w 602205"/>
                <a:gd name="connsiteY2" fmla="*/ 231976 h 606722"/>
                <a:gd name="connsiteX3" fmla="*/ 594743 w 602205"/>
                <a:gd name="connsiteY3" fmla="*/ 270632 h 606722"/>
                <a:gd name="connsiteX4" fmla="*/ 602205 w 602205"/>
                <a:gd name="connsiteY4" fmla="*/ 285329 h 606722"/>
                <a:gd name="connsiteX5" fmla="*/ 594944 w 602205"/>
                <a:gd name="connsiteY5" fmla="*/ 300228 h 606722"/>
                <a:gd name="connsiteX6" fmla="*/ 545129 w 602205"/>
                <a:gd name="connsiteY6" fmla="*/ 340293 h 606722"/>
                <a:gd name="connsiteX7" fmla="*/ 516692 w 602205"/>
                <a:gd name="connsiteY7" fmla="*/ 351769 h 606722"/>
                <a:gd name="connsiteX8" fmla="*/ 386204 w 602205"/>
                <a:gd name="connsiteY8" fmla="*/ 351769 h 606722"/>
                <a:gd name="connsiteX9" fmla="*/ 85299 w 602205"/>
                <a:gd name="connsiteY9" fmla="*/ 131463 h 606722"/>
                <a:gd name="connsiteX10" fmla="*/ 216777 w 602205"/>
                <a:gd name="connsiteY10" fmla="*/ 131463 h 606722"/>
                <a:gd name="connsiteX11" fmla="*/ 216777 w 602205"/>
                <a:gd name="connsiteY11" fmla="*/ 260386 h 606722"/>
                <a:gd name="connsiteX12" fmla="*/ 85299 w 602205"/>
                <a:gd name="connsiteY12" fmla="*/ 260386 h 606722"/>
                <a:gd name="connsiteX13" fmla="*/ 57068 w 602205"/>
                <a:gd name="connsiteY13" fmla="*/ 248501 h 606722"/>
                <a:gd name="connsiteX14" fmla="*/ 7058 w 602205"/>
                <a:gd name="connsiteY14" fmla="*/ 206803 h 606722"/>
                <a:gd name="connsiteX15" fmla="*/ 0 w 602205"/>
                <a:gd name="connsiteY15" fmla="*/ 192903 h 606722"/>
                <a:gd name="connsiteX16" fmla="*/ 7260 w 602205"/>
                <a:gd name="connsiteY16" fmla="*/ 178802 h 606722"/>
                <a:gd name="connsiteX17" fmla="*/ 57068 w 602205"/>
                <a:gd name="connsiteY17" fmla="*/ 139924 h 606722"/>
                <a:gd name="connsiteX18" fmla="*/ 85299 w 602205"/>
                <a:gd name="connsiteY18" fmla="*/ 131463 h 606722"/>
                <a:gd name="connsiteX19" fmla="*/ 386204 w 602205"/>
                <a:gd name="connsiteY19" fmla="*/ 42904 h 606722"/>
                <a:gd name="connsiteX20" fmla="*/ 516692 w 602205"/>
                <a:gd name="connsiteY20" fmla="*/ 42904 h 606722"/>
                <a:gd name="connsiteX21" fmla="*/ 545129 w 602205"/>
                <a:gd name="connsiteY21" fmla="*/ 51964 h 606722"/>
                <a:gd name="connsiteX22" fmla="*/ 594743 w 602205"/>
                <a:gd name="connsiteY22" fmla="*/ 90620 h 606722"/>
                <a:gd name="connsiteX23" fmla="*/ 602205 w 602205"/>
                <a:gd name="connsiteY23" fmla="*/ 105317 h 606722"/>
                <a:gd name="connsiteX24" fmla="*/ 594944 w 602205"/>
                <a:gd name="connsiteY24" fmla="*/ 120216 h 606722"/>
                <a:gd name="connsiteX25" fmla="*/ 545129 w 602205"/>
                <a:gd name="connsiteY25" fmla="*/ 160281 h 606722"/>
                <a:gd name="connsiteX26" fmla="*/ 516692 w 602205"/>
                <a:gd name="connsiteY26" fmla="*/ 171757 h 606722"/>
                <a:gd name="connsiteX27" fmla="*/ 386204 w 602205"/>
                <a:gd name="connsiteY27" fmla="*/ 171757 h 606722"/>
                <a:gd name="connsiteX28" fmla="*/ 297432 w 602205"/>
                <a:gd name="connsiteY28" fmla="*/ 0 h 606722"/>
                <a:gd name="connsiteX29" fmla="*/ 337765 w 602205"/>
                <a:gd name="connsiteY29" fmla="*/ 40274 h 606722"/>
                <a:gd name="connsiteX30" fmla="*/ 337765 w 602205"/>
                <a:gd name="connsiteY30" fmla="*/ 496775 h 606722"/>
                <a:gd name="connsiteX31" fmla="*/ 419238 w 602205"/>
                <a:gd name="connsiteY31" fmla="*/ 496775 h 606722"/>
                <a:gd name="connsiteX32" fmla="*/ 455739 w 602205"/>
                <a:gd name="connsiteY32" fmla="*/ 515100 h 606722"/>
                <a:gd name="connsiteX33" fmla="*/ 497887 w 602205"/>
                <a:gd name="connsiteY33" fmla="*/ 572490 h 606722"/>
                <a:gd name="connsiteX34" fmla="*/ 500912 w 602205"/>
                <a:gd name="connsiteY34" fmla="*/ 595647 h 606722"/>
                <a:gd name="connsiteX35" fmla="*/ 480342 w 602205"/>
                <a:gd name="connsiteY35" fmla="*/ 606722 h 606722"/>
                <a:gd name="connsiteX36" fmla="*/ 121580 w 602205"/>
                <a:gd name="connsiteY36" fmla="*/ 606722 h 606722"/>
                <a:gd name="connsiteX37" fmla="*/ 101010 w 602205"/>
                <a:gd name="connsiteY37" fmla="*/ 595647 h 606722"/>
                <a:gd name="connsiteX38" fmla="*/ 104237 w 602205"/>
                <a:gd name="connsiteY38" fmla="*/ 572490 h 606722"/>
                <a:gd name="connsiteX39" fmla="*/ 146183 w 602205"/>
                <a:gd name="connsiteY39" fmla="*/ 515100 h 606722"/>
                <a:gd name="connsiteX40" fmla="*/ 182684 w 602205"/>
                <a:gd name="connsiteY40" fmla="*/ 496775 h 606722"/>
                <a:gd name="connsiteX41" fmla="*/ 257099 w 602205"/>
                <a:gd name="connsiteY41" fmla="*/ 496775 h 606722"/>
                <a:gd name="connsiteX42" fmla="*/ 257099 w 602205"/>
                <a:gd name="connsiteY42" fmla="*/ 40274 h 606722"/>
                <a:gd name="connsiteX43" fmla="*/ 297432 w 602205"/>
                <a:gd name="connsiteY43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602205" h="606722">
                  <a:moveTo>
                    <a:pt x="386204" y="222916"/>
                  </a:moveTo>
                  <a:lnTo>
                    <a:pt x="516692" y="222916"/>
                  </a:lnTo>
                  <a:cubicBezTo>
                    <a:pt x="525163" y="222916"/>
                    <a:pt x="537465" y="225936"/>
                    <a:pt x="545129" y="231976"/>
                  </a:cubicBezTo>
                  <a:lnTo>
                    <a:pt x="594743" y="270632"/>
                  </a:lnTo>
                  <a:cubicBezTo>
                    <a:pt x="599381" y="274256"/>
                    <a:pt x="602205" y="279692"/>
                    <a:pt x="602205" y="285329"/>
                  </a:cubicBezTo>
                  <a:cubicBezTo>
                    <a:pt x="602205" y="291168"/>
                    <a:pt x="599381" y="296604"/>
                    <a:pt x="594944" y="300228"/>
                  </a:cubicBezTo>
                  <a:lnTo>
                    <a:pt x="545129" y="340293"/>
                  </a:lnTo>
                  <a:cubicBezTo>
                    <a:pt x="539280" y="344924"/>
                    <a:pt x="526978" y="351769"/>
                    <a:pt x="516692" y="351769"/>
                  </a:cubicBezTo>
                  <a:lnTo>
                    <a:pt x="386204" y="351769"/>
                  </a:lnTo>
                  <a:close/>
                  <a:moveTo>
                    <a:pt x="85299" y="131463"/>
                  </a:moveTo>
                  <a:lnTo>
                    <a:pt x="216777" y="131463"/>
                  </a:lnTo>
                  <a:lnTo>
                    <a:pt x="216777" y="260386"/>
                  </a:lnTo>
                  <a:lnTo>
                    <a:pt x="85299" y="260386"/>
                  </a:lnTo>
                  <a:cubicBezTo>
                    <a:pt x="74813" y="260386"/>
                    <a:pt x="62311" y="252530"/>
                    <a:pt x="57068" y="248501"/>
                  </a:cubicBezTo>
                  <a:lnTo>
                    <a:pt x="7058" y="206803"/>
                  </a:lnTo>
                  <a:cubicBezTo>
                    <a:pt x="2621" y="203177"/>
                    <a:pt x="0" y="198140"/>
                    <a:pt x="0" y="192903"/>
                  </a:cubicBezTo>
                  <a:cubicBezTo>
                    <a:pt x="0" y="187464"/>
                    <a:pt x="2621" y="182428"/>
                    <a:pt x="7260" y="178802"/>
                  </a:cubicBezTo>
                  <a:lnTo>
                    <a:pt x="57068" y="139924"/>
                  </a:lnTo>
                  <a:cubicBezTo>
                    <a:pt x="64327" y="134082"/>
                    <a:pt x="76426" y="131463"/>
                    <a:pt x="85299" y="131463"/>
                  </a:cubicBezTo>
                  <a:close/>
                  <a:moveTo>
                    <a:pt x="386204" y="42904"/>
                  </a:moveTo>
                  <a:lnTo>
                    <a:pt x="516692" y="42904"/>
                  </a:lnTo>
                  <a:cubicBezTo>
                    <a:pt x="525163" y="42904"/>
                    <a:pt x="537667" y="46125"/>
                    <a:pt x="545129" y="51964"/>
                  </a:cubicBezTo>
                  <a:lnTo>
                    <a:pt x="594743" y="90620"/>
                  </a:lnTo>
                  <a:cubicBezTo>
                    <a:pt x="599381" y="94244"/>
                    <a:pt x="602205" y="99680"/>
                    <a:pt x="602205" y="105317"/>
                  </a:cubicBezTo>
                  <a:cubicBezTo>
                    <a:pt x="602205" y="111156"/>
                    <a:pt x="599381" y="116592"/>
                    <a:pt x="594944" y="120216"/>
                  </a:cubicBezTo>
                  <a:lnTo>
                    <a:pt x="545129" y="160281"/>
                  </a:lnTo>
                  <a:cubicBezTo>
                    <a:pt x="539280" y="164912"/>
                    <a:pt x="526978" y="171757"/>
                    <a:pt x="516692" y="171757"/>
                  </a:cubicBezTo>
                  <a:lnTo>
                    <a:pt x="386204" y="171757"/>
                  </a:lnTo>
                  <a:close/>
                  <a:moveTo>
                    <a:pt x="297432" y="0"/>
                  </a:moveTo>
                  <a:cubicBezTo>
                    <a:pt x="319615" y="0"/>
                    <a:pt x="337765" y="18123"/>
                    <a:pt x="337765" y="40274"/>
                  </a:cubicBezTo>
                  <a:lnTo>
                    <a:pt x="337765" y="496775"/>
                  </a:lnTo>
                  <a:lnTo>
                    <a:pt x="419238" y="496775"/>
                  </a:lnTo>
                  <a:cubicBezTo>
                    <a:pt x="432346" y="496775"/>
                    <a:pt x="448076" y="504629"/>
                    <a:pt x="455739" y="515100"/>
                  </a:cubicBezTo>
                  <a:lnTo>
                    <a:pt x="497887" y="572490"/>
                  </a:lnTo>
                  <a:cubicBezTo>
                    <a:pt x="503332" y="580142"/>
                    <a:pt x="504542" y="588599"/>
                    <a:pt x="500912" y="595647"/>
                  </a:cubicBezTo>
                  <a:cubicBezTo>
                    <a:pt x="497282" y="602695"/>
                    <a:pt x="489820" y="606722"/>
                    <a:pt x="480342" y="606722"/>
                  </a:cubicBezTo>
                  <a:lnTo>
                    <a:pt x="121580" y="606722"/>
                  </a:lnTo>
                  <a:cubicBezTo>
                    <a:pt x="112102" y="606722"/>
                    <a:pt x="104640" y="602695"/>
                    <a:pt x="101010" y="595647"/>
                  </a:cubicBezTo>
                  <a:cubicBezTo>
                    <a:pt x="97380" y="588599"/>
                    <a:pt x="98590" y="580142"/>
                    <a:pt x="104237" y="572490"/>
                  </a:cubicBezTo>
                  <a:lnTo>
                    <a:pt x="146183" y="515100"/>
                  </a:lnTo>
                  <a:cubicBezTo>
                    <a:pt x="153846" y="504629"/>
                    <a:pt x="169576" y="496775"/>
                    <a:pt x="182684" y="496775"/>
                  </a:cubicBezTo>
                  <a:lnTo>
                    <a:pt x="257099" y="496775"/>
                  </a:lnTo>
                  <a:lnTo>
                    <a:pt x="257099" y="40274"/>
                  </a:lnTo>
                  <a:cubicBezTo>
                    <a:pt x="257099" y="18123"/>
                    <a:pt x="275249" y="0"/>
                    <a:pt x="297432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28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 panose="020B0502020104020203"/>
                  <a:ea typeface="Gill Sans" panose="020B0502020104020203"/>
                  <a:cs typeface="Gill Sans" panose="020B0502020104020203"/>
                  <a:sym typeface="Gill Sans" panose="020B0502020104020203"/>
                </a:defRPr>
              </a:pPr>
              <a:endParaRPr kumimoji="0" sz="15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字魂59号-创粗黑" panose="00000500000000000000" pitchFamily="2" charset="-122"/>
              </a:endParaRPr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5623560" y="5273040"/>
            <a:ext cx="223647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spc="600" dirty="0">
                <a:solidFill>
                  <a:schemeClr val="tx1"/>
                </a:solidFill>
                <a:latin typeface="等线" charset="0"/>
                <a:ea typeface="等线" charset="0"/>
              </a:rPr>
              <a:t>模型训练</a:t>
            </a:r>
          </a:p>
        </p:txBody>
      </p:sp>
      <p:grpSp>
        <p:nvGrpSpPr>
          <p:cNvPr id="15" name="组合 14"/>
          <p:cNvGrpSpPr/>
          <p:nvPr/>
        </p:nvGrpSpPr>
        <p:grpSpPr>
          <a:xfrm>
            <a:off x="4880610" y="5273040"/>
            <a:ext cx="577850" cy="583565"/>
            <a:chOff x="3422" y="8256"/>
            <a:chExt cx="910" cy="910"/>
          </a:xfrm>
        </p:grpSpPr>
        <p:sp>
          <p:nvSpPr>
            <p:cNvPr id="16" name="Shape 6065"/>
            <p:cNvSpPr/>
            <p:nvPr/>
          </p:nvSpPr>
          <p:spPr>
            <a:xfrm>
              <a:off x="3422" y="8256"/>
              <a:ext cx="910" cy="910"/>
            </a:xfrm>
            <a:prstGeom prst="roundRect">
              <a:avLst>
                <a:gd name="adj" fmla="val 50000"/>
              </a:avLst>
            </a:prstGeom>
            <a:solidFill>
              <a:srgbClr val="1A317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sz="3200"/>
              </a:pPr>
              <a:endParaRPr kumimoji="0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字魂59号-创粗黑" panose="00000500000000000000" pitchFamily="2" charset="-122"/>
              </a:endParaRPr>
            </a:p>
          </p:txBody>
        </p:sp>
        <p:sp>
          <p:nvSpPr>
            <p:cNvPr id="17" name="Shape 6066"/>
            <p:cNvSpPr/>
            <p:nvPr/>
          </p:nvSpPr>
          <p:spPr>
            <a:xfrm>
              <a:off x="3656" y="8489"/>
              <a:ext cx="440" cy="444"/>
            </a:xfrm>
            <a:custGeom>
              <a:avLst/>
              <a:gdLst>
                <a:gd name="connsiteX0" fmla="*/ 386204 w 602205"/>
                <a:gd name="connsiteY0" fmla="*/ 222916 h 606722"/>
                <a:gd name="connsiteX1" fmla="*/ 516692 w 602205"/>
                <a:gd name="connsiteY1" fmla="*/ 222916 h 606722"/>
                <a:gd name="connsiteX2" fmla="*/ 545129 w 602205"/>
                <a:gd name="connsiteY2" fmla="*/ 231976 h 606722"/>
                <a:gd name="connsiteX3" fmla="*/ 594743 w 602205"/>
                <a:gd name="connsiteY3" fmla="*/ 270632 h 606722"/>
                <a:gd name="connsiteX4" fmla="*/ 602205 w 602205"/>
                <a:gd name="connsiteY4" fmla="*/ 285329 h 606722"/>
                <a:gd name="connsiteX5" fmla="*/ 594944 w 602205"/>
                <a:gd name="connsiteY5" fmla="*/ 300228 h 606722"/>
                <a:gd name="connsiteX6" fmla="*/ 545129 w 602205"/>
                <a:gd name="connsiteY6" fmla="*/ 340293 h 606722"/>
                <a:gd name="connsiteX7" fmla="*/ 516692 w 602205"/>
                <a:gd name="connsiteY7" fmla="*/ 351769 h 606722"/>
                <a:gd name="connsiteX8" fmla="*/ 386204 w 602205"/>
                <a:gd name="connsiteY8" fmla="*/ 351769 h 606722"/>
                <a:gd name="connsiteX9" fmla="*/ 85299 w 602205"/>
                <a:gd name="connsiteY9" fmla="*/ 131463 h 606722"/>
                <a:gd name="connsiteX10" fmla="*/ 216777 w 602205"/>
                <a:gd name="connsiteY10" fmla="*/ 131463 h 606722"/>
                <a:gd name="connsiteX11" fmla="*/ 216777 w 602205"/>
                <a:gd name="connsiteY11" fmla="*/ 260386 h 606722"/>
                <a:gd name="connsiteX12" fmla="*/ 85299 w 602205"/>
                <a:gd name="connsiteY12" fmla="*/ 260386 h 606722"/>
                <a:gd name="connsiteX13" fmla="*/ 57068 w 602205"/>
                <a:gd name="connsiteY13" fmla="*/ 248501 h 606722"/>
                <a:gd name="connsiteX14" fmla="*/ 7058 w 602205"/>
                <a:gd name="connsiteY14" fmla="*/ 206803 h 606722"/>
                <a:gd name="connsiteX15" fmla="*/ 0 w 602205"/>
                <a:gd name="connsiteY15" fmla="*/ 192903 h 606722"/>
                <a:gd name="connsiteX16" fmla="*/ 7260 w 602205"/>
                <a:gd name="connsiteY16" fmla="*/ 178802 h 606722"/>
                <a:gd name="connsiteX17" fmla="*/ 57068 w 602205"/>
                <a:gd name="connsiteY17" fmla="*/ 139924 h 606722"/>
                <a:gd name="connsiteX18" fmla="*/ 85299 w 602205"/>
                <a:gd name="connsiteY18" fmla="*/ 131463 h 606722"/>
                <a:gd name="connsiteX19" fmla="*/ 386204 w 602205"/>
                <a:gd name="connsiteY19" fmla="*/ 42904 h 606722"/>
                <a:gd name="connsiteX20" fmla="*/ 516692 w 602205"/>
                <a:gd name="connsiteY20" fmla="*/ 42904 h 606722"/>
                <a:gd name="connsiteX21" fmla="*/ 545129 w 602205"/>
                <a:gd name="connsiteY21" fmla="*/ 51964 h 606722"/>
                <a:gd name="connsiteX22" fmla="*/ 594743 w 602205"/>
                <a:gd name="connsiteY22" fmla="*/ 90620 h 606722"/>
                <a:gd name="connsiteX23" fmla="*/ 602205 w 602205"/>
                <a:gd name="connsiteY23" fmla="*/ 105317 h 606722"/>
                <a:gd name="connsiteX24" fmla="*/ 594944 w 602205"/>
                <a:gd name="connsiteY24" fmla="*/ 120216 h 606722"/>
                <a:gd name="connsiteX25" fmla="*/ 545129 w 602205"/>
                <a:gd name="connsiteY25" fmla="*/ 160281 h 606722"/>
                <a:gd name="connsiteX26" fmla="*/ 516692 w 602205"/>
                <a:gd name="connsiteY26" fmla="*/ 171757 h 606722"/>
                <a:gd name="connsiteX27" fmla="*/ 386204 w 602205"/>
                <a:gd name="connsiteY27" fmla="*/ 171757 h 606722"/>
                <a:gd name="connsiteX28" fmla="*/ 297432 w 602205"/>
                <a:gd name="connsiteY28" fmla="*/ 0 h 606722"/>
                <a:gd name="connsiteX29" fmla="*/ 337765 w 602205"/>
                <a:gd name="connsiteY29" fmla="*/ 40274 h 606722"/>
                <a:gd name="connsiteX30" fmla="*/ 337765 w 602205"/>
                <a:gd name="connsiteY30" fmla="*/ 496775 h 606722"/>
                <a:gd name="connsiteX31" fmla="*/ 419238 w 602205"/>
                <a:gd name="connsiteY31" fmla="*/ 496775 h 606722"/>
                <a:gd name="connsiteX32" fmla="*/ 455739 w 602205"/>
                <a:gd name="connsiteY32" fmla="*/ 515100 h 606722"/>
                <a:gd name="connsiteX33" fmla="*/ 497887 w 602205"/>
                <a:gd name="connsiteY33" fmla="*/ 572490 h 606722"/>
                <a:gd name="connsiteX34" fmla="*/ 500912 w 602205"/>
                <a:gd name="connsiteY34" fmla="*/ 595647 h 606722"/>
                <a:gd name="connsiteX35" fmla="*/ 480342 w 602205"/>
                <a:gd name="connsiteY35" fmla="*/ 606722 h 606722"/>
                <a:gd name="connsiteX36" fmla="*/ 121580 w 602205"/>
                <a:gd name="connsiteY36" fmla="*/ 606722 h 606722"/>
                <a:gd name="connsiteX37" fmla="*/ 101010 w 602205"/>
                <a:gd name="connsiteY37" fmla="*/ 595647 h 606722"/>
                <a:gd name="connsiteX38" fmla="*/ 104237 w 602205"/>
                <a:gd name="connsiteY38" fmla="*/ 572490 h 606722"/>
                <a:gd name="connsiteX39" fmla="*/ 146183 w 602205"/>
                <a:gd name="connsiteY39" fmla="*/ 515100 h 606722"/>
                <a:gd name="connsiteX40" fmla="*/ 182684 w 602205"/>
                <a:gd name="connsiteY40" fmla="*/ 496775 h 606722"/>
                <a:gd name="connsiteX41" fmla="*/ 257099 w 602205"/>
                <a:gd name="connsiteY41" fmla="*/ 496775 h 606722"/>
                <a:gd name="connsiteX42" fmla="*/ 257099 w 602205"/>
                <a:gd name="connsiteY42" fmla="*/ 40274 h 606722"/>
                <a:gd name="connsiteX43" fmla="*/ 297432 w 602205"/>
                <a:gd name="connsiteY43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602205" h="606722">
                  <a:moveTo>
                    <a:pt x="386204" y="222916"/>
                  </a:moveTo>
                  <a:lnTo>
                    <a:pt x="516692" y="222916"/>
                  </a:lnTo>
                  <a:cubicBezTo>
                    <a:pt x="525163" y="222916"/>
                    <a:pt x="537465" y="225936"/>
                    <a:pt x="545129" y="231976"/>
                  </a:cubicBezTo>
                  <a:lnTo>
                    <a:pt x="594743" y="270632"/>
                  </a:lnTo>
                  <a:cubicBezTo>
                    <a:pt x="599381" y="274256"/>
                    <a:pt x="602205" y="279692"/>
                    <a:pt x="602205" y="285329"/>
                  </a:cubicBezTo>
                  <a:cubicBezTo>
                    <a:pt x="602205" y="291168"/>
                    <a:pt x="599381" y="296604"/>
                    <a:pt x="594944" y="300228"/>
                  </a:cubicBezTo>
                  <a:lnTo>
                    <a:pt x="545129" y="340293"/>
                  </a:lnTo>
                  <a:cubicBezTo>
                    <a:pt x="539280" y="344924"/>
                    <a:pt x="526978" y="351769"/>
                    <a:pt x="516692" y="351769"/>
                  </a:cubicBezTo>
                  <a:lnTo>
                    <a:pt x="386204" y="351769"/>
                  </a:lnTo>
                  <a:close/>
                  <a:moveTo>
                    <a:pt x="85299" y="131463"/>
                  </a:moveTo>
                  <a:lnTo>
                    <a:pt x="216777" y="131463"/>
                  </a:lnTo>
                  <a:lnTo>
                    <a:pt x="216777" y="260386"/>
                  </a:lnTo>
                  <a:lnTo>
                    <a:pt x="85299" y="260386"/>
                  </a:lnTo>
                  <a:cubicBezTo>
                    <a:pt x="74813" y="260386"/>
                    <a:pt x="62311" y="252530"/>
                    <a:pt x="57068" y="248501"/>
                  </a:cubicBezTo>
                  <a:lnTo>
                    <a:pt x="7058" y="206803"/>
                  </a:lnTo>
                  <a:cubicBezTo>
                    <a:pt x="2621" y="203177"/>
                    <a:pt x="0" y="198140"/>
                    <a:pt x="0" y="192903"/>
                  </a:cubicBezTo>
                  <a:cubicBezTo>
                    <a:pt x="0" y="187464"/>
                    <a:pt x="2621" y="182428"/>
                    <a:pt x="7260" y="178802"/>
                  </a:cubicBezTo>
                  <a:lnTo>
                    <a:pt x="57068" y="139924"/>
                  </a:lnTo>
                  <a:cubicBezTo>
                    <a:pt x="64327" y="134082"/>
                    <a:pt x="76426" y="131463"/>
                    <a:pt x="85299" y="131463"/>
                  </a:cubicBezTo>
                  <a:close/>
                  <a:moveTo>
                    <a:pt x="386204" y="42904"/>
                  </a:moveTo>
                  <a:lnTo>
                    <a:pt x="516692" y="42904"/>
                  </a:lnTo>
                  <a:cubicBezTo>
                    <a:pt x="525163" y="42904"/>
                    <a:pt x="537667" y="46125"/>
                    <a:pt x="545129" y="51964"/>
                  </a:cubicBezTo>
                  <a:lnTo>
                    <a:pt x="594743" y="90620"/>
                  </a:lnTo>
                  <a:cubicBezTo>
                    <a:pt x="599381" y="94244"/>
                    <a:pt x="602205" y="99680"/>
                    <a:pt x="602205" y="105317"/>
                  </a:cubicBezTo>
                  <a:cubicBezTo>
                    <a:pt x="602205" y="111156"/>
                    <a:pt x="599381" y="116592"/>
                    <a:pt x="594944" y="120216"/>
                  </a:cubicBezTo>
                  <a:lnTo>
                    <a:pt x="545129" y="160281"/>
                  </a:lnTo>
                  <a:cubicBezTo>
                    <a:pt x="539280" y="164912"/>
                    <a:pt x="526978" y="171757"/>
                    <a:pt x="516692" y="171757"/>
                  </a:cubicBezTo>
                  <a:lnTo>
                    <a:pt x="386204" y="171757"/>
                  </a:lnTo>
                  <a:close/>
                  <a:moveTo>
                    <a:pt x="297432" y="0"/>
                  </a:moveTo>
                  <a:cubicBezTo>
                    <a:pt x="319615" y="0"/>
                    <a:pt x="337765" y="18123"/>
                    <a:pt x="337765" y="40274"/>
                  </a:cubicBezTo>
                  <a:lnTo>
                    <a:pt x="337765" y="496775"/>
                  </a:lnTo>
                  <a:lnTo>
                    <a:pt x="419238" y="496775"/>
                  </a:lnTo>
                  <a:cubicBezTo>
                    <a:pt x="432346" y="496775"/>
                    <a:pt x="448076" y="504629"/>
                    <a:pt x="455739" y="515100"/>
                  </a:cubicBezTo>
                  <a:lnTo>
                    <a:pt x="497887" y="572490"/>
                  </a:lnTo>
                  <a:cubicBezTo>
                    <a:pt x="503332" y="580142"/>
                    <a:pt x="504542" y="588599"/>
                    <a:pt x="500912" y="595647"/>
                  </a:cubicBezTo>
                  <a:cubicBezTo>
                    <a:pt x="497282" y="602695"/>
                    <a:pt x="489820" y="606722"/>
                    <a:pt x="480342" y="606722"/>
                  </a:cubicBezTo>
                  <a:lnTo>
                    <a:pt x="121580" y="606722"/>
                  </a:lnTo>
                  <a:cubicBezTo>
                    <a:pt x="112102" y="606722"/>
                    <a:pt x="104640" y="602695"/>
                    <a:pt x="101010" y="595647"/>
                  </a:cubicBezTo>
                  <a:cubicBezTo>
                    <a:pt x="97380" y="588599"/>
                    <a:pt x="98590" y="580142"/>
                    <a:pt x="104237" y="572490"/>
                  </a:cubicBezTo>
                  <a:lnTo>
                    <a:pt x="146183" y="515100"/>
                  </a:lnTo>
                  <a:cubicBezTo>
                    <a:pt x="153846" y="504629"/>
                    <a:pt x="169576" y="496775"/>
                    <a:pt x="182684" y="496775"/>
                  </a:cubicBezTo>
                  <a:lnTo>
                    <a:pt x="257099" y="496775"/>
                  </a:lnTo>
                  <a:lnTo>
                    <a:pt x="257099" y="40274"/>
                  </a:lnTo>
                  <a:cubicBezTo>
                    <a:pt x="257099" y="18123"/>
                    <a:pt x="275249" y="0"/>
                    <a:pt x="297432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28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 panose="020B0502020104020203"/>
                  <a:ea typeface="Gill Sans" panose="020B0502020104020203"/>
                  <a:cs typeface="Gill Sans" panose="020B0502020104020203"/>
                  <a:sym typeface="Gill Sans" panose="020B0502020104020203"/>
                </a:defRPr>
              </a:pPr>
              <a:endParaRPr kumimoji="0" sz="15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字魂59号-创粗黑" panose="00000500000000000000" pitchFamily="2" charset="-122"/>
              </a:endParaRPr>
            </a:p>
          </p:txBody>
        </p:sp>
      </p:grpSp>
      <p:sp>
        <p:nvSpPr>
          <p:cNvPr id="19" name="文本框 18"/>
          <p:cNvSpPr txBox="1"/>
          <p:nvPr/>
        </p:nvSpPr>
        <p:spPr>
          <a:xfrm>
            <a:off x="9219565" y="5268595"/>
            <a:ext cx="223647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spc="600" dirty="0">
                <a:solidFill>
                  <a:schemeClr val="tx1"/>
                </a:solidFill>
                <a:latin typeface="等线" charset="0"/>
                <a:ea typeface="等线" charset="0"/>
              </a:rPr>
              <a:t>成果展示</a:t>
            </a:r>
          </a:p>
        </p:txBody>
      </p:sp>
      <p:grpSp>
        <p:nvGrpSpPr>
          <p:cNvPr id="20" name="组合 19"/>
          <p:cNvGrpSpPr/>
          <p:nvPr/>
        </p:nvGrpSpPr>
        <p:grpSpPr>
          <a:xfrm>
            <a:off x="8476615" y="5268595"/>
            <a:ext cx="577850" cy="583565"/>
            <a:chOff x="3422" y="8256"/>
            <a:chExt cx="910" cy="910"/>
          </a:xfrm>
        </p:grpSpPr>
        <p:sp>
          <p:nvSpPr>
            <p:cNvPr id="21" name="Shape 6065"/>
            <p:cNvSpPr/>
            <p:nvPr/>
          </p:nvSpPr>
          <p:spPr>
            <a:xfrm>
              <a:off x="3422" y="8256"/>
              <a:ext cx="910" cy="910"/>
            </a:xfrm>
            <a:prstGeom prst="roundRect">
              <a:avLst>
                <a:gd name="adj" fmla="val 50000"/>
              </a:avLst>
            </a:prstGeom>
            <a:solidFill>
              <a:srgbClr val="1A317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sz="3200"/>
              </a:pPr>
              <a:endParaRPr kumimoji="0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字魂59号-创粗黑" panose="00000500000000000000" pitchFamily="2" charset="-122"/>
              </a:endParaRPr>
            </a:p>
          </p:txBody>
        </p:sp>
        <p:sp>
          <p:nvSpPr>
            <p:cNvPr id="22" name="Shape 6066"/>
            <p:cNvSpPr/>
            <p:nvPr/>
          </p:nvSpPr>
          <p:spPr>
            <a:xfrm>
              <a:off x="3656" y="8489"/>
              <a:ext cx="440" cy="444"/>
            </a:xfrm>
            <a:custGeom>
              <a:avLst/>
              <a:gdLst>
                <a:gd name="connsiteX0" fmla="*/ 386204 w 602205"/>
                <a:gd name="connsiteY0" fmla="*/ 222916 h 606722"/>
                <a:gd name="connsiteX1" fmla="*/ 516692 w 602205"/>
                <a:gd name="connsiteY1" fmla="*/ 222916 h 606722"/>
                <a:gd name="connsiteX2" fmla="*/ 545129 w 602205"/>
                <a:gd name="connsiteY2" fmla="*/ 231976 h 606722"/>
                <a:gd name="connsiteX3" fmla="*/ 594743 w 602205"/>
                <a:gd name="connsiteY3" fmla="*/ 270632 h 606722"/>
                <a:gd name="connsiteX4" fmla="*/ 602205 w 602205"/>
                <a:gd name="connsiteY4" fmla="*/ 285329 h 606722"/>
                <a:gd name="connsiteX5" fmla="*/ 594944 w 602205"/>
                <a:gd name="connsiteY5" fmla="*/ 300228 h 606722"/>
                <a:gd name="connsiteX6" fmla="*/ 545129 w 602205"/>
                <a:gd name="connsiteY6" fmla="*/ 340293 h 606722"/>
                <a:gd name="connsiteX7" fmla="*/ 516692 w 602205"/>
                <a:gd name="connsiteY7" fmla="*/ 351769 h 606722"/>
                <a:gd name="connsiteX8" fmla="*/ 386204 w 602205"/>
                <a:gd name="connsiteY8" fmla="*/ 351769 h 606722"/>
                <a:gd name="connsiteX9" fmla="*/ 85299 w 602205"/>
                <a:gd name="connsiteY9" fmla="*/ 131463 h 606722"/>
                <a:gd name="connsiteX10" fmla="*/ 216777 w 602205"/>
                <a:gd name="connsiteY10" fmla="*/ 131463 h 606722"/>
                <a:gd name="connsiteX11" fmla="*/ 216777 w 602205"/>
                <a:gd name="connsiteY11" fmla="*/ 260386 h 606722"/>
                <a:gd name="connsiteX12" fmla="*/ 85299 w 602205"/>
                <a:gd name="connsiteY12" fmla="*/ 260386 h 606722"/>
                <a:gd name="connsiteX13" fmla="*/ 57068 w 602205"/>
                <a:gd name="connsiteY13" fmla="*/ 248501 h 606722"/>
                <a:gd name="connsiteX14" fmla="*/ 7058 w 602205"/>
                <a:gd name="connsiteY14" fmla="*/ 206803 h 606722"/>
                <a:gd name="connsiteX15" fmla="*/ 0 w 602205"/>
                <a:gd name="connsiteY15" fmla="*/ 192903 h 606722"/>
                <a:gd name="connsiteX16" fmla="*/ 7260 w 602205"/>
                <a:gd name="connsiteY16" fmla="*/ 178802 h 606722"/>
                <a:gd name="connsiteX17" fmla="*/ 57068 w 602205"/>
                <a:gd name="connsiteY17" fmla="*/ 139924 h 606722"/>
                <a:gd name="connsiteX18" fmla="*/ 85299 w 602205"/>
                <a:gd name="connsiteY18" fmla="*/ 131463 h 606722"/>
                <a:gd name="connsiteX19" fmla="*/ 386204 w 602205"/>
                <a:gd name="connsiteY19" fmla="*/ 42904 h 606722"/>
                <a:gd name="connsiteX20" fmla="*/ 516692 w 602205"/>
                <a:gd name="connsiteY20" fmla="*/ 42904 h 606722"/>
                <a:gd name="connsiteX21" fmla="*/ 545129 w 602205"/>
                <a:gd name="connsiteY21" fmla="*/ 51964 h 606722"/>
                <a:gd name="connsiteX22" fmla="*/ 594743 w 602205"/>
                <a:gd name="connsiteY22" fmla="*/ 90620 h 606722"/>
                <a:gd name="connsiteX23" fmla="*/ 602205 w 602205"/>
                <a:gd name="connsiteY23" fmla="*/ 105317 h 606722"/>
                <a:gd name="connsiteX24" fmla="*/ 594944 w 602205"/>
                <a:gd name="connsiteY24" fmla="*/ 120216 h 606722"/>
                <a:gd name="connsiteX25" fmla="*/ 545129 w 602205"/>
                <a:gd name="connsiteY25" fmla="*/ 160281 h 606722"/>
                <a:gd name="connsiteX26" fmla="*/ 516692 w 602205"/>
                <a:gd name="connsiteY26" fmla="*/ 171757 h 606722"/>
                <a:gd name="connsiteX27" fmla="*/ 386204 w 602205"/>
                <a:gd name="connsiteY27" fmla="*/ 171757 h 606722"/>
                <a:gd name="connsiteX28" fmla="*/ 297432 w 602205"/>
                <a:gd name="connsiteY28" fmla="*/ 0 h 606722"/>
                <a:gd name="connsiteX29" fmla="*/ 337765 w 602205"/>
                <a:gd name="connsiteY29" fmla="*/ 40274 h 606722"/>
                <a:gd name="connsiteX30" fmla="*/ 337765 w 602205"/>
                <a:gd name="connsiteY30" fmla="*/ 496775 h 606722"/>
                <a:gd name="connsiteX31" fmla="*/ 419238 w 602205"/>
                <a:gd name="connsiteY31" fmla="*/ 496775 h 606722"/>
                <a:gd name="connsiteX32" fmla="*/ 455739 w 602205"/>
                <a:gd name="connsiteY32" fmla="*/ 515100 h 606722"/>
                <a:gd name="connsiteX33" fmla="*/ 497887 w 602205"/>
                <a:gd name="connsiteY33" fmla="*/ 572490 h 606722"/>
                <a:gd name="connsiteX34" fmla="*/ 500912 w 602205"/>
                <a:gd name="connsiteY34" fmla="*/ 595647 h 606722"/>
                <a:gd name="connsiteX35" fmla="*/ 480342 w 602205"/>
                <a:gd name="connsiteY35" fmla="*/ 606722 h 606722"/>
                <a:gd name="connsiteX36" fmla="*/ 121580 w 602205"/>
                <a:gd name="connsiteY36" fmla="*/ 606722 h 606722"/>
                <a:gd name="connsiteX37" fmla="*/ 101010 w 602205"/>
                <a:gd name="connsiteY37" fmla="*/ 595647 h 606722"/>
                <a:gd name="connsiteX38" fmla="*/ 104237 w 602205"/>
                <a:gd name="connsiteY38" fmla="*/ 572490 h 606722"/>
                <a:gd name="connsiteX39" fmla="*/ 146183 w 602205"/>
                <a:gd name="connsiteY39" fmla="*/ 515100 h 606722"/>
                <a:gd name="connsiteX40" fmla="*/ 182684 w 602205"/>
                <a:gd name="connsiteY40" fmla="*/ 496775 h 606722"/>
                <a:gd name="connsiteX41" fmla="*/ 257099 w 602205"/>
                <a:gd name="connsiteY41" fmla="*/ 496775 h 606722"/>
                <a:gd name="connsiteX42" fmla="*/ 257099 w 602205"/>
                <a:gd name="connsiteY42" fmla="*/ 40274 h 606722"/>
                <a:gd name="connsiteX43" fmla="*/ 297432 w 602205"/>
                <a:gd name="connsiteY43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602205" h="606722">
                  <a:moveTo>
                    <a:pt x="386204" y="222916"/>
                  </a:moveTo>
                  <a:lnTo>
                    <a:pt x="516692" y="222916"/>
                  </a:lnTo>
                  <a:cubicBezTo>
                    <a:pt x="525163" y="222916"/>
                    <a:pt x="537465" y="225936"/>
                    <a:pt x="545129" y="231976"/>
                  </a:cubicBezTo>
                  <a:lnTo>
                    <a:pt x="594743" y="270632"/>
                  </a:lnTo>
                  <a:cubicBezTo>
                    <a:pt x="599381" y="274256"/>
                    <a:pt x="602205" y="279692"/>
                    <a:pt x="602205" y="285329"/>
                  </a:cubicBezTo>
                  <a:cubicBezTo>
                    <a:pt x="602205" y="291168"/>
                    <a:pt x="599381" y="296604"/>
                    <a:pt x="594944" y="300228"/>
                  </a:cubicBezTo>
                  <a:lnTo>
                    <a:pt x="545129" y="340293"/>
                  </a:lnTo>
                  <a:cubicBezTo>
                    <a:pt x="539280" y="344924"/>
                    <a:pt x="526978" y="351769"/>
                    <a:pt x="516692" y="351769"/>
                  </a:cubicBezTo>
                  <a:lnTo>
                    <a:pt x="386204" y="351769"/>
                  </a:lnTo>
                  <a:close/>
                  <a:moveTo>
                    <a:pt x="85299" y="131463"/>
                  </a:moveTo>
                  <a:lnTo>
                    <a:pt x="216777" y="131463"/>
                  </a:lnTo>
                  <a:lnTo>
                    <a:pt x="216777" y="260386"/>
                  </a:lnTo>
                  <a:lnTo>
                    <a:pt x="85299" y="260386"/>
                  </a:lnTo>
                  <a:cubicBezTo>
                    <a:pt x="74813" y="260386"/>
                    <a:pt x="62311" y="252530"/>
                    <a:pt x="57068" y="248501"/>
                  </a:cubicBezTo>
                  <a:lnTo>
                    <a:pt x="7058" y="206803"/>
                  </a:lnTo>
                  <a:cubicBezTo>
                    <a:pt x="2621" y="203177"/>
                    <a:pt x="0" y="198140"/>
                    <a:pt x="0" y="192903"/>
                  </a:cubicBezTo>
                  <a:cubicBezTo>
                    <a:pt x="0" y="187464"/>
                    <a:pt x="2621" y="182428"/>
                    <a:pt x="7260" y="178802"/>
                  </a:cubicBezTo>
                  <a:lnTo>
                    <a:pt x="57068" y="139924"/>
                  </a:lnTo>
                  <a:cubicBezTo>
                    <a:pt x="64327" y="134082"/>
                    <a:pt x="76426" y="131463"/>
                    <a:pt x="85299" y="131463"/>
                  </a:cubicBezTo>
                  <a:close/>
                  <a:moveTo>
                    <a:pt x="386204" y="42904"/>
                  </a:moveTo>
                  <a:lnTo>
                    <a:pt x="516692" y="42904"/>
                  </a:lnTo>
                  <a:cubicBezTo>
                    <a:pt x="525163" y="42904"/>
                    <a:pt x="537667" y="46125"/>
                    <a:pt x="545129" y="51964"/>
                  </a:cubicBezTo>
                  <a:lnTo>
                    <a:pt x="594743" y="90620"/>
                  </a:lnTo>
                  <a:cubicBezTo>
                    <a:pt x="599381" y="94244"/>
                    <a:pt x="602205" y="99680"/>
                    <a:pt x="602205" y="105317"/>
                  </a:cubicBezTo>
                  <a:cubicBezTo>
                    <a:pt x="602205" y="111156"/>
                    <a:pt x="599381" y="116592"/>
                    <a:pt x="594944" y="120216"/>
                  </a:cubicBezTo>
                  <a:lnTo>
                    <a:pt x="545129" y="160281"/>
                  </a:lnTo>
                  <a:cubicBezTo>
                    <a:pt x="539280" y="164912"/>
                    <a:pt x="526978" y="171757"/>
                    <a:pt x="516692" y="171757"/>
                  </a:cubicBezTo>
                  <a:lnTo>
                    <a:pt x="386204" y="171757"/>
                  </a:lnTo>
                  <a:close/>
                  <a:moveTo>
                    <a:pt x="297432" y="0"/>
                  </a:moveTo>
                  <a:cubicBezTo>
                    <a:pt x="319615" y="0"/>
                    <a:pt x="337765" y="18123"/>
                    <a:pt x="337765" y="40274"/>
                  </a:cubicBezTo>
                  <a:lnTo>
                    <a:pt x="337765" y="496775"/>
                  </a:lnTo>
                  <a:lnTo>
                    <a:pt x="419238" y="496775"/>
                  </a:lnTo>
                  <a:cubicBezTo>
                    <a:pt x="432346" y="496775"/>
                    <a:pt x="448076" y="504629"/>
                    <a:pt x="455739" y="515100"/>
                  </a:cubicBezTo>
                  <a:lnTo>
                    <a:pt x="497887" y="572490"/>
                  </a:lnTo>
                  <a:cubicBezTo>
                    <a:pt x="503332" y="580142"/>
                    <a:pt x="504542" y="588599"/>
                    <a:pt x="500912" y="595647"/>
                  </a:cubicBezTo>
                  <a:cubicBezTo>
                    <a:pt x="497282" y="602695"/>
                    <a:pt x="489820" y="606722"/>
                    <a:pt x="480342" y="606722"/>
                  </a:cubicBezTo>
                  <a:lnTo>
                    <a:pt x="121580" y="606722"/>
                  </a:lnTo>
                  <a:cubicBezTo>
                    <a:pt x="112102" y="606722"/>
                    <a:pt x="104640" y="602695"/>
                    <a:pt x="101010" y="595647"/>
                  </a:cubicBezTo>
                  <a:cubicBezTo>
                    <a:pt x="97380" y="588599"/>
                    <a:pt x="98590" y="580142"/>
                    <a:pt x="104237" y="572490"/>
                  </a:cubicBezTo>
                  <a:lnTo>
                    <a:pt x="146183" y="515100"/>
                  </a:lnTo>
                  <a:cubicBezTo>
                    <a:pt x="153846" y="504629"/>
                    <a:pt x="169576" y="496775"/>
                    <a:pt x="182684" y="496775"/>
                  </a:cubicBezTo>
                  <a:lnTo>
                    <a:pt x="257099" y="496775"/>
                  </a:lnTo>
                  <a:lnTo>
                    <a:pt x="257099" y="40274"/>
                  </a:lnTo>
                  <a:cubicBezTo>
                    <a:pt x="257099" y="18123"/>
                    <a:pt x="275249" y="0"/>
                    <a:pt x="297432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28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 panose="020B0502020104020203"/>
                  <a:ea typeface="Gill Sans" panose="020B0502020104020203"/>
                  <a:cs typeface="Gill Sans" panose="020B0502020104020203"/>
                  <a:sym typeface="Gill Sans" panose="020B0502020104020203"/>
                </a:defRPr>
              </a:pPr>
              <a:endParaRPr kumimoji="0" sz="15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字魂59号-创粗黑" panose="00000500000000000000" pitchFamily="2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556"/>
    </mc:Choice>
    <mc:Fallback xmlns="">
      <p:transition advTm="556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 bwMode="auto">
          <a:xfrm>
            <a:off x="289560" y="1118870"/>
            <a:ext cx="11612880" cy="5546090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dk1"/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sym typeface="字魂59号-创粗黑" panose="00000500000000000000" pitchFamily="2" charset="-122"/>
            </a:endParaRPr>
          </a:p>
        </p:txBody>
      </p:sp>
      <p:sp>
        <p:nvSpPr>
          <p:cNvPr id="4" name="işḷïḋê"/>
          <p:cNvSpPr/>
          <p:nvPr/>
        </p:nvSpPr>
        <p:spPr bwMode="auto">
          <a:xfrm>
            <a:off x="300075" y="1118942"/>
            <a:ext cx="11366284" cy="845476"/>
          </a:xfrm>
          <a:prstGeom prst="rect">
            <a:avLst/>
          </a:prstGeom>
          <a:solidFill>
            <a:srgbClr val="1A3172"/>
          </a:solidFill>
          <a:ln>
            <a:noFill/>
          </a:ln>
        </p:spPr>
        <p:txBody>
          <a:bodyPr wrap="square" lIns="90000" tIns="46800" rIns="90000" bIns="46800" rtlCol="0">
            <a:normAutofit/>
          </a:bodyPr>
          <a:lstStyle/>
          <a:p>
            <a:pPr marL="0" marR="0" lvl="0" indent="0" algn="ctr" defTabSz="913765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字魂59号-创粗黑" panose="00000500000000000000" pitchFamily="2" charset="-122"/>
              <a:ea typeface="字魂59号-创粗黑" panose="00000500000000000000" pitchFamily="2" charset="-122"/>
              <a:sym typeface="字魂59号-创粗黑" panose="00000500000000000000" pitchFamily="2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293370" y="306705"/>
            <a:ext cx="2738755" cy="666750"/>
          </a:xfrm>
          <a:prstGeom prst="rect">
            <a:avLst/>
          </a:prstGeom>
          <a:solidFill>
            <a:schemeClr val="tx2"/>
          </a:solidFill>
          <a:ln w="381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3" name="标题 12"/>
          <p:cNvSpPr>
            <a:spLocks noGrp="1"/>
          </p:cNvSpPr>
          <p:nvPr>
            <p:ph type="title"/>
          </p:nvPr>
        </p:nvSpPr>
        <p:spPr>
          <a:xfrm>
            <a:off x="1305560" y="332740"/>
            <a:ext cx="4949190" cy="663575"/>
          </a:xfrm>
          <a:noFill/>
        </p:spPr>
        <p:txBody>
          <a:bodyPr/>
          <a:lstStyle/>
          <a:p>
            <a:r>
              <a:rPr lang="zh-CN" altLang="en-US" sz="2800" dirty="0">
                <a:solidFill>
                  <a:schemeClr val="bg1"/>
                </a:solidFill>
                <a:latin typeface="等线" charset="0"/>
                <a:ea typeface="等线" charset="0"/>
                <a:sym typeface="字魂59号-创粗黑" panose="00000500000000000000" pitchFamily="2" charset="-122"/>
              </a:rPr>
              <a:t>原理</a:t>
            </a:r>
          </a:p>
        </p:txBody>
      </p:sp>
      <p:sp>
        <p:nvSpPr>
          <p:cNvPr id="549" name="book-and-cd_43679"/>
          <p:cNvSpPr>
            <a:spLocks noChangeAspect="1"/>
          </p:cNvSpPr>
          <p:nvPr/>
        </p:nvSpPr>
        <p:spPr bwMode="auto">
          <a:xfrm>
            <a:off x="546693" y="395618"/>
            <a:ext cx="609685" cy="488288"/>
          </a:xfrm>
          <a:custGeom>
            <a:avLst/>
            <a:gdLst>
              <a:gd name="connsiteX0" fmla="*/ 452113 w 560604"/>
              <a:gd name="connsiteY0" fmla="*/ 77314 h 448980"/>
              <a:gd name="connsiteX1" fmla="*/ 417185 w 560604"/>
              <a:gd name="connsiteY1" fmla="*/ 112165 h 448980"/>
              <a:gd name="connsiteX2" fmla="*/ 452113 w 560604"/>
              <a:gd name="connsiteY2" fmla="*/ 145726 h 448980"/>
              <a:gd name="connsiteX3" fmla="*/ 485747 w 560604"/>
              <a:gd name="connsiteY3" fmla="*/ 112165 h 448980"/>
              <a:gd name="connsiteX4" fmla="*/ 452113 w 560604"/>
              <a:gd name="connsiteY4" fmla="*/ 77314 h 448980"/>
              <a:gd name="connsiteX5" fmla="*/ 118850 w 560604"/>
              <a:gd name="connsiteY5" fmla="*/ 64516 h 448980"/>
              <a:gd name="connsiteX6" fmla="*/ 40048 w 560604"/>
              <a:gd name="connsiteY6" fmla="*/ 77417 h 448980"/>
              <a:gd name="connsiteX7" fmla="*/ 40048 w 560604"/>
              <a:gd name="connsiteY7" fmla="*/ 392214 h 448980"/>
              <a:gd name="connsiteX8" fmla="*/ 107224 w 560604"/>
              <a:gd name="connsiteY8" fmla="*/ 380602 h 448980"/>
              <a:gd name="connsiteX9" fmla="*/ 255786 w 560604"/>
              <a:gd name="connsiteY9" fmla="*/ 412856 h 448980"/>
              <a:gd name="connsiteX10" fmla="*/ 255786 w 560604"/>
              <a:gd name="connsiteY10" fmla="*/ 277390 h 448980"/>
              <a:gd name="connsiteX11" fmla="*/ 246743 w 560604"/>
              <a:gd name="connsiteY11" fmla="*/ 287711 h 448980"/>
              <a:gd name="connsiteX12" fmla="*/ 246743 w 560604"/>
              <a:gd name="connsiteY12" fmla="*/ 109671 h 448980"/>
              <a:gd name="connsiteX13" fmla="*/ 118850 w 560604"/>
              <a:gd name="connsiteY13" fmla="*/ 64516 h 448980"/>
              <a:gd name="connsiteX14" fmla="*/ 452113 w 560604"/>
              <a:gd name="connsiteY14" fmla="*/ 64406 h 448980"/>
              <a:gd name="connsiteX15" fmla="*/ 498683 w 560604"/>
              <a:gd name="connsiteY15" fmla="*/ 112165 h 448980"/>
              <a:gd name="connsiteX16" fmla="*/ 452113 w 560604"/>
              <a:gd name="connsiteY16" fmla="*/ 158634 h 448980"/>
              <a:gd name="connsiteX17" fmla="*/ 404248 w 560604"/>
              <a:gd name="connsiteY17" fmla="*/ 112165 h 448980"/>
              <a:gd name="connsiteX18" fmla="*/ 452113 w 560604"/>
              <a:gd name="connsiteY18" fmla="*/ 64406 h 448980"/>
              <a:gd name="connsiteX19" fmla="*/ 452058 w 560604"/>
              <a:gd name="connsiteY19" fmla="*/ 59344 h 448980"/>
              <a:gd name="connsiteX20" fmla="*/ 399076 w 560604"/>
              <a:gd name="connsiteY20" fmla="*/ 112237 h 448980"/>
              <a:gd name="connsiteX21" fmla="*/ 452058 w 560604"/>
              <a:gd name="connsiteY21" fmla="*/ 163840 h 448980"/>
              <a:gd name="connsiteX22" fmla="*/ 505039 w 560604"/>
              <a:gd name="connsiteY22" fmla="*/ 112237 h 448980"/>
              <a:gd name="connsiteX23" fmla="*/ 452058 w 560604"/>
              <a:gd name="connsiteY23" fmla="*/ 59344 h 448980"/>
              <a:gd name="connsiteX24" fmla="*/ 118850 w 560604"/>
              <a:gd name="connsiteY24" fmla="*/ 50324 h 448980"/>
              <a:gd name="connsiteX25" fmla="*/ 257078 w 560604"/>
              <a:gd name="connsiteY25" fmla="*/ 99350 h 448980"/>
              <a:gd name="connsiteX26" fmla="*/ 334589 w 560604"/>
              <a:gd name="connsiteY26" fmla="*/ 58065 h 448980"/>
              <a:gd name="connsiteX27" fmla="*/ 329422 w 560604"/>
              <a:gd name="connsiteY27" fmla="*/ 76127 h 448980"/>
              <a:gd name="connsiteX28" fmla="*/ 268705 w 560604"/>
              <a:gd name="connsiteY28" fmla="*/ 109671 h 448980"/>
              <a:gd name="connsiteX29" fmla="*/ 268705 w 560604"/>
              <a:gd name="connsiteY29" fmla="*/ 287711 h 448980"/>
              <a:gd name="connsiteX30" fmla="*/ 259662 w 560604"/>
              <a:gd name="connsiteY30" fmla="*/ 277390 h 448980"/>
              <a:gd name="connsiteX31" fmla="*/ 259662 w 560604"/>
              <a:gd name="connsiteY31" fmla="*/ 412856 h 448980"/>
              <a:gd name="connsiteX32" fmla="*/ 405641 w 560604"/>
              <a:gd name="connsiteY32" fmla="*/ 380602 h 448980"/>
              <a:gd name="connsiteX33" fmla="*/ 475400 w 560604"/>
              <a:gd name="connsiteY33" fmla="*/ 392214 h 448980"/>
              <a:gd name="connsiteX34" fmla="*/ 475400 w 560604"/>
              <a:gd name="connsiteY34" fmla="*/ 233525 h 448980"/>
              <a:gd name="connsiteX35" fmla="*/ 510280 w 560604"/>
              <a:gd name="connsiteY35" fmla="*/ 221914 h 448980"/>
              <a:gd name="connsiteX36" fmla="*/ 510280 w 560604"/>
              <a:gd name="connsiteY36" fmla="*/ 437369 h 448980"/>
              <a:gd name="connsiteX37" fmla="*/ 290666 w 560604"/>
              <a:gd name="connsiteY37" fmla="*/ 437369 h 448980"/>
              <a:gd name="connsiteX38" fmla="*/ 258370 w 560604"/>
              <a:gd name="connsiteY38" fmla="*/ 448980 h 448980"/>
              <a:gd name="connsiteX39" fmla="*/ 226074 w 560604"/>
              <a:gd name="connsiteY39" fmla="*/ 437369 h 448980"/>
              <a:gd name="connsiteX40" fmla="*/ 0 w 560604"/>
              <a:gd name="connsiteY40" fmla="*/ 437369 h 448980"/>
              <a:gd name="connsiteX41" fmla="*/ 0 w 560604"/>
              <a:gd name="connsiteY41" fmla="*/ 113541 h 448980"/>
              <a:gd name="connsiteX42" fmla="*/ 24545 w 560604"/>
              <a:gd name="connsiteY42" fmla="*/ 96769 h 448980"/>
              <a:gd name="connsiteX43" fmla="*/ 24545 w 560604"/>
              <a:gd name="connsiteY43" fmla="*/ 67096 h 448980"/>
              <a:gd name="connsiteX44" fmla="*/ 29713 w 560604"/>
              <a:gd name="connsiteY44" fmla="*/ 65806 h 448980"/>
              <a:gd name="connsiteX45" fmla="*/ 118850 w 560604"/>
              <a:gd name="connsiteY45" fmla="*/ 50324 h 448980"/>
              <a:gd name="connsiteX46" fmla="*/ 449473 w 560604"/>
              <a:gd name="connsiteY46" fmla="*/ 0 h 448980"/>
              <a:gd name="connsiteX47" fmla="*/ 560604 w 560604"/>
              <a:gd name="connsiteY47" fmla="*/ 109657 h 448980"/>
              <a:gd name="connsiteX48" fmla="*/ 449473 w 560604"/>
              <a:gd name="connsiteY48" fmla="*/ 219313 h 448980"/>
              <a:gd name="connsiteX49" fmla="*/ 339634 w 560604"/>
              <a:gd name="connsiteY49" fmla="*/ 109657 h 448980"/>
              <a:gd name="connsiteX50" fmla="*/ 449473 w 560604"/>
              <a:gd name="connsiteY50" fmla="*/ 0 h 448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560604" h="448980">
                <a:moveTo>
                  <a:pt x="452113" y="77314"/>
                </a:moveTo>
                <a:cubicBezTo>
                  <a:pt x="432708" y="77314"/>
                  <a:pt x="417185" y="92804"/>
                  <a:pt x="417185" y="112165"/>
                </a:cubicBezTo>
                <a:cubicBezTo>
                  <a:pt x="417185" y="130237"/>
                  <a:pt x="432708" y="145726"/>
                  <a:pt x="452113" y="145726"/>
                </a:cubicBezTo>
                <a:cubicBezTo>
                  <a:pt x="471517" y="145726"/>
                  <a:pt x="485747" y="130237"/>
                  <a:pt x="485747" y="112165"/>
                </a:cubicBezTo>
                <a:cubicBezTo>
                  <a:pt x="485747" y="92804"/>
                  <a:pt x="470223" y="77314"/>
                  <a:pt x="452113" y="77314"/>
                </a:cubicBezTo>
                <a:close/>
                <a:moveTo>
                  <a:pt x="118850" y="64516"/>
                </a:moveTo>
                <a:cubicBezTo>
                  <a:pt x="81387" y="64516"/>
                  <a:pt x="50382" y="73547"/>
                  <a:pt x="40048" y="77417"/>
                </a:cubicBezTo>
                <a:lnTo>
                  <a:pt x="40048" y="392214"/>
                </a:lnTo>
                <a:cubicBezTo>
                  <a:pt x="58133" y="384473"/>
                  <a:pt x="81387" y="380602"/>
                  <a:pt x="107224" y="380602"/>
                </a:cubicBezTo>
                <a:cubicBezTo>
                  <a:pt x="171816" y="380602"/>
                  <a:pt x="236408" y="405115"/>
                  <a:pt x="255786" y="412856"/>
                </a:cubicBezTo>
                <a:lnTo>
                  <a:pt x="255786" y="277390"/>
                </a:lnTo>
                <a:lnTo>
                  <a:pt x="246743" y="287711"/>
                </a:lnTo>
                <a:lnTo>
                  <a:pt x="246743" y="109671"/>
                </a:lnTo>
                <a:cubicBezTo>
                  <a:pt x="211863" y="79997"/>
                  <a:pt x="169232" y="64516"/>
                  <a:pt x="118850" y="64516"/>
                </a:cubicBezTo>
                <a:close/>
                <a:moveTo>
                  <a:pt x="452113" y="64406"/>
                </a:moveTo>
                <a:cubicBezTo>
                  <a:pt x="477985" y="64406"/>
                  <a:pt x="498683" y="86350"/>
                  <a:pt x="498683" y="112165"/>
                </a:cubicBezTo>
                <a:cubicBezTo>
                  <a:pt x="498683" y="137981"/>
                  <a:pt x="477985" y="158634"/>
                  <a:pt x="452113" y="158634"/>
                </a:cubicBezTo>
                <a:cubicBezTo>
                  <a:pt x="426240" y="158634"/>
                  <a:pt x="404248" y="137981"/>
                  <a:pt x="404248" y="112165"/>
                </a:cubicBezTo>
                <a:cubicBezTo>
                  <a:pt x="404248" y="86350"/>
                  <a:pt x="426240" y="64406"/>
                  <a:pt x="452113" y="64406"/>
                </a:cubicBezTo>
                <a:close/>
                <a:moveTo>
                  <a:pt x="452058" y="59344"/>
                </a:moveTo>
                <a:cubicBezTo>
                  <a:pt x="422336" y="59344"/>
                  <a:pt x="399076" y="82565"/>
                  <a:pt x="399076" y="112237"/>
                </a:cubicBezTo>
                <a:cubicBezTo>
                  <a:pt x="399076" y="140618"/>
                  <a:pt x="422336" y="163840"/>
                  <a:pt x="452058" y="163840"/>
                </a:cubicBezTo>
                <a:cubicBezTo>
                  <a:pt x="480486" y="163840"/>
                  <a:pt x="505039" y="140618"/>
                  <a:pt x="505039" y="112237"/>
                </a:cubicBezTo>
                <a:cubicBezTo>
                  <a:pt x="505039" y="82565"/>
                  <a:pt x="480486" y="59344"/>
                  <a:pt x="452058" y="59344"/>
                </a:cubicBezTo>
                <a:close/>
                <a:moveTo>
                  <a:pt x="118850" y="50324"/>
                </a:moveTo>
                <a:cubicBezTo>
                  <a:pt x="173108" y="50324"/>
                  <a:pt x="219614" y="67096"/>
                  <a:pt x="257078" y="99350"/>
                </a:cubicBezTo>
                <a:cubicBezTo>
                  <a:pt x="280331" y="79997"/>
                  <a:pt x="306168" y="65806"/>
                  <a:pt x="334589" y="58065"/>
                </a:cubicBezTo>
                <a:cubicBezTo>
                  <a:pt x="332005" y="64516"/>
                  <a:pt x="330713" y="69676"/>
                  <a:pt x="329422" y="76127"/>
                </a:cubicBezTo>
                <a:cubicBezTo>
                  <a:pt x="307460" y="82578"/>
                  <a:pt x="286791" y="94189"/>
                  <a:pt x="268705" y="109671"/>
                </a:cubicBezTo>
                <a:lnTo>
                  <a:pt x="268705" y="287711"/>
                </a:lnTo>
                <a:lnTo>
                  <a:pt x="259662" y="277390"/>
                </a:lnTo>
                <a:lnTo>
                  <a:pt x="259662" y="412856"/>
                </a:lnTo>
                <a:cubicBezTo>
                  <a:pt x="279039" y="405115"/>
                  <a:pt x="339756" y="380602"/>
                  <a:pt x="405641" y="380602"/>
                </a:cubicBezTo>
                <a:cubicBezTo>
                  <a:pt x="431478" y="380602"/>
                  <a:pt x="454731" y="384473"/>
                  <a:pt x="475400" y="392214"/>
                </a:cubicBezTo>
                <a:lnTo>
                  <a:pt x="475400" y="233525"/>
                </a:lnTo>
                <a:cubicBezTo>
                  <a:pt x="488319" y="230945"/>
                  <a:pt x="499945" y="227074"/>
                  <a:pt x="510280" y="221914"/>
                </a:cubicBezTo>
                <a:lnTo>
                  <a:pt x="510280" y="437369"/>
                </a:lnTo>
                <a:lnTo>
                  <a:pt x="290666" y="437369"/>
                </a:lnTo>
                <a:cubicBezTo>
                  <a:pt x="282915" y="445110"/>
                  <a:pt x="271288" y="448980"/>
                  <a:pt x="258370" y="448980"/>
                </a:cubicBezTo>
                <a:cubicBezTo>
                  <a:pt x="245451" y="448980"/>
                  <a:pt x="233825" y="445110"/>
                  <a:pt x="226074" y="437369"/>
                </a:cubicBezTo>
                <a:lnTo>
                  <a:pt x="0" y="437369"/>
                </a:lnTo>
                <a:lnTo>
                  <a:pt x="0" y="113541"/>
                </a:lnTo>
                <a:cubicBezTo>
                  <a:pt x="0" y="105800"/>
                  <a:pt x="9043" y="100640"/>
                  <a:pt x="24545" y="96769"/>
                </a:cubicBezTo>
                <a:lnTo>
                  <a:pt x="24545" y="67096"/>
                </a:lnTo>
                <a:lnTo>
                  <a:pt x="29713" y="65806"/>
                </a:lnTo>
                <a:cubicBezTo>
                  <a:pt x="31005" y="64516"/>
                  <a:pt x="68468" y="50324"/>
                  <a:pt x="118850" y="50324"/>
                </a:cubicBezTo>
                <a:close/>
                <a:moveTo>
                  <a:pt x="449473" y="0"/>
                </a:moveTo>
                <a:cubicBezTo>
                  <a:pt x="510208" y="0"/>
                  <a:pt x="560604" y="49023"/>
                  <a:pt x="560604" y="109657"/>
                </a:cubicBezTo>
                <a:cubicBezTo>
                  <a:pt x="560604" y="170290"/>
                  <a:pt x="510208" y="219313"/>
                  <a:pt x="449473" y="219313"/>
                </a:cubicBezTo>
                <a:cubicBezTo>
                  <a:pt x="388739" y="219313"/>
                  <a:pt x="339634" y="170290"/>
                  <a:pt x="339634" y="109657"/>
                </a:cubicBezTo>
                <a:cubicBezTo>
                  <a:pt x="339634" y="49023"/>
                  <a:pt x="388739" y="0"/>
                  <a:pt x="44947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en-US">
              <a:latin typeface="字魂59号-创粗黑" panose="00000500000000000000" pitchFamily="2" charset="-122"/>
              <a:ea typeface="字魂59号-创粗黑" panose="00000500000000000000" pitchFamily="2" charset="-122"/>
              <a:sym typeface="字魂59号-创粗黑" panose="00000500000000000000" pitchFamily="2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3683635" y="1236980"/>
            <a:ext cx="4824730" cy="727710"/>
          </a:xfrm>
          <a:prstGeom prst="rect">
            <a:avLst/>
          </a:prstGeom>
          <a:noFill/>
        </p:spPr>
        <p:txBody>
          <a:bodyPr wrap="none" lIns="90000" tIns="46800" rIns="90000" bIns="46800" rtlCol="0" anchor="ctr" anchorCtr="0">
            <a:noAutofit/>
          </a:bodyPr>
          <a:lstStyle/>
          <a:p>
            <a:pPr algn="ctr"/>
            <a:r>
              <a:rPr lang="zh-CN" altLang="en-US" sz="3100" b="1" dirty="0">
                <a:solidFill>
                  <a:schemeClr val="bg1"/>
                </a:solidFill>
                <a:latin typeface="等线" charset="0"/>
                <a:ea typeface="等线" charset="0"/>
              </a:rPr>
              <a:t>条件随机场原理</a:t>
            </a:r>
          </a:p>
        </p:txBody>
      </p:sp>
      <p:cxnSp>
        <p:nvCxnSpPr>
          <p:cNvPr id="6" name="直接箭头连接符 5"/>
          <p:cNvCxnSpPr/>
          <p:nvPr/>
        </p:nvCxnSpPr>
        <p:spPr>
          <a:xfrm>
            <a:off x="1579245" y="4201795"/>
            <a:ext cx="2823210" cy="0"/>
          </a:xfrm>
          <a:prstGeom prst="straightConnector1">
            <a:avLst/>
          </a:prstGeom>
          <a:ln w="15875" cap="rnd">
            <a:solidFill>
              <a:schemeClr val="bg1"/>
            </a:solidFill>
            <a:round/>
            <a:headEnd type="none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/>
          <p:nvPr/>
        </p:nvCxnSpPr>
        <p:spPr>
          <a:xfrm>
            <a:off x="1579245" y="4402455"/>
            <a:ext cx="2823210" cy="0"/>
          </a:xfrm>
          <a:prstGeom prst="straightConnector1">
            <a:avLst/>
          </a:prstGeom>
          <a:ln w="15875" cap="rnd">
            <a:solidFill>
              <a:schemeClr val="bg1"/>
            </a:solidFill>
            <a:round/>
            <a:headEnd type="none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4062095" y="3618865"/>
            <a:ext cx="1464945" cy="490855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dk1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4279900" y="3571240"/>
            <a:ext cx="1029335" cy="579755"/>
          </a:xfrm>
          <a:prstGeom prst="rect">
            <a:avLst/>
          </a:prstGeom>
          <a:noFill/>
        </p:spPr>
        <p:txBody>
          <a:bodyPr wrap="none" lIns="90000" tIns="46800" rIns="90000" bIns="46800" rtlCol="0" anchor="ctr" anchorCtr="0">
            <a:normAutofit fontScale="90000" lnSpcReduction="20000"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等线" charset="0"/>
                <a:ea typeface="等线" charset="0"/>
              </a:rPr>
              <a:t>去除括号内注释</a:t>
            </a:r>
          </a:p>
          <a:p>
            <a:pPr algn="ctr"/>
            <a:r>
              <a:rPr lang="zh-CN" altLang="en-US" sz="2000" dirty="0">
                <a:solidFill>
                  <a:schemeClr val="bg1"/>
                </a:solidFill>
                <a:latin typeface="等线" charset="0"/>
                <a:ea typeface="等线" charset="0"/>
              </a:rPr>
              <a:t>与文书特有的案号</a:t>
            </a:r>
          </a:p>
        </p:txBody>
      </p:sp>
      <p:sp>
        <p:nvSpPr>
          <p:cNvPr id="22" name="矩形 21"/>
          <p:cNvSpPr/>
          <p:nvPr/>
        </p:nvSpPr>
        <p:spPr>
          <a:xfrm>
            <a:off x="4062095" y="4625975"/>
            <a:ext cx="1464945" cy="907415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dk1"/>
              </a:solidFill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4231640" y="4488180"/>
            <a:ext cx="1126490" cy="1183640"/>
          </a:xfrm>
          <a:prstGeom prst="rect">
            <a:avLst/>
          </a:prstGeom>
          <a:noFill/>
        </p:spPr>
        <p:txBody>
          <a:bodyPr wrap="none" lIns="90000" tIns="46800" rIns="90000" bIns="46800" rtlCol="0" anchor="ctr" anchorCtr="0">
            <a:normAutofit/>
          </a:bodyPr>
          <a:lstStyle/>
          <a:p>
            <a:pPr algn="ctr"/>
            <a:r>
              <a:rPr lang="zh-CN" altLang="en-US" sz="1200" dirty="0">
                <a:solidFill>
                  <a:schemeClr val="bg1"/>
                </a:solidFill>
                <a:latin typeface="等线" charset="0"/>
                <a:ea typeface="等线" charset="0"/>
              </a:rPr>
              <a:t>去除标点符号</a:t>
            </a:r>
          </a:p>
          <a:p>
            <a:pPr algn="ctr"/>
            <a:r>
              <a:rPr lang="zh-CN" altLang="en-US" sz="1200" dirty="0">
                <a:solidFill>
                  <a:schemeClr val="bg1"/>
                </a:solidFill>
                <a:latin typeface="等线" charset="0"/>
                <a:ea typeface="等线" charset="0"/>
              </a:rPr>
              <a:t>但也存在标点符号</a:t>
            </a:r>
          </a:p>
          <a:p>
            <a:pPr algn="ctr"/>
            <a:r>
              <a:rPr lang="zh-CN" altLang="en-US" sz="1200" dirty="0">
                <a:solidFill>
                  <a:schemeClr val="bg1"/>
                </a:solidFill>
                <a:latin typeface="等线" charset="0"/>
                <a:ea typeface="等线" charset="0"/>
              </a:rPr>
              <a:t>有利于分词的情况</a:t>
            </a:r>
          </a:p>
          <a:p>
            <a:pPr algn="ctr"/>
            <a:r>
              <a:rPr lang="zh-CN" altLang="en-US" sz="1200" dirty="0">
                <a:solidFill>
                  <a:schemeClr val="bg1"/>
                </a:solidFill>
                <a:latin typeface="等线" charset="0"/>
                <a:ea typeface="等线" charset="0"/>
              </a:rPr>
              <a:t>故传入</a:t>
            </a:r>
            <a:r>
              <a:rPr lang="en-US" altLang="zh-CN" sz="1200" dirty="0">
                <a:solidFill>
                  <a:schemeClr val="bg1"/>
                </a:solidFill>
                <a:latin typeface="等线" charset="0"/>
                <a:ea typeface="等线" charset="0"/>
              </a:rPr>
              <a:t>choice</a:t>
            </a:r>
            <a:r>
              <a:rPr lang="zh-CN" altLang="en-US" sz="1200" dirty="0">
                <a:solidFill>
                  <a:schemeClr val="bg1"/>
                </a:solidFill>
                <a:latin typeface="等线" charset="0"/>
                <a:ea typeface="等线" charset="0"/>
              </a:rPr>
              <a:t>参数</a:t>
            </a:r>
          </a:p>
        </p:txBody>
      </p:sp>
      <p:pic>
        <p:nvPicPr>
          <p:cNvPr id="216" name="图片 215" descr="QQ20211212-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0055" y="38100"/>
            <a:ext cx="2336165" cy="8458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</p:pic>
      <p:graphicFrame>
        <p:nvGraphicFramePr>
          <p:cNvPr id="9" name="图示 8"/>
          <p:cNvGraphicFramePr/>
          <p:nvPr/>
        </p:nvGraphicFramePr>
        <p:xfrm>
          <a:off x="546735" y="2291080"/>
          <a:ext cx="5936615" cy="38220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pSp>
        <p:nvGrpSpPr>
          <p:cNvPr id="25" name="组合 24"/>
          <p:cNvGrpSpPr/>
          <p:nvPr/>
        </p:nvGrpSpPr>
        <p:grpSpPr>
          <a:xfrm>
            <a:off x="6701155" y="2199368"/>
            <a:ext cx="4948555" cy="1800860"/>
            <a:chOff x="10578" y="3880"/>
            <a:chExt cx="7794" cy="3874"/>
          </a:xfrm>
        </p:grpSpPr>
        <p:sp>
          <p:nvSpPr>
            <p:cNvPr id="21" name="矩形 20"/>
            <p:cNvSpPr/>
            <p:nvPr/>
          </p:nvSpPr>
          <p:spPr>
            <a:xfrm>
              <a:off x="10578" y="3880"/>
              <a:ext cx="7794" cy="387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dk1"/>
                </a:solidFill>
              </a:endParaRPr>
            </a:p>
          </p:txBody>
        </p:sp>
        <p:grpSp>
          <p:nvGrpSpPr>
            <p:cNvPr id="24" name="组合 23"/>
            <p:cNvGrpSpPr/>
            <p:nvPr/>
          </p:nvGrpSpPr>
          <p:grpSpPr>
            <a:xfrm>
              <a:off x="10868" y="4195"/>
              <a:ext cx="7214" cy="3330"/>
              <a:chOff x="10734" y="3708"/>
              <a:chExt cx="7214" cy="3330"/>
            </a:xfrm>
          </p:grpSpPr>
          <p:pic>
            <p:nvPicPr>
              <p:cNvPr id="19" name="图片 18" descr="20181213124541354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1045" y="5358"/>
                <a:ext cx="6592" cy="1680"/>
              </a:xfrm>
              <a:prstGeom prst="rect">
                <a:avLst/>
              </a:prstGeom>
            </p:spPr>
          </p:pic>
          <p:pic>
            <p:nvPicPr>
              <p:cNvPr id="20" name="图片 19" descr="2018121312451882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0734" y="3708"/>
                <a:ext cx="7214" cy="1429"/>
              </a:xfrm>
              <a:prstGeom prst="rect">
                <a:avLst/>
              </a:prstGeom>
            </p:spPr>
          </p:pic>
        </p:grpSp>
      </p:grpSp>
      <p:sp>
        <p:nvSpPr>
          <p:cNvPr id="26" name="文本框 25"/>
          <p:cNvSpPr txBox="1"/>
          <p:nvPr/>
        </p:nvSpPr>
        <p:spPr>
          <a:xfrm>
            <a:off x="6718521" y="3766218"/>
            <a:ext cx="4948748" cy="907473"/>
          </a:xfrm>
          <a:prstGeom prst="rect">
            <a:avLst/>
          </a:prstGeom>
          <a:noFill/>
        </p:spPr>
        <p:txBody>
          <a:bodyPr wrap="square" lIns="90000" tIns="46800" rIns="90000" bIns="46800" rtlCol="0" anchor="ctr" anchorCtr="0">
            <a:normAutofit/>
          </a:bodyPr>
          <a:lstStyle/>
          <a:p>
            <a:pPr algn="ctr"/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等线" charset="0"/>
                <a:ea typeface="等线" charset="0"/>
              </a:rPr>
              <a:t>上图为随机场的定义式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2D0FD63-C58E-43B7-9877-FDA2CE46EC40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r="13172"/>
          <a:stretch/>
        </p:blipFill>
        <p:spPr>
          <a:xfrm>
            <a:off x="6692899" y="4780144"/>
            <a:ext cx="4965065" cy="1104900"/>
          </a:xfrm>
          <a:prstGeom prst="rect">
            <a:avLst/>
          </a:prstGeom>
          <a:ln w="38100">
            <a:solidFill>
              <a:srgbClr val="1A3172"/>
            </a:solidFill>
          </a:ln>
        </p:spPr>
      </p:pic>
      <p:sp>
        <p:nvSpPr>
          <p:cNvPr id="27" name="文本框 26">
            <a:extLst>
              <a:ext uri="{FF2B5EF4-FFF2-40B4-BE49-F238E27FC236}">
                <a16:creationId xmlns:a16="http://schemas.microsoft.com/office/drawing/2014/main" id="{7B7A8071-7F32-4BCA-83D8-0BDAFFCE5E07}"/>
              </a:ext>
            </a:extLst>
          </p:cNvPr>
          <p:cNvSpPr txBox="1"/>
          <p:nvPr/>
        </p:nvSpPr>
        <p:spPr>
          <a:xfrm>
            <a:off x="6718521" y="5699950"/>
            <a:ext cx="4948748" cy="907473"/>
          </a:xfrm>
          <a:prstGeom prst="rect">
            <a:avLst/>
          </a:prstGeom>
          <a:noFill/>
        </p:spPr>
        <p:txBody>
          <a:bodyPr wrap="square" lIns="90000" tIns="46800" rIns="90000" bIns="46800" rtlCol="0" anchor="ctr" anchorCtr="0">
            <a:normAutofit/>
          </a:bodyPr>
          <a:lstStyle>
            <a:defPPr>
              <a:defRPr lang="zh-CN"/>
            </a:defPPr>
            <a:lvl1pPr algn="ctr">
              <a:defRPr sz="1600">
                <a:solidFill>
                  <a:schemeClr val="bg1">
                    <a:lumMod val="50000"/>
                  </a:schemeClr>
                </a:solidFill>
                <a:latin typeface="等线" charset="0"/>
                <a:ea typeface="等线" charset="0"/>
              </a:defRPr>
            </a:lvl1pPr>
          </a:lstStyle>
          <a:p>
            <a:r>
              <a:rPr lang="zh-CN" altLang="en-US" sz="1800" dirty="0"/>
              <a:t>上图为</a:t>
            </a:r>
            <a:r>
              <a:rPr lang="en-US" altLang="zh-CN" sz="1800" dirty="0"/>
              <a:t>crf</a:t>
            </a:r>
            <a:r>
              <a:rPr lang="zh-CN" altLang="en-US" sz="1800" dirty="0"/>
              <a:t>欲实现功能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4407"/>
    </mc:Choice>
    <mc:Fallback xmlns="">
      <p:transition advTm="34407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323965" y="0"/>
            <a:ext cx="5868035" cy="6858635"/>
          </a:xfrm>
          <a:prstGeom prst="rect">
            <a:avLst/>
          </a:prstGeom>
          <a:solidFill>
            <a:srgbClr val="1A3172"/>
          </a:solidFill>
          <a:ln w="381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dk1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293370" y="306705"/>
            <a:ext cx="3232150" cy="666750"/>
          </a:xfrm>
          <a:prstGeom prst="rect">
            <a:avLst/>
          </a:prstGeom>
          <a:solidFill>
            <a:schemeClr val="tx2"/>
          </a:solidFill>
          <a:ln w="381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7" name="标题 1"/>
          <p:cNvSpPr>
            <a:spLocks noGrp="1"/>
          </p:cNvSpPr>
          <p:nvPr/>
        </p:nvSpPr>
        <p:spPr>
          <a:xfrm>
            <a:off x="1280795" y="309880"/>
            <a:ext cx="2884805" cy="663575"/>
          </a:xfrm>
          <a:prstGeom prst="rect">
            <a:avLst/>
          </a:prstGeom>
          <a:noFill/>
        </p:spPr>
        <p:txBody>
          <a:bodyPr anchor="b"/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800" dirty="0">
                <a:solidFill>
                  <a:schemeClr val="bg1"/>
                </a:solidFill>
                <a:latin typeface="等线" charset="0"/>
                <a:ea typeface="等线" charset="0"/>
                <a:sym typeface="字魂59号-创粗黑" panose="00000500000000000000" pitchFamily="2" charset="-122"/>
              </a:rPr>
              <a:t>训练文件展示</a:t>
            </a:r>
          </a:p>
        </p:txBody>
      </p:sp>
      <p:sp>
        <p:nvSpPr>
          <p:cNvPr id="549" name="book-and-cd_43679"/>
          <p:cNvSpPr>
            <a:spLocks noChangeAspect="1"/>
          </p:cNvSpPr>
          <p:nvPr/>
        </p:nvSpPr>
        <p:spPr bwMode="auto">
          <a:xfrm>
            <a:off x="504148" y="395618"/>
            <a:ext cx="609685" cy="488288"/>
          </a:xfrm>
          <a:custGeom>
            <a:avLst/>
            <a:gdLst>
              <a:gd name="connsiteX0" fmla="*/ 452113 w 560604"/>
              <a:gd name="connsiteY0" fmla="*/ 77314 h 448980"/>
              <a:gd name="connsiteX1" fmla="*/ 417185 w 560604"/>
              <a:gd name="connsiteY1" fmla="*/ 112165 h 448980"/>
              <a:gd name="connsiteX2" fmla="*/ 452113 w 560604"/>
              <a:gd name="connsiteY2" fmla="*/ 145726 h 448980"/>
              <a:gd name="connsiteX3" fmla="*/ 485747 w 560604"/>
              <a:gd name="connsiteY3" fmla="*/ 112165 h 448980"/>
              <a:gd name="connsiteX4" fmla="*/ 452113 w 560604"/>
              <a:gd name="connsiteY4" fmla="*/ 77314 h 448980"/>
              <a:gd name="connsiteX5" fmla="*/ 118850 w 560604"/>
              <a:gd name="connsiteY5" fmla="*/ 64516 h 448980"/>
              <a:gd name="connsiteX6" fmla="*/ 40048 w 560604"/>
              <a:gd name="connsiteY6" fmla="*/ 77417 h 448980"/>
              <a:gd name="connsiteX7" fmla="*/ 40048 w 560604"/>
              <a:gd name="connsiteY7" fmla="*/ 392214 h 448980"/>
              <a:gd name="connsiteX8" fmla="*/ 107224 w 560604"/>
              <a:gd name="connsiteY8" fmla="*/ 380602 h 448980"/>
              <a:gd name="connsiteX9" fmla="*/ 255786 w 560604"/>
              <a:gd name="connsiteY9" fmla="*/ 412856 h 448980"/>
              <a:gd name="connsiteX10" fmla="*/ 255786 w 560604"/>
              <a:gd name="connsiteY10" fmla="*/ 277390 h 448980"/>
              <a:gd name="connsiteX11" fmla="*/ 246743 w 560604"/>
              <a:gd name="connsiteY11" fmla="*/ 287711 h 448980"/>
              <a:gd name="connsiteX12" fmla="*/ 246743 w 560604"/>
              <a:gd name="connsiteY12" fmla="*/ 109671 h 448980"/>
              <a:gd name="connsiteX13" fmla="*/ 118850 w 560604"/>
              <a:gd name="connsiteY13" fmla="*/ 64516 h 448980"/>
              <a:gd name="connsiteX14" fmla="*/ 452113 w 560604"/>
              <a:gd name="connsiteY14" fmla="*/ 64406 h 448980"/>
              <a:gd name="connsiteX15" fmla="*/ 498683 w 560604"/>
              <a:gd name="connsiteY15" fmla="*/ 112165 h 448980"/>
              <a:gd name="connsiteX16" fmla="*/ 452113 w 560604"/>
              <a:gd name="connsiteY16" fmla="*/ 158634 h 448980"/>
              <a:gd name="connsiteX17" fmla="*/ 404248 w 560604"/>
              <a:gd name="connsiteY17" fmla="*/ 112165 h 448980"/>
              <a:gd name="connsiteX18" fmla="*/ 452113 w 560604"/>
              <a:gd name="connsiteY18" fmla="*/ 64406 h 448980"/>
              <a:gd name="connsiteX19" fmla="*/ 452058 w 560604"/>
              <a:gd name="connsiteY19" fmla="*/ 59344 h 448980"/>
              <a:gd name="connsiteX20" fmla="*/ 399076 w 560604"/>
              <a:gd name="connsiteY20" fmla="*/ 112237 h 448980"/>
              <a:gd name="connsiteX21" fmla="*/ 452058 w 560604"/>
              <a:gd name="connsiteY21" fmla="*/ 163840 h 448980"/>
              <a:gd name="connsiteX22" fmla="*/ 505039 w 560604"/>
              <a:gd name="connsiteY22" fmla="*/ 112237 h 448980"/>
              <a:gd name="connsiteX23" fmla="*/ 452058 w 560604"/>
              <a:gd name="connsiteY23" fmla="*/ 59344 h 448980"/>
              <a:gd name="connsiteX24" fmla="*/ 118850 w 560604"/>
              <a:gd name="connsiteY24" fmla="*/ 50324 h 448980"/>
              <a:gd name="connsiteX25" fmla="*/ 257078 w 560604"/>
              <a:gd name="connsiteY25" fmla="*/ 99350 h 448980"/>
              <a:gd name="connsiteX26" fmla="*/ 334589 w 560604"/>
              <a:gd name="connsiteY26" fmla="*/ 58065 h 448980"/>
              <a:gd name="connsiteX27" fmla="*/ 329422 w 560604"/>
              <a:gd name="connsiteY27" fmla="*/ 76127 h 448980"/>
              <a:gd name="connsiteX28" fmla="*/ 268705 w 560604"/>
              <a:gd name="connsiteY28" fmla="*/ 109671 h 448980"/>
              <a:gd name="connsiteX29" fmla="*/ 268705 w 560604"/>
              <a:gd name="connsiteY29" fmla="*/ 287711 h 448980"/>
              <a:gd name="connsiteX30" fmla="*/ 259662 w 560604"/>
              <a:gd name="connsiteY30" fmla="*/ 277390 h 448980"/>
              <a:gd name="connsiteX31" fmla="*/ 259662 w 560604"/>
              <a:gd name="connsiteY31" fmla="*/ 412856 h 448980"/>
              <a:gd name="connsiteX32" fmla="*/ 405641 w 560604"/>
              <a:gd name="connsiteY32" fmla="*/ 380602 h 448980"/>
              <a:gd name="connsiteX33" fmla="*/ 475400 w 560604"/>
              <a:gd name="connsiteY33" fmla="*/ 392214 h 448980"/>
              <a:gd name="connsiteX34" fmla="*/ 475400 w 560604"/>
              <a:gd name="connsiteY34" fmla="*/ 233525 h 448980"/>
              <a:gd name="connsiteX35" fmla="*/ 510280 w 560604"/>
              <a:gd name="connsiteY35" fmla="*/ 221914 h 448980"/>
              <a:gd name="connsiteX36" fmla="*/ 510280 w 560604"/>
              <a:gd name="connsiteY36" fmla="*/ 437369 h 448980"/>
              <a:gd name="connsiteX37" fmla="*/ 290666 w 560604"/>
              <a:gd name="connsiteY37" fmla="*/ 437369 h 448980"/>
              <a:gd name="connsiteX38" fmla="*/ 258370 w 560604"/>
              <a:gd name="connsiteY38" fmla="*/ 448980 h 448980"/>
              <a:gd name="connsiteX39" fmla="*/ 226074 w 560604"/>
              <a:gd name="connsiteY39" fmla="*/ 437369 h 448980"/>
              <a:gd name="connsiteX40" fmla="*/ 0 w 560604"/>
              <a:gd name="connsiteY40" fmla="*/ 437369 h 448980"/>
              <a:gd name="connsiteX41" fmla="*/ 0 w 560604"/>
              <a:gd name="connsiteY41" fmla="*/ 113541 h 448980"/>
              <a:gd name="connsiteX42" fmla="*/ 24545 w 560604"/>
              <a:gd name="connsiteY42" fmla="*/ 96769 h 448980"/>
              <a:gd name="connsiteX43" fmla="*/ 24545 w 560604"/>
              <a:gd name="connsiteY43" fmla="*/ 67096 h 448980"/>
              <a:gd name="connsiteX44" fmla="*/ 29713 w 560604"/>
              <a:gd name="connsiteY44" fmla="*/ 65806 h 448980"/>
              <a:gd name="connsiteX45" fmla="*/ 118850 w 560604"/>
              <a:gd name="connsiteY45" fmla="*/ 50324 h 448980"/>
              <a:gd name="connsiteX46" fmla="*/ 449473 w 560604"/>
              <a:gd name="connsiteY46" fmla="*/ 0 h 448980"/>
              <a:gd name="connsiteX47" fmla="*/ 560604 w 560604"/>
              <a:gd name="connsiteY47" fmla="*/ 109657 h 448980"/>
              <a:gd name="connsiteX48" fmla="*/ 449473 w 560604"/>
              <a:gd name="connsiteY48" fmla="*/ 219313 h 448980"/>
              <a:gd name="connsiteX49" fmla="*/ 339634 w 560604"/>
              <a:gd name="connsiteY49" fmla="*/ 109657 h 448980"/>
              <a:gd name="connsiteX50" fmla="*/ 449473 w 560604"/>
              <a:gd name="connsiteY50" fmla="*/ 0 h 448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560604" h="448980">
                <a:moveTo>
                  <a:pt x="452113" y="77314"/>
                </a:moveTo>
                <a:cubicBezTo>
                  <a:pt x="432708" y="77314"/>
                  <a:pt x="417185" y="92804"/>
                  <a:pt x="417185" y="112165"/>
                </a:cubicBezTo>
                <a:cubicBezTo>
                  <a:pt x="417185" y="130237"/>
                  <a:pt x="432708" y="145726"/>
                  <a:pt x="452113" y="145726"/>
                </a:cubicBezTo>
                <a:cubicBezTo>
                  <a:pt x="471517" y="145726"/>
                  <a:pt x="485747" y="130237"/>
                  <a:pt x="485747" y="112165"/>
                </a:cubicBezTo>
                <a:cubicBezTo>
                  <a:pt x="485747" y="92804"/>
                  <a:pt x="470223" y="77314"/>
                  <a:pt x="452113" y="77314"/>
                </a:cubicBezTo>
                <a:close/>
                <a:moveTo>
                  <a:pt x="118850" y="64516"/>
                </a:moveTo>
                <a:cubicBezTo>
                  <a:pt x="81387" y="64516"/>
                  <a:pt x="50382" y="73547"/>
                  <a:pt x="40048" y="77417"/>
                </a:cubicBezTo>
                <a:lnTo>
                  <a:pt x="40048" y="392214"/>
                </a:lnTo>
                <a:cubicBezTo>
                  <a:pt x="58133" y="384473"/>
                  <a:pt x="81387" y="380602"/>
                  <a:pt x="107224" y="380602"/>
                </a:cubicBezTo>
                <a:cubicBezTo>
                  <a:pt x="171816" y="380602"/>
                  <a:pt x="236408" y="405115"/>
                  <a:pt x="255786" y="412856"/>
                </a:cubicBezTo>
                <a:lnTo>
                  <a:pt x="255786" y="277390"/>
                </a:lnTo>
                <a:lnTo>
                  <a:pt x="246743" y="287711"/>
                </a:lnTo>
                <a:lnTo>
                  <a:pt x="246743" y="109671"/>
                </a:lnTo>
                <a:cubicBezTo>
                  <a:pt x="211863" y="79997"/>
                  <a:pt x="169232" y="64516"/>
                  <a:pt x="118850" y="64516"/>
                </a:cubicBezTo>
                <a:close/>
                <a:moveTo>
                  <a:pt x="452113" y="64406"/>
                </a:moveTo>
                <a:cubicBezTo>
                  <a:pt x="477985" y="64406"/>
                  <a:pt x="498683" y="86350"/>
                  <a:pt x="498683" y="112165"/>
                </a:cubicBezTo>
                <a:cubicBezTo>
                  <a:pt x="498683" y="137981"/>
                  <a:pt x="477985" y="158634"/>
                  <a:pt x="452113" y="158634"/>
                </a:cubicBezTo>
                <a:cubicBezTo>
                  <a:pt x="426240" y="158634"/>
                  <a:pt x="404248" y="137981"/>
                  <a:pt x="404248" y="112165"/>
                </a:cubicBezTo>
                <a:cubicBezTo>
                  <a:pt x="404248" y="86350"/>
                  <a:pt x="426240" y="64406"/>
                  <a:pt x="452113" y="64406"/>
                </a:cubicBezTo>
                <a:close/>
                <a:moveTo>
                  <a:pt x="452058" y="59344"/>
                </a:moveTo>
                <a:cubicBezTo>
                  <a:pt x="422336" y="59344"/>
                  <a:pt x="399076" y="82565"/>
                  <a:pt x="399076" y="112237"/>
                </a:cubicBezTo>
                <a:cubicBezTo>
                  <a:pt x="399076" y="140618"/>
                  <a:pt x="422336" y="163840"/>
                  <a:pt x="452058" y="163840"/>
                </a:cubicBezTo>
                <a:cubicBezTo>
                  <a:pt x="480486" y="163840"/>
                  <a:pt x="505039" y="140618"/>
                  <a:pt x="505039" y="112237"/>
                </a:cubicBezTo>
                <a:cubicBezTo>
                  <a:pt x="505039" y="82565"/>
                  <a:pt x="480486" y="59344"/>
                  <a:pt x="452058" y="59344"/>
                </a:cubicBezTo>
                <a:close/>
                <a:moveTo>
                  <a:pt x="118850" y="50324"/>
                </a:moveTo>
                <a:cubicBezTo>
                  <a:pt x="173108" y="50324"/>
                  <a:pt x="219614" y="67096"/>
                  <a:pt x="257078" y="99350"/>
                </a:cubicBezTo>
                <a:cubicBezTo>
                  <a:pt x="280331" y="79997"/>
                  <a:pt x="306168" y="65806"/>
                  <a:pt x="334589" y="58065"/>
                </a:cubicBezTo>
                <a:cubicBezTo>
                  <a:pt x="332005" y="64516"/>
                  <a:pt x="330713" y="69676"/>
                  <a:pt x="329422" y="76127"/>
                </a:cubicBezTo>
                <a:cubicBezTo>
                  <a:pt x="307460" y="82578"/>
                  <a:pt x="286791" y="94189"/>
                  <a:pt x="268705" y="109671"/>
                </a:cubicBezTo>
                <a:lnTo>
                  <a:pt x="268705" y="287711"/>
                </a:lnTo>
                <a:lnTo>
                  <a:pt x="259662" y="277390"/>
                </a:lnTo>
                <a:lnTo>
                  <a:pt x="259662" y="412856"/>
                </a:lnTo>
                <a:cubicBezTo>
                  <a:pt x="279039" y="405115"/>
                  <a:pt x="339756" y="380602"/>
                  <a:pt x="405641" y="380602"/>
                </a:cubicBezTo>
                <a:cubicBezTo>
                  <a:pt x="431478" y="380602"/>
                  <a:pt x="454731" y="384473"/>
                  <a:pt x="475400" y="392214"/>
                </a:cubicBezTo>
                <a:lnTo>
                  <a:pt x="475400" y="233525"/>
                </a:lnTo>
                <a:cubicBezTo>
                  <a:pt x="488319" y="230945"/>
                  <a:pt x="499945" y="227074"/>
                  <a:pt x="510280" y="221914"/>
                </a:cubicBezTo>
                <a:lnTo>
                  <a:pt x="510280" y="437369"/>
                </a:lnTo>
                <a:lnTo>
                  <a:pt x="290666" y="437369"/>
                </a:lnTo>
                <a:cubicBezTo>
                  <a:pt x="282915" y="445110"/>
                  <a:pt x="271288" y="448980"/>
                  <a:pt x="258370" y="448980"/>
                </a:cubicBezTo>
                <a:cubicBezTo>
                  <a:pt x="245451" y="448980"/>
                  <a:pt x="233825" y="445110"/>
                  <a:pt x="226074" y="437369"/>
                </a:cubicBezTo>
                <a:lnTo>
                  <a:pt x="0" y="437369"/>
                </a:lnTo>
                <a:lnTo>
                  <a:pt x="0" y="113541"/>
                </a:lnTo>
                <a:cubicBezTo>
                  <a:pt x="0" y="105800"/>
                  <a:pt x="9043" y="100640"/>
                  <a:pt x="24545" y="96769"/>
                </a:cubicBezTo>
                <a:lnTo>
                  <a:pt x="24545" y="67096"/>
                </a:lnTo>
                <a:lnTo>
                  <a:pt x="29713" y="65806"/>
                </a:lnTo>
                <a:cubicBezTo>
                  <a:pt x="31005" y="64516"/>
                  <a:pt x="68468" y="50324"/>
                  <a:pt x="118850" y="50324"/>
                </a:cubicBezTo>
                <a:close/>
                <a:moveTo>
                  <a:pt x="449473" y="0"/>
                </a:moveTo>
                <a:cubicBezTo>
                  <a:pt x="510208" y="0"/>
                  <a:pt x="560604" y="49023"/>
                  <a:pt x="560604" y="109657"/>
                </a:cubicBezTo>
                <a:cubicBezTo>
                  <a:pt x="560604" y="170290"/>
                  <a:pt x="510208" y="219313"/>
                  <a:pt x="449473" y="219313"/>
                </a:cubicBezTo>
                <a:cubicBezTo>
                  <a:pt x="388739" y="219313"/>
                  <a:pt x="339634" y="170290"/>
                  <a:pt x="339634" y="109657"/>
                </a:cubicBezTo>
                <a:cubicBezTo>
                  <a:pt x="339634" y="49023"/>
                  <a:pt x="388739" y="0"/>
                  <a:pt x="44947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en-US">
              <a:latin typeface="字魂59号-创粗黑" panose="00000500000000000000" pitchFamily="2" charset="-122"/>
              <a:ea typeface="字魂59号-创粗黑" panose="00000500000000000000" pitchFamily="2" charset="-122"/>
              <a:sym typeface="字魂59号-创粗黑" panose="00000500000000000000" pitchFamily="2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8814435" y="5878195"/>
            <a:ext cx="3232785" cy="666750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6" name="标题 1"/>
          <p:cNvSpPr>
            <a:spLocks noGrp="1"/>
          </p:cNvSpPr>
          <p:nvPr/>
        </p:nvSpPr>
        <p:spPr>
          <a:xfrm>
            <a:off x="9646285" y="5878195"/>
            <a:ext cx="2884805" cy="663575"/>
          </a:xfrm>
          <a:prstGeom prst="rect">
            <a:avLst/>
          </a:prstGeom>
          <a:noFill/>
        </p:spPr>
        <p:txBody>
          <a:bodyPr anchor="b"/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800" dirty="0">
                <a:solidFill>
                  <a:schemeClr val="tx2"/>
                </a:solidFill>
                <a:latin typeface="等线" charset="0"/>
                <a:ea typeface="等线" charset="0"/>
                <a:sym typeface="字魂59号-创粗黑" panose="00000500000000000000" pitchFamily="2" charset="-122"/>
              </a:rPr>
              <a:t>模型文件展示</a:t>
            </a:r>
          </a:p>
        </p:txBody>
      </p:sp>
      <p:sp>
        <p:nvSpPr>
          <p:cNvPr id="17" name="book-and-cd_43679"/>
          <p:cNvSpPr>
            <a:spLocks noChangeAspect="1"/>
          </p:cNvSpPr>
          <p:nvPr/>
        </p:nvSpPr>
        <p:spPr bwMode="auto">
          <a:xfrm>
            <a:off x="9036643" y="5965838"/>
            <a:ext cx="609685" cy="488288"/>
          </a:xfrm>
          <a:custGeom>
            <a:avLst/>
            <a:gdLst>
              <a:gd name="connsiteX0" fmla="*/ 452113 w 560604"/>
              <a:gd name="connsiteY0" fmla="*/ 77314 h 448980"/>
              <a:gd name="connsiteX1" fmla="*/ 417185 w 560604"/>
              <a:gd name="connsiteY1" fmla="*/ 112165 h 448980"/>
              <a:gd name="connsiteX2" fmla="*/ 452113 w 560604"/>
              <a:gd name="connsiteY2" fmla="*/ 145726 h 448980"/>
              <a:gd name="connsiteX3" fmla="*/ 485747 w 560604"/>
              <a:gd name="connsiteY3" fmla="*/ 112165 h 448980"/>
              <a:gd name="connsiteX4" fmla="*/ 452113 w 560604"/>
              <a:gd name="connsiteY4" fmla="*/ 77314 h 448980"/>
              <a:gd name="connsiteX5" fmla="*/ 118850 w 560604"/>
              <a:gd name="connsiteY5" fmla="*/ 64516 h 448980"/>
              <a:gd name="connsiteX6" fmla="*/ 40048 w 560604"/>
              <a:gd name="connsiteY6" fmla="*/ 77417 h 448980"/>
              <a:gd name="connsiteX7" fmla="*/ 40048 w 560604"/>
              <a:gd name="connsiteY7" fmla="*/ 392214 h 448980"/>
              <a:gd name="connsiteX8" fmla="*/ 107224 w 560604"/>
              <a:gd name="connsiteY8" fmla="*/ 380602 h 448980"/>
              <a:gd name="connsiteX9" fmla="*/ 255786 w 560604"/>
              <a:gd name="connsiteY9" fmla="*/ 412856 h 448980"/>
              <a:gd name="connsiteX10" fmla="*/ 255786 w 560604"/>
              <a:gd name="connsiteY10" fmla="*/ 277390 h 448980"/>
              <a:gd name="connsiteX11" fmla="*/ 246743 w 560604"/>
              <a:gd name="connsiteY11" fmla="*/ 287711 h 448980"/>
              <a:gd name="connsiteX12" fmla="*/ 246743 w 560604"/>
              <a:gd name="connsiteY12" fmla="*/ 109671 h 448980"/>
              <a:gd name="connsiteX13" fmla="*/ 118850 w 560604"/>
              <a:gd name="connsiteY13" fmla="*/ 64516 h 448980"/>
              <a:gd name="connsiteX14" fmla="*/ 452113 w 560604"/>
              <a:gd name="connsiteY14" fmla="*/ 64406 h 448980"/>
              <a:gd name="connsiteX15" fmla="*/ 498683 w 560604"/>
              <a:gd name="connsiteY15" fmla="*/ 112165 h 448980"/>
              <a:gd name="connsiteX16" fmla="*/ 452113 w 560604"/>
              <a:gd name="connsiteY16" fmla="*/ 158634 h 448980"/>
              <a:gd name="connsiteX17" fmla="*/ 404248 w 560604"/>
              <a:gd name="connsiteY17" fmla="*/ 112165 h 448980"/>
              <a:gd name="connsiteX18" fmla="*/ 452113 w 560604"/>
              <a:gd name="connsiteY18" fmla="*/ 64406 h 448980"/>
              <a:gd name="connsiteX19" fmla="*/ 452058 w 560604"/>
              <a:gd name="connsiteY19" fmla="*/ 59344 h 448980"/>
              <a:gd name="connsiteX20" fmla="*/ 399076 w 560604"/>
              <a:gd name="connsiteY20" fmla="*/ 112237 h 448980"/>
              <a:gd name="connsiteX21" fmla="*/ 452058 w 560604"/>
              <a:gd name="connsiteY21" fmla="*/ 163840 h 448980"/>
              <a:gd name="connsiteX22" fmla="*/ 505039 w 560604"/>
              <a:gd name="connsiteY22" fmla="*/ 112237 h 448980"/>
              <a:gd name="connsiteX23" fmla="*/ 452058 w 560604"/>
              <a:gd name="connsiteY23" fmla="*/ 59344 h 448980"/>
              <a:gd name="connsiteX24" fmla="*/ 118850 w 560604"/>
              <a:gd name="connsiteY24" fmla="*/ 50324 h 448980"/>
              <a:gd name="connsiteX25" fmla="*/ 257078 w 560604"/>
              <a:gd name="connsiteY25" fmla="*/ 99350 h 448980"/>
              <a:gd name="connsiteX26" fmla="*/ 334589 w 560604"/>
              <a:gd name="connsiteY26" fmla="*/ 58065 h 448980"/>
              <a:gd name="connsiteX27" fmla="*/ 329422 w 560604"/>
              <a:gd name="connsiteY27" fmla="*/ 76127 h 448980"/>
              <a:gd name="connsiteX28" fmla="*/ 268705 w 560604"/>
              <a:gd name="connsiteY28" fmla="*/ 109671 h 448980"/>
              <a:gd name="connsiteX29" fmla="*/ 268705 w 560604"/>
              <a:gd name="connsiteY29" fmla="*/ 287711 h 448980"/>
              <a:gd name="connsiteX30" fmla="*/ 259662 w 560604"/>
              <a:gd name="connsiteY30" fmla="*/ 277390 h 448980"/>
              <a:gd name="connsiteX31" fmla="*/ 259662 w 560604"/>
              <a:gd name="connsiteY31" fmla="*/ 412856 h 448980"/>
              <a:gd name="connsiteX32" fmla="*/ 405641 w 560604"/>
              <a:gd name="connsiteY32" fmla="*/ 380602 h 448980"/>
              <a:gd name="connsiteX33" fmla="*/ 475400 w 560604"/>
              <a:gd name="connsiteY33" fmla="*/ 392214 h 448980"/>
              <a:gd name="connsiteX34" fmla="*/ 475400 w 560604"/>
              <a:gd name="connsiteY34" fmla="*/ 233525 h 448980"/>
              <a:gd name="connsiteX35" fmla="*/ 510280 w 560604"/>
              <a:gd name="connsiteY35" fmla="*/ 221914 h 448980"/>
              <a:gd name="connsiteX36" fmla="*/ 510280 w 560604"/>
              <a:gd name="connsiteY36" fmla="*/ 437369 h 448980"/>
              <a:gd name="connsiteX37" fmla="*/ 290666 w 560604"/>
              <a:gd name="connsiteY37" fmla="*/ 437369 h 448980"/>
              <a:gd name="connsiteX38" fmla="*/ 258370 w 560604"/>
              <a:gd name="connsiteY38" fmla="*/ 448980 h 448980"/>
              <a:gd name="connsiteX39" fmla="*/ 226074 w 560604"/>
              <a:gd name="connsiteY39" fmla="*/ 437369 h 448980"/>
              <a:gd name="connsiteX40" fmla="*/ 0 w 560604"/>
              <a:gd name="connsiteY40" fmla="*/ 437369 h 448980"/>
              <a:gd name="connsiteX41" fmla="*/ 0 w 560604"/>
              <a:gd name="connsiteY41" fmla="*/ 113541 h 448980"/>
              <a:gd name="connsiteX42" fmla="*/ 24545 w 560604"/>
              <a:gd name="connsiteY42" fmla="*/ 96769 h 448980"/>
              <a:gd name="connsiteX43" fmla="*/ 24545 w 560604"/>
              <a:gd name="connsiteY43" fmla="*/ 67096 h 448980"/>
              <a:gd name="connsiteX44" fmla="*/ 29713 w 560604"/>
              <a:gd name="connsiteY44" fmla="*/ 65806 h 448980"/>
              <a:gd name="connsiteX45" fmla="*/ 118850 w 560604"/>
              <a:gd name="connsiteY45" fmla="*/ 50324 h 448980"/>
              <a:gd name="connsiteX46" fmla="*/ 449473 w 560604"/>
              <a:gd name="connsiteY46" fmla="*/ 0 h 448980"/>
              <a:gd name="connsiteX47" fmla="*/ 560604 w 560604"/>
              <a:gd name="connsiteY47" fmla="*/ 109657 h 448980"/>
              <a:gd name="connsiteX48" fmla="*/ 449473 w 560604"/>
              <a:gd name="connsiteY48" fmla="*/ 219313 h 448980"/>
              <a:gd name="connsiteX49" fmla="*/ 339634 w 560604"/>
              <a:gd name="connsiteY49" fmla="*/ 109657 h 448980"/>
              <a:gd name="connsiteX50" fmla="*/ 449473 w 560604"/>
              <a:gd name="connsiteY50" fmla="*/ 0 h 448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560604" h="448980">
                <a:moveTo>
                  <a:pt x="452113" y="77314"/>
                </a:moveTo>
                <a:cubicBezTo>
                  <a:pt x="432708" y="77314"/>
                  <a:pt x="417185" y="92804"/>
                  <a:pt x="417185" y="112165"/>
                </a:cubicBezTo>
                <a:cubicBezTo>
                  <a:pt x="417185" y="130237"/>
                  <a:pt x="432708" y="145726"/>
                  <a:pt x="452113" y="145726"/>
                </a:cubicBezTo>
                <a:cubicBezTo>
                  <a:pt x="471517" y="145726"/>
                  <a:pt x="485747" y="130237"/>
                  <a:pt x="485747" y="112165"/>
                </a:cubicBezTo>
                <a:cubicBezTo>
                  <a:pt x="485747" y="92804"/>
                  <a:pt x="470223" y="77314"/>
                  <a:pt x="452113" y="77314"/>
                </a:cubicBezTo>
                <a:close/>
                <a:moveTo>
                  <a:pt x="118850" y="64516"/>
                </a:moveTo>
                <a:cubicBezTo>
                  <a:pt x="81387" y="64516"/>
                  <a:pt x="50382" y="73547"/>
                  <a:pt x="40048" y="77417"/>
                </a:cubicBezTo>
                <a:lnTo>
                  <a:pt x="40048" y="392214"/>
                </a:lnTo>
                <a:cubicBezTo>
                  <a:pt x="58133" y="384473"/>
                  <a:pt x="81387" y="380602"/>
                  <a:pt x="107224" y="380602"/>
                </a:cubicBezTo>
                <a:cubicBezTo>
                  <a:pt x="171816" y="380602"/>
                  <a:pt x="236408" y="405115"/>
                  <a:pt x="255786" y="412856"/>
                </a:cubicBezTo>
                <a:lnTo>
                  <a:pt x="255786" y="277390"/>
                </a:lnTo>
                <a:lnTo>
                  <a:pt x="246743" y="287711"/>
                </a:lnTo>
                <a:lnTo>
                  <a:pt x="246743" y="109671"/>
                </a:lnTo>
                <a:cubicBezTo>
                  <a:pt x="211863" y="79997"/>
                  <a:pt x="169232" y="64516"/>
                  <a:pt x="118850" y="64516"/>
                </a:cubicBezTo>
                <a:close/>
                <a:moveTo>
                  <a:pt x="452113" y="64406"/>
                </a:moveTo>
                <a:cubicBezTo>
                  <a:pt x="477985" y="64406"/>
                  <a:pt x="498683" y="86350"/>
                  <a:pt x="498683" y="112165"/>
                </a:cubicBezTo>
                <a:cubicBezTo>
                  <a:pt x="498683" y="137981"/>
                  <a:pt x="477985" y="158634"/>
                  <a:pt x="452113" y="158634"/>
                </a:cubicBezTo>
                <a:cubicBezTo>
                  <a:pt x="426240" y="158634"/>
                  <a:pt x="404248" y="137981"/>
                  <a:pt x="404248" y="112165"/>
                </a:cubicBezTo>
                <a:cubicBezTo>
                  <a:pt x="404248" y="86350"/>
                  <a:pt x="426240" y="64406"/>
                  <a:pt x="452113" y="64406"/>
                </a:cubicBezTo>
                <a:close/>
                <a:moveTo>
                  <a:pt x="452058" y="59344"/>
                </a:moveTo>
                <a:cubicBezTo>
                  <a:pt x="422336" y="59344"/>
                  <a:pt x="399076" y="82565"/>
                  <a:pt x="399076" y="112237"/>
                </a:cubicBezTo>
                <a:cubicBezTo>
                  <a:pt x="399076" y="140618"/>
                  <a:pt x="422336" y="163840"/>
                  <a:pt x="452058" y="163840"/>
                </a:cubicBezTo>
                <a:cubicBezTo>
                  <a:pt x="480486" y="163840"/>
                  <a:pt x="505039" y="140618"/>
                  <a:pt x="505039" y="112237"/>
                </a:cubicBezTo>
                <a:cubicBezTo>
                  <a:pt x="505039" y="82565"/>
                  <a:pt x="480486" y="59344"/>
                  <a:pt x="452058" y="59344"/>
                </a:cubicBezTo>
                <a:close/>
                <a:moveTo>
                  <a:pt x="118850" y="50324"/>
                </a:moveTo>
                <a:cubicBezTo>
                  <a:pt x="173108" y="50324"/>
                  <a:pt x="219614" y="67096"/>
                  <a:pt x="257078" y="99350"/>
                </a:cubicBezTo>
                <a:cubicBezTo>
                  <a:pt x="280331" y="79997"/>
                  <a:pt x="306168" y="65806"/>
                  <a:pt x="334589" y="58065"/>
                </a:cubicBezTo>
                <a:cubicBezTo>
                  <a:pt x="332005" y="64516"/>
                  <a:pt x="330713" y="69676"/>
                  <a:pt x="329422" y="76127"/>
                </a:cubicBezTo>
                <a:cubicBezTo>
                  <a:pt x="307460" y="82578"/>
                  <a:pt x="286791" y="94189"/>
                  <a:pt x="268705" y="109671"/>
                </a:cubicBezTo>
                <a:lnTo>
                  <a:pt x="268705" y="287711"/>
                </a:lnTo>
                <a:lnTo>
                  <a:pt x="259662" y="277390"/>
                </a:lnTo>
                <a:lnTo>
                  <a:pt x="259662" y="412856"/>
                </a:lnTo>
                <a:cubicBezTo>
                  <a:pt x="279039" y="405115"/>
                  <a:pt x="339756" y="380602"/>
                  <a:pt x="405641" y="380602"/>
                </a:cubicBezTo>
                <a:cubicBezTo>
                  <a:pt x="431478" y="380602"/>
                  <a:pt x="454731" y="384473"/>
                  <a:pt x="475400" y="392214"/>
                </a:cubicBezTo>
                <a:lnTo>
                  <a:pt x="475400" y="233525"/>
                </a:lnTo>
                <a:cubicBezTo>
                  <a:pt x="488319" y="230945"/>
                  <a:pt x="499945" y="227074"/>
                  <a:pt x="510280" y="221914"/>
                </a:cubicBezTo>
                <a:lnTo>
                  <a:pt x="510280" y="437369"/>
                </a:lnTo>
                <a:lnTo>
                  <a:pt x="290666" y="437369"/>
                </a:lnTo>
                <a:cubicBezTo>
                  <a:pt x="282915" y="445110"/>
                  <a:pt x="271288" y="448980"/>
                  <a:pt x="258370" y="448980"/>
                </a:cubicBezTo>
                <a:cubicBezTo>
                  <a:pt x="245451" y="448980"/>
                  <a:pt x="233825" y="445110"/>
                  <a:pt x="226074" y="437369"/>
                </a:cubicBezTo>
                <a:lnTo>
                  <a:pt x="0" y="437369"/>
                </a:lnTo>
                <a:lnTo>
                  <a:pt x="0" y="113541"/>
                </a:lnTo>
                <a:cubicBezTo>
                  <a:pt x="0" y="105800"/>
                  <a:pt x="9043" y="100640"/>
                  <a:pt x="24545" y="96769"/>
                </a:cubicBezTo>
                <a:lnTo>
                  <a:pt x="24545" y="67096"/>
                </a:lnTo>
                <a:lnTo>
                  <a:pt x="29713" y="65806"/>
                </a:lnTo>
                <a:cubicBezTo>
                  <a:pt x="31005" y="64516"/>
                  <a:pt x="68468" y="50324"/>
                  <a:pt x="118850" y="50324"/>
                </a:cubicBezTo>
                <a:close/>
                <a:moveTo>
                  <a:pt x="449473" y="0"/>
                </a:moveTo>
                <a:cubicBezTo>
                  <a:pt x="510208" y="0"/>
                  <a:pt x="560604" y="49023"/>
                  <a:pt x="560604" y="109657"/>
                </a:cubicBezTo>
                <a:cubicBezTo>
                  <a:pt x="560604" y="170290"/>
                  <a:pt x="510208" y="219313"/>
                  <a:pt x="449473" y="219313"/>
                </a:cubicBezTo>
                <a:cubicBezTo>
                  <a:pt x="388739" y="219313"/>
                  <a:pt x="339634" y="170290"/>
                  <a:pt x="339634" y="109657"/>
                </a:cubicBezTo>
                <a:cubicBezTo>
                  <a:pt x="339634" y="49023"/>
                  <a:pt x="388739" y="0"/>
                  <a:pt x="449473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/>
          <a:lstStyle/>
          <a:p>
            <a:endParaRPr lang="zh-CN" altLang="en-US">
              <a:latin typeface="字魂59号-创粗黑" panose="00000500000000000000" pitchFamily="2" charset="-122"/>
              <a:ea typeface="字魂59号-创粗黑" panose="00000500000000000000" pitchFamily="2" charset="-122"/>
              <a:sym typeface="字魂59号-创粗黑" panose="00000500000000000000" pitchFamily="2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6898005" y="220980"/>
            <a:ext cx="3148965" cy="1163955"/>
          </a:xfrm>
          <a:prstGeom prst="rect">
            <a:avLst/>
          </a:prstGeom>
          <a:noFill/>
        </p:spPr>
        <p:txBody>
          <a:bodyPr wrap="none" lIns="90000" tIns="46800" rIns="90000" bIns="46800" rtlCol="0" anchor="ctr" anchorCtr="0">
            <a:normAutofit/>
          </a:bodyPr>
          <a:lstStyle/>
          <a:p>
            <a:pPr algn="ctr"/>
            <a:endParaRPr lang="zh-CN" altLang="en-US" sz="2400" b="1" dirty="0">
              <a:solidFill>
                <a:schemeClr val="bg1"/>
              </a:solidFill>
            </a:endParaRPr>
          </a:p>
        </p:txBody>
      </p:sp>
      <p:cxnSp>
        <p:nvCxnSpPr>
          <p:cNvPr id="27" name="直接连接符 26"/>
          <p:cNvCxnSpPr/>
          <p:nvPr/>
        </p:nvCxnSpPr>
        <p:spPr>
          <a:xfrm>
            <a:off x="8663940" y="1941830"/>
            <a:ext cx="1569720" cy="0"/>
          </a:xfrm>
          <a:prstGeom prst="line">
            <a:avLst/>
          </a:prstGeom>
          <a:ln w="9525" cap="rnd">
            <a:noFill/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/>
          <p:nvPr/>
        </p:nvCxnSpPr>
        <p:spPr>
          <a:xfrm>
            <a:off x="8717280" y="5487670"/>
            <a:ext cx="1569720" cy="0"/>
          </a:xfrm>
          <a:prstGeom prst="line">
            <a:avLst/>
          </a:prstGeom>
          <a:ln w="9525" cap="rnd">
            <a:noFill/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椭圆 10"/>
          <p:cNvSpPr/>
          <p:nvPr/>
        </p:nvSpPr>
        <p:spPr>
          <a:xfrm>
            <a:off x="7528560" y="6111875"/>
            <a:ext cx="153670" cy="151130"/>
          </a:xfrm>
          <a:prstGeom prst="ellipse">
            <a:avLst/>
          </a:prstGeom>
          <a:solidFill>
            <a:srgbClr val="1A3172"/>
          </a:solidFill>
          <a:ln w="381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dk1"/>
              </a:solidFill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7851775" y="6111875"/>
            <a:ext cx="153670" cy="151130"/>
          </a:xfrm>
          <a:prstGeom prst="ellipse">
            <a:avLst/>
          </a:prstGeom>
          <a:solidFill>
            <a:srgbClr val="1A3172"/>
          </a:solidFill>
          <a:ln w="381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dk1"/>
              </a:solidFill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8125460" y="6111875"/>
            <a:ext cx="153670" cy="151130"/>
          </a:xfrm>
          <a:prstGeom prst="ellipse">
            <a:avLst/>
          </a:prstGeom>
          <a:solidFill>
            <a:srgbClr val="1A3172"/>
          </a:solidFill>
          <a:ln w="381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dk1"/>
              </a:solidFill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0627360" y="2094230"/>
            <a:ext cx="153035" cy="209550"/>
          </a:xfrm>
          <a:prstGeom prst="rect">
            <a:avLst/>
          </a:prstGeom>
          <a:noFill/>
        </p:spPr>
        <p:txBody>
          <a:bodyPr wrap="none" lIns="90000" tIns="46800" rIns="90000" bIns="46800" rtlCol="0" anchor="ctr" anchorCtr="0">
            <a:normAutofit fontScale="32500" lnSpcReduction="20000"/>
          </a:bodyPr>
          <a:lstStyle/>
          <a:p>
            <a:pPr algn="ctr"/>
            <a:r>
              <a:rPr lang="en-US" altLang="zh-CN" sz="1200" dirty="0">
                <a:latin typeface="等线" charset="0"/>
                <a:ea typeface="等线" charset="0"/>
                <a:cs typeface="等线" charset="0"/>
              </a:rPr>
              <a:t>             </a:t>
            </a:r>
          </a:p>
          <a:p>
            <a:pPr algn="ctr"/>
            <a:r>
              <a:rPr lang="en-US" altLang="zh-CN" sz="1200" dirty="0">
                <a:latin typeface="等线" charset="0"/>
                <a:ea typeface="等线" charset="0"/>
                <a:cs typeface="等线" charset="0"/>
              </a:rPr>
              <a:t>               </a:t>
            </a:r>
            <a:endParaRPr lang="zh-CN" altLang="en-US" sz="1200" dirty="0">
              <a:latin typeface="等线" charset="0"/>
              <a:ea typeface="等线" charset="0"/>
              <a:cs typeface="等线" charset="0"/>
            </a:endParaRPr>
          </a:p>
        </p:txBody>
      </p:sp>
      <p:pic>
        <p:nvPicPr>
          <p:cNvPr id="45" name="图片 44" descr="4584760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52995" y="4880610"/>
            <a:ext cx="914400" cy="914400"/>
          </a:xfrm>
          <a:prstGeom prst="rect">
            <a:avLst/>
          </a:prstGeom>
        </p:spPr>
      </p:pic>
      <p:sp>
        <p:nvSpPr>
          <p:cNvPr id="50" name="矩形 49"/>
          <p:cNvSpPr/>
          <p:nvPr/>
        </p:nvSpPr>
        <p:spPr>
          <a:xfrm>
            <a:off x="7605395" y="705485"/>
            <a:ext cx="3873500" cy="3126105"/>
          </a:xfrm>
          <a:prstGeom prst="rect">
            <a:avLst/>
          </a:prstGeom>
          <a:solidFill>
            <a:schemeClr val="bg1"/>
          </a:solidFill>
          <a:ln w="44450">
            <a:solidFill>
              <a:srgbClr val="1A317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dk1"/>
              </a:solidFill>
            </a:endParaRPr>
          </a:p>
        </p:txBody>
      </p:sp>
      <p:pic>
        <p:nvPicPr>
          <p:cNvPr id="216" name="图片 215" descr="QQ20211212-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77145" y="120650"/>
            <a:ext cx="1612900" cy="583565"/>
          </a:xfrm>
          <a:prstGeom prst="rect">
            <a:avLst/>
          </a:prstGeom>
          <a:solidFill>
            <a:srgbClr val="1A3172"/>
          </a:solidFill>
          <a:ln>
            <a:noFill/>
          </a:ln>
        </p:spPr>
      </p:pic>
      <p:sp>
        <p:nvSpPr>
          <p:cNvPr id="19" name="流程图: 过程 18"/>
          <p:cNvSpPr/>
          <p:nvPr/>
        </p:nvSpPr>
        <p:spPr>
          <a:xfrm>
            <a:off x="293370" y="1258570"/>
            <a:ext cx="2726055" cy="3622040"/>
          </a:xfrm>
          <a:prstGeom prst="flowChartProcess">
            <a:avLst/>
          </a:prstGeom>
          <a:solidFill>
            <a:schemeClr val="tx2"/>
          </a:solidFill>
          <a:ln w="381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dk1"/>
              </a:solidFill>
            </a:endParaRPr>
          </a:p>
        </p:txBody>
      </p:sp>
      <p:pic>
        <p:nvPicPr>
          <p:cNvPr id="8" name="图片 7" descr="截屏2022-01-20 上午12.02.09"/>
          <p:cNvPicPr>
            <a:picLocks noChangeAspect="1"/>
          </p:cNvPicPr>
          <p:nvPr/>
        </p:nvPicPr>
        <p:blipFill>
          <a:blip r:embed="rId6"/>
          <a:srcRect l="23606" t="19192" r="52305" b="19636"/>
          <a:stretch>
            <a:fillRect/>
          </a:stretch>
        </p:blipFill>
        <p:spPr>
          <a:xfrm>
            <a:off x="553720" y="1547495"/>
            <a:ext cx="2736215" cy="3866515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sp>
        <p:nvSpPr>
          <p:cNvPr id="14" name="文本框 13"/>
          <p:cNvSpPr txBox="1"/>
          <p:nvPr/>
        </p:nvSpPr>
        <p:spPr>
          <a:xfrm>
            <a:off x="645795" y="4709160"/>
            <a:ext cx="4313555" cy="657860"/>
          </a:xfrm>
          <a:prstGeom prst="rect">
            <a:avLst/>
          </a:prstGeom>
          <a:noFill/>
        </p:spPr>
        <p:txBody>
          <a:bodyPr wrap="none" lIns="90000" tIns="46800" rIns="90000" bIns="46800" rtlCol="0" anchor="ctr" anchorCtr="0">
            <a:noAutofit/>
          </a:bodyPr>
          <a:lstStyle/>
          <a:p>
            <a:pPr indent="0" algn="l" fontAlgn="auto">
              <a:lnSpc>
                <a:spcPct val="150000"/>
              </a:lnSpc>
              <a:buFont typeface="Wingdings" panose="05000000000000000000" charset="0"/>
              <a:buNone/>
            </a:pPr>
            <a:endParaRPr lang="zh-CN" altLang="en-US" dirty="0">
              <a:sym typeface="+mn-ea"/>
            </a:endParaRPr>
          </a:p>
        </p:txBody>
      </p:sp>
      <p:pic>
        <p:nvPicPr>
          <p:cNvPr id="29" name="图片 28" descr="截屏2022-01-20 上午12.22.22"/>
          <p:cNvPicPr>
            <a:picLocks noChangeAspect="1"/>
          </p:cNvPicPr>
          <p:nvPr/>
        </p:nvPicPr>
        <p:blipFill>
          <a:blip r:embed="rId7"/>
          <a:srcRect l="27287" t="20556" r="27123" b="20343"/>
          <a:stretch>
            <a:fillRect/>
          </a:stretch>
        </p:blipFill>
        <p:spPr>
          <a:xfrm>
            <a:off x="7333298" y="874726"/>
            <a:ext cx="3954145" cy="3203575"/>
          </a:xfrm>
          <a:prstGeom prst="rect">
            <a:avLst/>
          </a:prstGeom>
          <a:ln w="28575">
            <a:solidFill>
              <a:srgbClr val="1A3172"/>
            </a:solidFill>
          </a:ln>
        </p:spPr>
      </p:pic>
      <p:sp>
        <p:nvSpPr>
          <p:cNvPr id="40" name="矩形 39"/>
          <p:cNvSpPr/>
          <p:nvPr/>
        </p:nvSpPr>
        <p:spPr>
          <a:xfrm>
            <a:off x="7910195" y="4137135"/>
            <a:ext cx="2754630" cy="382905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7928610" y="4190530"/>
            <a:ext cx="2711450" cy="288925"/>
          </a:xfrm>
          <a:prstGeom prst="rect">
            <a:avLst/>
          </a:prstGeom>
          <a:noFill/>
        </p:spPr>
        <p:txBody>
          <a:bodyPr wrap="none" lIns="90000" tIns="46800" rIns="90000" bIns="46800" rtlCol="0" anchor="ctr" anchorCtr="0">
            <a:noAutofit/>
          </a:bodyPr>
          <a:lstStyle/>
          <a:p>
            <a:pPr algn="ctr"/>
            <a:r>
              <a:rPr lang="zh-CN" alt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等线" charset="0"/>
                <a:ea typeface="等线" charset="0"/>
              </a:rPr>
              <a:t>Unigram板块的四元特征训练</a:t>
            </a:r>
          </a:p>
        </p:txBody>
      </p:sp>
      <p:sp>
        <p:nvSpPr>
          <p:cNvPr id="25" name="圆角矩形 3"/>
          <p:cNvSpPr/>
          <p:nvPr/>
        </p:nvSpPr>
        <p:spPr>
          <a:xfrm>
            <a:off x="3648075" y="973455"/>
            <a:ext cx="2272665" cy="4584700"/>
          </a:xfrm>
          <a:prstGeom prst="round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90204"/>
              <a:ea typeface="微软雅黑"/>
              <a:cs typeface="+mn-cs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661368" y="1005720"/>
            <a:ext cx="2878810" cy="4478655"/>
          </a:xfrm>
          <a:prstGeom prst="rect">
            <a:avLst/>
          </a:prstGeom>
          <a:noFill/>
        </p:spPr>
        <p:txBody>
          <a:bodyPr wrap="square" lIns="90000" tIns="46800" rIns="90000" bIns="46800" rtlCol="0" anchor="t" anchorCtr="0">
            <a:spAutoFit/>
          </a:bodyPr>
          <a:lstStyle/>
          <a:p>
            <a:pPr marL="0" lvl="0" indent="0" algn="l" defTabSz="913765" rtl="0" eaLnBrk="1" fontAlgn="auto" latinLnBrk="0" hangingPunct="1">
              <a:lnSpc>
                <a:spcPct val="150000"/>
              </a:lnSpc>
              <a:buFont typeface="Wingdings" panose="05000000000000000000" charset="0"/>
              <a:buNone/>
            </a:pPr>
            <a:r>
              <a:rPr kumimoji="0" lang="zh-CN" altLang="en-US" b="1" i="0" u="none" strike="noStrike" kern="1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503050405090304" pitchFamily="18" charset="0"/>
              </a:rPr>
              <a:t> </a:t>
            </a:r>
            <a:r>
              <a:rPr lang="zh-CN" altLang="en-US" b="1" dirty="0">
                <a:solidFill>
                  <a:schemeClr val="tx2"/>
                </a:solidFill>
                <a:sym typeface="+mn-ea"/>
              </a:rPr>
              <a:t>词语类别</a:t>
            </a:r>
            <a:endParaRPr lang="zh-CN" altLang="en-US" sz="2285" dirty="0"/>
          </a:p>
          <a:p>
            <a:pPr marL="0" lvl="0" indent="0" algn="l" defTabSz="913765" rtl="0" eaLnBrk="1" fontAlgn="auto" latinLnBrk="0" hangingPunct="1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sz="1400" dirty="0">
                <a:sym typeface="+mn-ea"/>
              </a:rPr>
              <a:t>单独词语（S）</a:t>
            </a:r>
            <a:endParaRPr lang="zh-CN" altLang="en-US" sz="1400" dirty="0"/>
          </a:p>
          <a:p>
            <a:pPr marL="0" lvl="0" indent="0" algn="l" defTabSz="913765" rtl="0" eaLnBrk="1" fontAlgn="auto" latinLnBrk="0" hangingPunct="1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sz="1400" dirty="0">
                <a:sym typeface="+mn-ea"/>
              </a:rPr>
              <a:t>连续词语</a:t>
            </a:r>
            <a:endParaRPr lang="zh-CN" altLang="en-US" sz="1400" dirty="0"/>
          </a:p>
          <a:p>
            <a:pPr marL="0" lvl="0" indent="0" algn="l" defTabSz="913765" rtl="0" eaLnBrk="1" fontAlgn="auto" latinLnBrk="0" hangingPunct="1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sz="1400" dirty="0">
                <a:sym typeface="+mn-ea"/>
              </a:rPr>
              <a:t>开始（B）</a:t>
            </a:r>
            <a:endParaRPr lang="zh-CN" altLang="en-US" sz="1400" dirty="0"/>
          </a:p>
          <a:p>
            <a:pPr marL="0" lvl="0" indent="0" algn="l" defTabSz="913765" rtl="0" eaLnBrk="1" fontAlgn="auto" latinLnBrk="0" hangingPunct="1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sz="1400" dirty="0">
                <a:sym typeface="+mn-ea"/>
              </a:rPr>
              <a:t>中间（I）</a:t>
            </a:r>
            <a:endParaRPr lang="zh-CN" altLang="en-US" sz="1400" dirty="0"/>
          </a:p>
          <a:p>
            <a:pPr marL="0" lvl="0" indent="0" algn="l" defTabSz="913765" rtl="0" eaLnBrk="1" fontAlgn="auto" latinLnBrk="0" hangingPunct="1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sz="1400" dirty="0">
                <a:sym typeface="+mn-ea"/>
              </a:rPr>
              <a:t>结束（E）</a:t>
            </a:r>
          </a:p>
          <a:p>
            <a:pPr marL="0" lvl="0" indent="0" algn="l" defTabSz="913765" rtl="0" eaLnBrk="1" fontAlgn="auto" latinLnBrk="0" hangingPunct="1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b="1" dirty="0">
                <a:solidFill>
                  <a:schemeClr val="tx2"/>
                </a:solidFill>
                <a:sym typeface="+mn-ea"/>
              </a:rPr>
              <a:t> 特征要素类别</a:t>
            </a:r>
            <a:endParaRPr lang="zh-CN" altLang="en-US" sz="2285" dirty="0"/>
          </a:p>
          <a:p>
            <a:pPr marL="285750" lvl="0" indent="-285750" algn="l" defTabSz="913765" rtl="0" eaLnBrk="1" fontAlgn="auto" latinLnBrk="0" hangingPunct="1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zh-CN" altLang="en-US" sz="1400" dirty="0">
                <a:sym typeface="+mn-ea"/>
              </a:rPr>
              <a:t>事故类型（T）</a:t>
            </a:r>
            <a:endParaRPr lang="zh-CN" altLang="en-US" sz="1400" dirty="0"/>
          </a:p>
          <a:p>
            <a:pPr marL="285750" lvl="0" indent="-285750" algn="l" defTabSz="913765" rtl="0" eaLnBrk="1" fontAlgn="auto" latinLnBrk="0" hangingPunct="1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zh-CN" altLang="en-US" sz="1400" dirty="0">
                <a:sym typeface="+mn-ea"/>
              </a:rPr>
              <a:t>罪名（K）</a:t>
            </a:r>
            <a:endParaRPr lang="zh-CN" altLang="en-US" sz="1400" dirty="0"/>
          </a:p>
          <a:p>
            <a:pPr marL="285750" lvl="0" indent="-285750" algn="l" defTabSz="913765" rtl="0" eaLnBrk="1" fontAlgn="auto" latinLnBrk="0" hangingPunct="1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zh-CN" altLang="en-US" sz="1400" dirty="0">
                <a:sym typeface="+mn-ea"/>
              </a:rPr>
              <a:t>主次责任（D）</a:t>
            </a:r>
            <a:endParaRPr lang="zh-CN" altLang="en-US" sz="1400" dirty="0"/>
          </a:p>
          <a:p>
            <a:pPr marL="285750" lvl="0" indent="-285750" algn="l" defTabSz="913765" rtl="0" eaLnBrk="1" fontAlgn="auto" latinLnBrk="0" hangingPunct="1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zh-CN" altLang="en-US" sz="1400" dirty="0">
                <a:sym typeface="+mn-ea"/>
              </a:rPr>
              <a:t>积极因素（P）</a:t>
            </a:r>
            <a:endParaRPr lang="zh-CN" altLang="en-US" sz="1400" dirty="0"/>
          </a:p>
          <a:p>
            <a:pPr marL="285750" lvl="0" indent="-285750" algn="l" defTabSz="913765" rtl="0" eaLnBrk="1" fontAlgn="auto" latinLnBrk="0" hangingPunct="1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zh-CN" altLang="en-US" sz="1400" dirty="0">
                <a:sym typeface="+mn-ea"/>
              </a:rPr>
              <a:t>消极因素（N）</a:t>
            </a:r>
            <a:endParaRPr lang="zh-CN" altLang="en-US" sz="1400" dirty="0"/>
          </a:p>
          <a:p>
            <a:pPr marL="285750" lvl="0" indent="-285750" algn="l" defTabSz="913765" rtl="0" eaLnBrk="1" fontAlgn="auto" latinLnBrk="0" hangingPunct="1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zh-CN" altLang="en-US" sz="1400" dirty="0">
                <a:sym typeface="+mn-ea"/>
              </a:rPr>
              <a:t>判决结果（R）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charset="0"/>
              <a:ea typeface="等线" charset="0"/>
              <a:cs typeface="+mn-cs"/>
              <a:sym typeface="+mn-ea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466090" y="5737225"/>
            <a:ext cx="5098415" cy="9144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90204"/>
              <a:ea typeface="微软雅黑"/>
              <a:cs typeface="+mn-cs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04148" y="5737542"/>
            <a:ext cx="5098415" cy="899795"/>
          </a:xfrm>
          <a:prstGeom prst="rect">
            <a:avLst/>
          </a:prstGeom>
          <a:noFill/>
        </p:spPr>
        <p:txBody>
          <a:bodyPr wrap="square" lIns="90000" tIns="46800" rIns="90000" bIns="46800" rtlCol="0" anchor="ctr" anchorCtr="0">
            <a:noAutofit/>
          </a:bodyPr>
          <a:lstStyle/>
          <a:p>
            <a:pPr indent="0" algn="l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sz="1600" dirty="0">
                <a:sym typeface="+mn-ea"/>
              </a:rPr>
              <a:t>第一列：分词            第二列：词性</a:t>
            </a:r>
          </a:p>
          <a:p>
            <a:pPr indent="0" algn="l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sz="1600" dirty="0">
                <a:sym typeface="+mn-ea"/>
              </a:rPr>
              <a:t>第三列：命名实体     第四列：词语类别-特征要素类别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charset="0"/>
              <a:ea typeface="等线" charset="0"/>
              <a:cs typeface="+mn-cs"/>
              <a:sym typeface="+mn-ea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CE542E8-081C-4B95-ADA2-D179E0B3BB74}"/>
              </a:ext>
            </a:extLst>
          </p:cNvPr>
          <p:cNvSpPr txBox="1"/>
          <p:nvPr/>
        </p:nvSpPr>
        <p:spPr>
          <a:xfrm>
            <a:off x="7299638" y="4452319"/>
            <a:ext cx="4231005" cy="1439324"/>
          </a:xfrm>
          <a:prstGeom prst="rect">
            <a:avLst/>
          </a:prstGeom>
          <a:noFill/>
        </p:spPr>
        <p:txBody>
          <a:bodyPr wrap="square" lIns="90000" tIns="46800" rIns="90000" bIns="46800" rtlCol="0" anchor="ctr" anchorCtr="0">
            <a:normAutofit/>
          </a:bodyPr>
          <a:lstStyle/>
          <a:p>
            <a:pPr indent="457200"/>
            <a:r>
              <a:rPr lang="zh-CN" altLang="zh-CN" dirty="0">
                <a:solidFill>
                  <a:schemeClr val="bg1"/>
                </a:solidFill>
                <a:latin typeface="等线" charset="0"/>
                <a:ea typeface="等线" charset="0"/>
              </a:rPr>
              <a:t>在模版文件中，采用了</a:t>
            </a:r>
            <a:r>
              <a:rPr lang="en-US" altLang="zh-CN" dirty="0">
                <a:solidFill>
                  <a:schemeClr val="bg1"/>
                </a:solidFill>
                <a:latin typeface="等线" charset="0"/>
                <a:ea typeface="等线" charset="0"/>
              </a:rPr>
              <a:t>Unigram</a:t>
            </a:r>
            <a:r>
              <a:rPr lang="zh-CN" altLang="zh-CN" dirty="0">
                <a:solidFill>
                  <a:schemeClr val="bg1"/>
                </a:solidFill>
                <a:latin typeface="等线" charset="0"/>
                <a:ea typeface="等线" charset="0"/>
              </a:rPr>
              <a:t>板块的四元特征训练，从上下两个特征到相邻的四个特征都进行了考虑</a:t>
            </a:r>
            <a:r>
              <a:rPr lang="zh-CN" altLang="en-US" dirty="0">
                <a:solidFill>
                  <a:schemeClr val="bg1"/>
                </a:solidFill>
                <a:latin typeface="等线" charset="0"/>
                <a:ea typeface="等线" charset="0"/>
              </a:rPr>
              <a:t>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0934"/>
    </mc:Choice>
    <mc:Fallback xmlns="">
      <p:transition advTm="20934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矩形 37"/>
          <p:cNvSpPr/>
          <p:nvPr/>
        </p:nvSpPr>
        <p:spPr bwMode="auto">
          <a:xfrm>
            <a:off x="1816735" y="1262380"/>
            <a:ext cx="2719705" cy="4433570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dk1"/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sym typeface="字魂59号-创粗黑" panose="00000500000000000000" pitchFamily="2" charset="-122"/>
            </a:endParaRPr>
          </a:p>
        </p:txBody>
      </p:sp>
      <p:sp>
        <p:nvSpPr>
          <p:cNvPr id="4" name="trophy_159504"/>
          <p:cNvSpPr>
            <a:spLocks noChangeAspect="1"/>
          </p:cNvSpPr>
          <p:nvPr/>
        </p:nvSpPr>
        <p:spPr bwMode="auto">
          <a:xfrm>
            <a:off x="387299" y="1309130"/>
            <a:ext cx="973589" cy="947443"/>
          </a:xfrm>
          <a:custGeom>
            <a:avLst/>
            <a:gdLst>
              <a:gd name="connsiteX0" fmla="*/ 92709 w 608527"/>
              <a:gd name="connsiteY0" fmla="*/ 383100 h 592185"/>
              <a:gd name="connsiteX1" fmla="*/ 122674 w 608527"/>
              <a:gd name="connsiteY1" fmla="*/ 392457 h 592185"/>
              <a:gd name="connsiteX2" fmla="*/ 136811 w 608527"/>
              <a:gd name="connsiteY2" fmla="*/ 395986 h 592185"/>
              <a:gd name="connsiteX3" fmla="*/ 140345 w 608527"/>
              <a:gd name="connsiteY3" fmla="*/ 410099 h 592185"/>
              <a:gd name="connsiteX4" fmla="*/ 168466 w 608527"/>
              <a:gd name="connsiteY4" fmla="*/ 460107 h 592185"/>
              <a:gd name="connsiteX5" fmla="*/ 192438 w 608527"/>
              <a:gd name="connsiteY5" fmla="*/ 466243 h 592185"/>
              <a:gd name="connsiteX6" fmla="*/ 225476 w 608527"/>
              <a:gd name="connsiteY6" fmla="*/ 459494 h 592185"/>
              <a:gd name="connsiteX7" fmla="*/ 239767 w 608527"/>
              <a:gd name="connsiteY7" fmla="*/ 455352 h 592185"/>
              <a:gd name="connsiteX8" fmla="*/ 246682 w 608527"/>
              <a:gd name="connsiteY8" fmla="*/ 462408 h 592185"/>
              <a:gd name="connsiteX9" fmla="*/ 120830 w 608527"/>
              <a:gd name="connsiteY9" fmla="*/ 588043 h 592185"/>
              <a:gd name="connsiteX10" fmla="*/ 110841 w 608527"/>
              <a:gd name="connsiteY10" fmla="*/ 592185 h 592185"/>
              <a:gd name="connsiteX11" fmla="*/ 107768 w 608527"/>
              <a:gd name="connsiteY11" fmla="*/ 591725 h 592185"/>
              <a:gd name="connsiteX12" fmla="*/ 97472 w 608527"/>
              <a:gd name="connsiteY12" fmla="*/ 582828 h 592185"/>
              <a:gd name="connsiteX13" fmla="*/ 73347 w 608527"/>
              <a:gd name="connsiteY13" fmla="*/ 516098 h 592185"/>
              <a:gd name="connsiteX14" fmla="*/ 9729 w 608527"/>
              <a:gd name="connsiteY14" fmla="*/ 494929 h 592185"/>
              <a:gd name="connsiteX15" fmla="*/ 356 w 608527"/>
              <a:gd name="connsiteY15" fmla="*/ 484805 h 592185"/>
              <a:gd name="connsiteX16" fmla="*/ 4197 w 608527"/>
              <a:gd name="connsiteY16" fmla="*/ 471459 h 592185"/>
              <a:gd name="connsiteX17" fmla="*/ 512302 w 608527"/>
              <a:gd name="connsiteY17" fmla="*/ 379571 h 592185"/>
              <a:gd name="connsiteX18" fmla="*/ 604331 w 608527"/>
              <a:gd name="connsiteY18" fmla="*/ 471458 h 592185"/>
              <a:gd name="connsiteX19" fmla="*/ 608172 w 608527"/>
              <a:gd name="connsiteY19" fmla="*/ 484804 h 592185"/>
              <a:gd name="connsiteX20" fmla="*/ 598800 w 608527"/>
              <a:gd name="connsiteY20" fmla="*/ 494929 h 592185"/>
              <a:gd name="connsiteX21" fmla="*/ 535194 w 608527"/>
              <a:gd name="connsiteY21" fmla="*/ 516098 h 592185"/>
              <a:gd name="connsiteX22" fmla="*/ 511073 w 608527"/>
              <a:gd name="connsiteY22" fmla="*/ 582828 h 592185"/>
              <a:gd name="connsiteX23" fmla="*/ 500780 w 608527"/>
              <a:gd name="connsiteY23" fmla="*/ 591725 h 592185"/>
              <a:gd name="connsiteX24" fmla="*/ 497707 w 608527"/>
              <a:gd name="connsiteY24" fmla="*/ 592185 h 592185"/>
              <a:gd name="connsiteX25" fmla="*/ 487721 w 608527"/>
              <a:gd name="connsiteY25" fmla="*/ 588043 h 592185"/>
              <a:gd name="connsiteX26" fmla="*/ 356976 w 608527"/>
              <a:gd name="connsiteY26" fmla="*/ 457499 h 592185"/>
              <a:gd name="connsiteX27" fmla="*/ 359281 w 608527"/>
              <a:gd name="connsiteY27" fmla="*/ 455351 h 592185"/>
              <a:gd name="connsiteX28" fmla="*/ 373569 w 608527"/>
              <a:gd name="connsiteY28" fmla="*/ 459493 h 592185"/>
              <a:gd name="connsiteX29" fmla="*/ 406601 w 608527"/>
              <a:gd name="connsiteY29" fmla="*/ 466243 h 592185"/>
              <a:gd name="connsiteX30" fmla="*/ 430721 w 608527"/>
              <a:gd name="connsiteY30" fmla="*/ 460107 h 592185"/>
              <a:gd name="connsiteX31" fmla="*/ 458683 w 608527"/>
              <a:gd name="connsiteY31" fmla="*/ 410098 h 592185"/>
              <a:gd name="connsiteX32" fmla="*/ 462217 w 608527"/>
              <a:gd name="connsiteY32" fmla="*/ 395985 h 592185"/>
              <a:gd name="connsiteX33" fmla="*/ 476352 w 608527"/>
              <a:gd name="connsiteY33" fmla="*/ 392457 h 592185"/>
              <a:gd name="connsiteX34" fmla="*/ 512302 w 608527"/>
              <a:gd name="connsiteY34" fmla="*/ 379571 h 592185"/>
              <a:gd name="connsiteX35" fmla="*/ 299571 w 608527"/>
              <a:gd name="connsiteY35" fmla="*/ 169992 h 592185"/>
              <a:gd name="connsiteX36" fmla="*/ 363115 w 608527"/>
              <a:gd name="connsiteY36" fmla="*/ 233431 h 592185"/>
              <a:gd name="connsiteX37" fmla="*/ 299571 w 608527"/>
              <a:gd name="connsiteY37" fmla="*/ 296870 h 592185"/>
              <a:gd name="connsiteX38" fmla="*/ 236027 w 608527"/>
              <a:gd name="connsiteY38" fmla="*/ 233431 h 592185"/>
              <a:gd name="connsiteX39" fmla="*/ 299571 w 608527"/>
              <a:gd name="connsiteY39" fmla="*/ 169992 h 592185"/>
              <a:gd name="connsiteX40" fmla="*/ 299495 w 608527"/>
              <a:gd name="connsiteY40" fmla="*/ 141609 h 592185"/>
              <a:gd name="connsiteX41" fmla="*/ 207613 w 608527"/>
              <a:gd name="connsiteY41" fmla="*/ 233507 h 592185"/>
              <a:gd name="connsiteX42" fmla="*/ 299495 w 608527"/>
              <a:gd name="connsiteY42" fmla="*/ 325251 h 592185"/>
              <a:gd name="connsiteX43" fmla="*/ 391530 w 608527"/>
              <a:gd name="connsiteY43" fmla="*/ 233507 h 592185"/>
              <a:gd name="connsiteX44" fmla="*/ 299495 w 608527"/>
              <a:gd name="connsiteY44" fmla="*/ 141609 h 592185"/>
              <a:gd name="connsiteX45" fmla="*/ 299495 w 608527"/>
              <a:gd name="connsiteY45" fmla="*/ 115374 h 592185"/>
              <a:gd name="connsiteX46" fmla="*/ 417804 w 608527"/>
              <a:gd name="connsiteY46" fmla="*/ 233507 h 592185"/>
              <a:gd name="connsiteX47" fmla="*/ 299495 w 608527"/>
              <a:gd name="connsiteY47" fmla="*/ 351486 h 592185"/>
              <a:gd name="connsiteX48" fmla="*/ 181339 w 608527"/>
              <a:gd name="connsiteY48" fmla="*/ 233507 h 592185"/>
              <a:gd name="connsiteX49" fmla="*/ 299495 w 608527"/>
              <a:gd name="connsiteY49" fmla="*/ 115374 h 592185"/>
              <a:gd name="connsiteX50" fmla="*/ 299529 w 608527"/>
              <a:gd name="connsiteY50" fmla="*/ 87143 h 592185"/>
              <a:gd name="connsiteX51" fmla="*/ 152944 w 608527"/>
              <a:gd name="connsiteY51" fmla="*/ 233507 h 592185"/>
              <a:gd name="connsiteX52" fmla="*/ 299529 w 608527"/>
              <a:gd name="connsiteY52" fmla="*/ 379871 h 592185"/>
              <a:gd name="connsiteX53" fmla="*/ 446114 w 608527"/>
              <a:gd name="connsiteY53" fmla="*/ 233507 h 592185"/>
              <a:gd name="connsiteX54" fmla="*/ 299529 w 608527"/>
              <a:gd name="connsiteY54" fmla="*/ 87143 h 592185"/>
              <a:gd name="connsiteX55" fmla="*/ 299529 w 608527"/>
              <a:gd name="connsiteY55" fmla="*/ 0 h 592185"/>
              <a:gd name="connsiteX56" fmla="*/ 351618 w 608527"/>
              <a:gd name="connsiteY56" fmla="*/ 39276 h 592185"/>
              <a:gd name="connsiteX57" fmla="*/ 357764 w 608527"/>
              <a:gd name="connsiteY57" fmla="*/ 40043 h 592185"/>
              <a:gd name="connsiteX58" fmla="*/ 406625 w 608527"/>
              <a:gd name="connsiteY58" fmla="*/ 28997 h 592185"/>
              <a:gd name="connsiteX59" fmla="*/ 416459 w 608527"/>
              <a:gd name="connsiteY59" fmla="*/ 31298 h 592185"/>
              <a:gd name="connsiteX60" fmla="*/ 441965 w 608527"/>
              <a:gd name="connsiteY60" fmla="*/ 91286 h 592185"/>
              <a:gd name="connsiteX61" fmla="*/ 502044 w 608527"/>
              <a:gd name="connsiteY61" fmla="*/ 116754 h 592185"/>
              <a:gd name="connsiteX62" fmla="*/ 494054 w 608527"/>
              <a:gd name="connsiteY62" fmla="*/ 181344 h 592185"/>
              <a:gd name="connsiteX63" fmla="*/ 533389 w 608527"/>
              <a:gd name="connsiteY63" fmla="*/ 233507 h 592185"/>
              <a:gd name="connsiteX64" fmla="*/ 494054 w 608527"/>
              <a:gd name="connsiteY64" fmla="*/ 285517 h 592185"/>
              <a:gd name="connsiteX65" fmla="*/ 502044 w 608527"/>
              <a:gd name="connsiteY65" fmla="*/ 350261 h 592185"/>
              <a:gd name="connsiteX66" fmla="*/ 441965 w 608527"/>
              <a:gd name="connsiteY66" fmla="*/ 375575 h 592185"/>
              <a:gd name="connsiteX67" fmla="*/ 416459 w 608527"/>
              <a:gd name="connsiteY67" fmla="*/ 435563 h 592185"/>
              <a:gd name="connsiteX68" fmla="*/ 406625 w 608527"/>
              <a:gd name="connsiteY68" fmla="*/ 438018 h 592185"/>
              <a:gd name="connsiteX69" fmla="*/ 357764 w 608527"/>
              <a:gd name="connsiteY69" fmla="*/ 426971 h 592185"/>
              <a:gd name="connsiteX70" fmla="*/ 351618 w 608527"/>
              <a:gd name="connsiteY70" fmla="*/ 427585 h 592185"/>
              <a:gd name="connsiteX71" fmla="*/ 299529 w 608527"/>
              <a:gd name="connsiteY71" fmla="*/ 466861 h 592185"/>
              <a:gd name="connsiteX72" fmla="*/ 247441 w 608527"/>
              <a:gd name="connsiteY72" fmla="*/ 427585 h 592185"/>
              <a:gd name="connsiteX73" fmla="*/ 241448 w 608527"/>
              <a:gd name="connsiteY73" fmla="*/ 426971 h 592185"/>
              <a:gd name="connsiteX74" fmla="*/ 192433 w 608527"/>
              <a:gd name="connsiteY74" fmla="*/ 438018 h 592185"/>
              <a:gd name="connsiteX75" fmla="*/ 182599 w 608527"/>
              <a:gd name="connsiteY75" fmla="*/ 435563 h 592185"/>
              <a:gd name="connsiteX76" fmla="*/ 157247 w 608527"/>
              <a:gd name="connsiteY76" fmla="*/ 375575 h 592185"/>
              <a:gd name="connsiteX77" fmla="*/ 97168 w 608527"/>
              <a:gd name="connsiteY77" fmla="*/ 350107 h 592185"/>
              <a:gd name="connsiteX78" fmla="*/ 105005 w 608527"/>
              <a:gd name="connsiteY78" fmla="*/ 285517 h 592185"/>
              <a:gd name="connsiteX79" fmla="*/ 65823 w 608527"/>
              <a:gd name="connsiteY79" fmla="*/ 233507 h 592185"/>
              <a:gd name="connsiteX80" fmla="*/ 105005 w 608527"/>
              <a:gd name="connsiteY80" fmla="*/ 181344 h 592185"/>
              <a:gd name="connsiteX81" fmla="*/ 97168 w 608527"/>
              <a:gd name="connsiteY81" fmla="*/ 116754 h 592185"/>
              <a:gd name="connsiteX82" fmla="*/ 157247 w 608527"/>
              <a:gd name="connsiteY82" fmla="*/ 91286 h 592185"/>
              <a:gd name="connsiteX83" fmla="*/ 182599 w 608527"/>
              <a:gd name="connsiteY83" fmla="*/ 31298 h 592185"/>
              <a:gd name="connsiteX84" fmla="*/ 192433 w 608527"/>
              <a:gd name="connsiteY84" fmla="*/ 28997 h 592185"/>
              <a:gd name="connsiteX85" fmla="*/ 241448 w 608527"/>
              <a:gd name="connsiteY85" fmla="*/ 40043 h 592185"/>
              <a:gd name="connsiteX86" fmla="*/ 247441 w 608527"/>
              <a:gd name="connsiteY86" fmla="*/ 39276 h 592185"/>
              <a:gd name="connsiteX87" fmla="*/ 299529 w 608527"/>
              <a:gd name="connsiteY87" fmla="*/ 0 h 5921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</a:cxnLst>
            <a:rect l="l" t="t" r="r" b="b"/>
            <a:pathLst>
              <a:path w="608527" h="592185">
                <a:moveTo>
                  <a:pt x="92709" y="383100"/>
                </a:moveTo>
                <a:cubicBezTo>
                  <a:pt x="102697" y="388162"/>
                  <a:pt x="113607" y="390463"/>
                  <a:pt x="122674" y="392457"/>
                </a:cubicBezTo>
                <a:cubicBezTo>
                  <a:pt x="127130" y="393378"/>
                  <a:pt x="133584" y="394758"/>
                  <a:pt x="136811" y="395986"/>
                </a:cubicBezTo>
                <a:cubicBezTo>
                  <a:pt x="138040" y="399207"/>
                  <a:pt x="139423" y="405650"/>
                  <a:pt x="140345" y="410099"/>
                </a:cubicBezTo>
                <a:cubicBezTo>
                  <a:pt x="143880" y="426359"/>
                  <a:pt x="148643" y="448755"/>
                  <a:pt x="168466" y="460107"/>
                </a:cubicBezTo>
                <a:cubicBezTo>
                  <a:pt x="175535" y="464249"/>
                  <a:pt x="183525" y="466243"/>
                  <a:pt x="192438" y="466243"/>
                </a:cubicBezTo>
                <a:cubicBezTo>
                  <a:pt x="204270" y="466243"/>
                  <a:pt x="215488" y="462715"/>
                  <a:pt x="225476" y="459494"/>
                </a:cubicBezTo>
                <a:cubicBezTo>
                  <a:pt x="230086" y="457960"/>
                  <a:pt x="236233" y="455965"/>
                  <a:pt x="239767" y="455352"/>
                </a:cubicBezTo>
                <a:cubicBezTo>
                  <a:pt x="241765" y="457039"/>
                  <a:pt x="244377" y="459800"/>
                  <a:pt x="246682" y="462408"/>
                </a:cubicBezTo>
                <a:lnTo>
                  <a:pt x="120830" y="588043"/>
                </a:lnTo>
                <a:cubicBezTo>
                  <a:pt x="118217" y="590651"/>
                  <a:pt x="114529" y="592185"/>
                  <a:pt x="110841" y="592185"/>
                </a:cubicBezTo>
                <a:cubicBezTo>
                  <a:pt x="109766" y="592185"/>
                  <a:pt x="108844" y="592032"/>
                  <a:pt x="107768" y="591725"/>
                </a:cubicBezTo>
                <a:cubicBezTo>
                  <a:pt x="103004" y="590804"/>
                  <a:pt x="99163" y="587276"/>
                  <a:pt x="97472" y="582828"/>
                </a:cubicBezTo>
                <a:lnTo>
                  <a:pt x="73347" y="516098"/>
                </a:lnTo>
                <a:lnTo>
                  <a:pt x="9729" y="494929"/>
                </a:lnTo>
                <a:cubicBezTo>
                  <a:pt x="5119" y="493395"/>
                  <a:pt x="1585" y="489560"/>
                  <a:pt x="356" y="484805"/>
                </a:cubicBezTo>
                <a:cubicBezTo>
                  <a:pt x="-720" y="480049"/>
                  <a:pt x="663" y="474987"/>
                  <a:pt x="4197" y="471459"/>
                </a:cubicBezTo>
                <a:close/>
                <a:moveTo>
                  <a:pt x="512302" y="379571"/>
                </a:moveTo>
                <a:lnTo>
                  <a:pt x="604331" y="471458"/>
                </a:lnTo>
                <a:cubicBezTo>
                  <a:pt x="607864" y="474987"/>
                  <a:pt x="609247" y="480049"/>
                  <a:pt x="608172" y="484804"/>
                </a:cubicBezTo>
                <a:cubicBezTo>
                  <a:pt x="606942" y="489560"/>
                  <a:pt x="603409" y="493395"/>
                  <a:pt x="598800" y="494929"/>
                </a:cubicBezTo>
                <a:lnTo>
                  <a:pt x="535194" y="516098"/>
                </a:lnTo>
                <a:lnTo>
                  <a:pt x="511073" y="582828"/>
                </a:lnTo>
                <a:cubicBezTo>
                  <a:pt x="509383" y="587276"/>
                  <a:pt x="505542" y="590804"/>
                  <a:pt x="500780" y="591725"/>
                </a:cubicBezTo>
                <a:cubicBezTo>
                  <a:pt x="499704" y="592032"/>
                  <a:pt x="498782" y="592185"/>
                  <a:pt x="497707" y="592185"/>
                </a:cubicBezTo>
                <a:cubicBezTo>
                  <a:pt x="494020" y="592185"/>
                  <a:pt x="490332" y="590651"/>
                  <a:pt x="487721" y="588043"/>
                </a:cubicBezTo>
                <a:lnTo>
                  <a:pt x="356976" y="457499"/>
                </a:lnTo>
                <a:cubicBezTo>
                  <a:pt x="357898" y="456732"/>
                  <a:pt x="358666" y="455965"/>
                  <a:pt x="359281" y="455351"/>
                </a:cubicBezTo>
                <a:cubicBezTo>
                  <a:pt x="362814" y="455965"/>
                  <a:pt x="368960" y="457959"/>
                  <a:pt x="373569" y="459493"/>
                </a:cubicBezTo>
                <a:cubicBezTo>
                  <a:pt x="383555" y="462714"/>
                  <a:pt x="394924" y="466243"/>
                  <a:pt x="406601" y="466243"/>
                </a:cubicBezTo>
                <a:cubicBezTo>
                  <a:pt x="415511" y="466243"/>
                  <a:pt x="423654" y="464248"/>
                  <a:pt x="430721" y="460107"/>
                </a:cubicBezTo>
                <a:cubicBezTo>
                  <a:pt x="450541" y="448755"/>
                  <a:pt x="455303" y="426358"/>
                  <a:pt x="458683" y="410098"/>
                </a:cubicBezTo>
                <a:cubicBezTo>
                  <a:pt x="459605" y="405649"/>
                  <a:pt x="460988" y="399206"/>
                  <a:pt x="462217" y="395985"/>
                </a:cubicBezTo>
                <a:cubicBezTo>
                  <a:pt x="465597" y="394758"/>
                  <a:pt x="471896" y="393377"/>
                  <a:pt x="476352" y="392457"/>
                </a:cubicBezTo>
                <a:cubicBezTo>
                  <a:pt x="487260" y="390156"/>
                  <a:pt x="500933" y="387088"/>
                  <a:pt x="512302" y="379571"/>
                </a:cubicBezTo>
                <a:close/>
                <a:moveTo>
                  <a:pt x="299571" y="169992"/>
                </a:moveTo>
                <a:cubicBezTo>
                  <a:pt x="334665" y="169992"/>
                  <a:pt x="363115" y="198395"/>
                  <a:pt x="363115" y="233431"/>
                </a:cubicBezTo>
                <a:cubicBezTo>
                  <a:pt x="363115" y="268467"/>
                  <a:pt x="334665" y="296870"/>
                  <a:pt x="299571" y="296870"/>
                </a:cubicBezTo>
                <a:cubicBezTo>
                  <a:pt x="264477" y="296870"/>
                  <a:pt x="236027" y="268467"/>
                  <a:pt x="236027" y="233431"/>
                </a:cubicBezTo>
                <a:cubicBezTo>
                  <a:pt x="236027" y="198395"/>
                  <a:pt x="264477" y="169992"/>
                  <a:pt x="299571" y="169992"/>
                </a:cubicBezTo>
                <a:close/>
                <a:moveTo>
                  <a:pt x="299495" y="141609"/>
                </a:moveTo>
                <a:cubicBezTo>
                  <a:pt x="248791" y="141609"/>
                  <a:pt x="207613" y="182878"/>
                  <a:pt x="207613" y="233507"/>
                </a:cubicBezTo>
                <a:cubicBezTo>
                  <a:pt x="207613" y="284135"/>
                  <a:pt x="248791" y="325251"/>
                  <a:pt x="299495" y="325251"/>
                </a:cubicBezTo>
                <a:cubicBezTo>
                  <a:pt x="350199" y="325251"/>
                  <a:pt x="391530" y="284135"/>
                  <a:pt x="391530" y="233507"/>
                </a:cubicBezTo>
                <a:cubicBezTo>
                  <a:pt x="391530" y="182878"/>
                  <a:pt x="350199" y="141609"/>
                  <a:pt x="299495" y="141609"/>
                </a:cubicBezTo>
                <a:close/>
                <a:moveTo>
                  <a:pt x="299495" y="115374"/>
                </a:moveTo>
                <a:cubicBezTo>
                  <a:pt x="364642" y="115374"/>
                  <a:pt x="417804" y="168304"/>
                  <a:pt x="417804" y="233507"/>
                </a:cubicBezTo>
                <a:cubicBezTo>
                  <a:pt x="417804" y="298556"/>
                  <a:pt x="364642" y="351486"/>
                  <a:pt x="299495" y="351486"/>
                </a:cubicBezTo>
                <a:cubicBezTo>
                  <a:pt x="234348" y="351486"/>
                  <a:pt x="181339" y="298556"/>
                  <a:pt x="181339" y="233507"/>
                </a:cubicBezTo>
                <a:cubicBezTo>
                  <a:pt x="181339" y="168304"/>
                  <a:pt x="234348" y="115374"/>
                  <a:pt x="299495" y="115374"/>
                </a:cubicBezTo>
                <a:close/>
                <a:moveTo>
                  <a:pt x="299529" y="87143"/>
                </a:moveTo>
                <a:cubicBezTo>
                  <a:pt x="218708" y="87143"/>
                  <a:pt x="152944" y="152808"/>
                  <a:pt x="152944" y="233507"/>
                </a:cubicBezTo>
                <a:cubicBezTo>
                  <a:pt x="152944" y="314207"/>
                  <a:pt x="218708" y="379871"/>
                  <a:pt x="299529" y="379871"/>
                </a:cubicBezTo>
                <a:cubicBezTo>
                  <a:pt x="380351" y="379871"/>
                  <a:pt x="446114" y="314207"/>
                  <a:pt x="446114" y="233507"/>
                </a:cubicBezTo>
                <a:cubicBezTo>
                  <a:pt x="446114" y="152808"/>
                  <a:pt x="380351" y="87143"/>
                  <a:pt x="299529" y="87143"/>
                </a:cubicBezTo>
                <a:close/>
                <a:moveTo>
                  <a:pt x="299529" y="0"/>
                </a:moveTo>
                <a:cubicBezTo>
                  <a:pt x="319043" y="0"/>
                  <a:pt x="333794" y="34520"/>
                  <a:pt x="351618" y="39276"/>
                </a:cubicBezTo>
                <a:cubicBezTo>
                  <a:pt x="353615" y="39736"/>
                  <a:pt x="355612" y="40043"/>
                  <a:pt x="357764" y="40043"/>
                </a:cubicBezTo>
                <a:cubicBezTo>
                  <a:pt x="372514" y="40043"/>
                  <a:pt x="392028" y="28997"/>
                  <a:pt x="406625" y="28997"/>
                </a:cubicBezTo>
                <a:cubicBezTo>
                  <a:pt x="410313" y="28997"/>
                  <a:pt x="413540" y="29610"/>
                  <a:pt x="416459" y="31298"/>
                </a:cubicBezTo>
                <a:cubicBezTo>
                  <a:pt x="432900" y="40810"/>
                  <a:pt x="428444" y="77938"/>
                  <a:pt x="441965" y="91286"/>
                </a:cubicBezTo>
                <a:cubicBezTo>
                  <a:pt x="455333" y="104633"/>
                  <a:pt x="492517" y="100184"/>
                  <a:pt x="502044" y="116754"/>
                </a:cubicBezTo>
                <a:cubicBezTo>
                  <a:pt x="511417" y="133016"/>
                  <a:pt x="489137" y="162780"/>
                  <a:pt x="494054" y="181344"/>
                </a:cubicBezTo>
                <a:cubicBezTo>
                  <a:pt x="498817" y="199294"/>
                  <a:pt x="533389" y="214023"/>
                  <a:pt x="533389" y="233507"/>
                </a:cubicBezTo>
                <a:cubicBezTo>
                  <a:pt x="533389" y="252838"/>
                  <a:pt x="498817" y="267567"/>
                  <a:pt x="494054" y="285517"/>
                </a:cubicBezTo>
                <a:cubicBezTo>
                  <a:pt x="489137" y="304081"/>
                  <a:pt x="511417" y="333998"/>
                  <a:pt x="502044" y="350261"/>
                </a:cubicBezTo>
                <a:cubicBezTo>
                  <a:pt x="492517" y="366677"/>
                  <a:pt x="455333" y="362228"/>
                  <a:pt x="441965" y="375575"/>
                </a:cubicBezTo>
                <a:cubicBezTo>
                  <a:pt x="428444" y="388923"/>
                  <a:pt x="432900" y="426051"/>
                  <a:pt x="416459" y="435563"/>
                </a:cubicBezTo>
                <a:cubicBezTo>
                  <a:pt x="413540" y="437251"/>
                  <a:pt x="410313" y="438018"/>
                  <a:pt x="406625" y="438018"/>
                </a:cubicBezTo>
                <a:cubicBezTo>
                  <a:pt x="392028" y="438018"/>
                  <a:pt x="372514" y="426971"/>
                  <a:pt x="357764" y="426971"/>
                </a:cubicBezTo>
                <a:cubicBezTo>
                  <a:pt x="355612" y="426971"/>
                  <a:pt x="353615" y="427125"/>
                  <a:pt x="351618" y="427585"/>
                </a:cubicBezTo>
                <a:cubicBezTo>
                  <a:pt x="333794" y="432495"/>
                  <a:pt x="319043" y="466861"/>
                  <a:pt x="299529" y="466861"/>
                </a:cubicBezTo>
                <a:cubicBezTo>
                  <a:pt x="280015" y="466861"/>
                  <a:pt x="265418" y="432495"/>
                  <a:pt x="247441" y="427585"/>
                </a:cubicBezTo>
                <a:cubicBezTo>
                  <a:pt x="245597" y="427125"/>
                  <a:pt x="243446" y="426971"/>
                  <a:pt x="241448" y="426971"/>
                </a:cubicBezTo>
                <a:cubicBezTo>
                  <a:pt x="226544" y="426971"/>
                  <a:pt x="207184" y="438018"/>
                  <a:pt x="192433" y="438018"/>
                </a:cubicBezTo>
                <a:cubicBezTo>
                  <a:pt x="188899" y="438018"/>
                  <a:pt x="185519" y="437251"/>
                  <a:pt x="182599" y="435563"/>
                </a:cubicBezTo>
                <a:cubicBezTo>
                  <a:pt x="166158" y="426051"/>
                  <a:pt x="170614" y="388923"/>
                  <a:pt x="157247" y="375575"/>
                </a:cubicBezTo>
                <a:cubicBezTo>
                  <a:pt x="143879" y="362228"/>
                  <a:pt x="106695" y="366677"/>
                  <a:pt x="97168" y="350107"/>
                </a:cubicBezTo>
                <a:cubicBezTo>
                  <a:pt x="87642" y="333998"/>
                  <a:pt x="110075" y="304081"/>
                  <a:pt x="105005" y="285517"/>
                </a:cubicBezTo>
                <a:cubicBezTo>
                  <a:pt x="100241" y="267567"/>
                  <a:pt x="65823" y="252838"/>
                  <a:pt x="65823" y="233507"/>
                </a:cubicBezTo>
                <a:cubicBezTo>
                  <a:pt x="65823" y="214023"/>
                  <a:pt x="100241" y="199294"/>
                  <a:pt x="105005" y="181344"/>
                </a:cubicBezTo>
                <a:cubicBezTo>
                  <a:pt x="110075" y="162780"/>
                  <a:pt x="87642" y="133016"/>
                  <a:pt x="97168" y="116754"/>
                </a:cubicBezTo>
                <a:cubicBezTo>
                  <a:pt x="106695" y="100184"/>
                  <a:pt x="143879" y="104633"/>
                  <a:pt x="157247" y="91286"/>
                </a:cubicBezTo>
                <a:cubicBezTo>
                  <a:pt x="170614" y="77938"/>
                  <a:pt x="166158" y="40810"/>
                  <a:pt x="182599" y="31298"/>
                </a:cubicBezTo>
                <a:cubicBezTo>
                  <a:pt x="185519" y="29610"/>
                  <a:pt x="188899" y="28997"/>
                  <a:pt x="192433" y="28997"/>
                </a:cubicBezTo>
                <a:cubicBezTo>
                  <a:pt x="207184" y="28997"/>
                  <a:pt x="226544" y="40043"/>
                  <a:pt x="241448" y="40043"/>
                </a:cubicBezTo>
                <a:cubicBezTo>
                  <a:pt x="243599" y="40043"/>
                  <a:pt x="245597" y="39736"/>
                  <a:pt x="247441" y="39276"/>
                </a:cubicBezTo>
                <a:cubicBezTo>
                  <a:pt x="265418" y="34520"/>
                  <a:pt x="280169" y="0"/>
                  <a:pt x="299529" y="0"/>
                </a:cubicBezTo>
                <a:close/>
              </a:path>
            </a:pathLst>
          </a:custGeom>
          <a:solidFill>
            <a:srgbClr val="1A3172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字魂59号-创粗黑" panose="00000500000000000000" pitchFamily="2" charset="-122"/>
              <a:ea typeface="字魂59号-创粗黑" panose="00000500000000000000" pitchFamily="2" charset="-122"/>
              <a:sym typeface="字魂59号-创粗黑" panose="00000500000000000000" pitchFamily="2" charset="-122"/>
            </a:endParaRPr>
          </a:p>
        </p:txBody>
      </p:sp>
      <p:sp>
        <p:nvSpPr>
          <p:cNvPr id="5" name="矩形: 圆角 4"/>
          <p:cNvSpPr/>
          <p:nvPr/>
        </p:nvSpPr>
        <p:spPr>
          <a:xfrm>
            <a:off x="238676" y="2400560"/>
            <a:ext cx="1272103" cy="408623"/>
          </a:xfrm>
          <a:prstGeom prst="roundRect">
            <a:avLst>
              <a:gd name="adj" fmla="val 9674"/>
            </a:avLst>
          </a:prstGeom>
          <a:solidFill>
            <a:schemeClr val="bg1">
              <a:lumMod val="75000"/>
            </a:schemeClr>
          </a:solidFill>
        </p:spPr>
        <p:txBody>
          <a:bodyPr wrap="none">
            <a:normAutofit/>
          </a:bodyPr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charset="0"/>
                <a:ea typeface="等线" charset="0"/>
                <a:sym typeface="字魂59号-创粗黑" panose="00000500000000000000" pitchFamily="2" charset="-122"/>
              </a:rPr>
              <a:t>预测成果</a:t>
            </a:r>
          </a:p>
        </p:txBody>
      </p:sp>
      <p:cxnSp>
        <p:nvCxnSpPr>
          <p:cNvPr id="7" name="直接连接符 6"/>
          <p:cNvCxnSpPr/>
          <p:nvPr/>
        </p:nvCxnSpPr>
        <p:spPr>
          <a:xfrm>
            <a:off x="6089715" y="1123950"/>
            <a:ext cx="0" cy="230505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>
            <a:off x="5881435" y="883791"/>
            <a:ext cx="0" cy="230505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/>
        </p:nvCxnSpPr>
        <p:spPr>
          <a:xfrm>
            <a:off x="4071000" y="6152383"/>
            <a:ext cx="7449485" cy="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264795" y="306705"/>
            <a:ext cx="4292600" cy="666750"/>
          </a:xfrm>
          <a:prstGeom prst="rect">
            <a:avLst/>
          </a:prstGeom>
          <a:solidFill>
            <a:schemeClr val="tx2"/>
          </a:solidFill>
          <a:ln w="381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3" name="标题 12"/>
          <p:cNvSpPr>
            <a:spLocks noGrp="1"/>
          </p:cNvSpPr>
          <p:nvPr>
            <p:ph type="title"/>
          </p:nvPr>
        </p:nvSpPr>
        <p:spPr>
          <a:xfrm>
            <a:off x="1367155" y="309880"/>
            <a:ext cx="3357245" cy="663575"/>
          </a:xfrm>
          <a:noFill/>
        </p:spPr>
        <p:txBody>
          <a:bodyPr/>
          <a:lstStyle/>
          <a:p>
            <a:r>
              <a:rPr lang="zh-CN" altLang="en-US" sz="2800" dirty="0">
                <a:solidFill>
                  <a:schemeClr val="bg1"/>
                </a:solidFill>
                <a:latin typeface="等线" charset="0"/>
                <a:ea typeface="等线" charset="0"/>
                <a:sym typeface="字魂59号-创粗黑" panose="00000500000000000000" pitchFamily="2" charset="-122"/>
              </a:rPr>
              <a:t>特征要素成果展示</a:t>
            </a:r>
          </a:p>
        </p:txBody>
      </p:sp>
      <p:sp>
        <p:nvSpPr>
          <p:cNvPr id="15" name="book-and-cd_43679"/>
          <p:cNvSpPr>
            <a:spLocks noChangeAspect="1"/>
          </p:cNvSpPr>
          <p:nvPr/>
        </p:nvSpPr>
        <p:spPr bwMode="auto">
          <a:xfrm>
            <a:off x="546693" y="395618"/>
            <a:ext cx="609685" cy="488288"/>
          </a:xfrm>
          <a:custGeom>
            <a:avLst/>
            <a:gdLst>
              <a:gd name="connsiteX0" fmla="*/ 452113 w 560604"/>
              <a:gd name="connsiteY0" fmla="*/ 77314 h 448980"/>
              <a:gd name="connsiteX1" fmla="*/ 417185 w 560604"/>
              <a:gd name="connsiteY1" fmla="*/ 112165 h 448980"/>
              <a:gd name="connsiteX2" fmla="*/ 452113 w 560604"/>
              <a:gd name="connsiteY2" fmla="*/ 145726 h 448980"/>
              <a:gd name="connsiteX3" fmla="*/ 485747 w 560604"/>
              <a:gd name="connsiteY3" fmla="*/ 112165 h 448980"/>
              <a:gd name="connsiteX4" fmla="*/ 452113 w 560604"/>
              <a:gd name="connsiteY4" fmla="*/ 77314 h 448980"/>
              <a:gd name="connsiteX5" fmla="*/ 118850 w 560604"/>
              <a:gd name="connsiteY5" fmla="*/ 64516 h 448980"/>
              <a:gd name="connsiteX6" fmla="*/ 40048 w 560604"/>
              <a:gd name="connsiteY6" fmla="*/ 77417 h 448980"/>
              <a:gd name="connsiteX7" fmla="*/ 40048 w 560604"/>
              <a:gd name="connsiteY7" fmla="*/ 392214 h 448980"/>
              <a:gd name="connsiteX8" fmla="*/ 107224 w 560604"/>
              <a:gd name="connsiteY8" fmla="*/ 380602 h 448980"/>
              <a:gd name="connsiteX9" fmla="*/ 255786 w 560604"/>
              <a:gd name="connsiteY9" fmla="*/ 412856 h 448980"/>
              <a:gd name="connsiteX10" fmla="*/ 255786 w 560604"/>
              <a:gd name="connsiteY10" fmla="*/ 277390 h 448980"/>
              <a:gd name="connsiteX11" fmla="*/ 246743 w 560604"/>
              <a:gd name="connsiteY11" fmla="*/ 287711 h 448980"/>
              <a:gd name="connsiteX12" fmla="*/ 246743 w 560604"/>
              <a:gd name="connsiteY12" fmla="*/ 109671 h 448980"/>
              <a:gd name="connsiteX13" fmla="*/ 118850 w 560604"/>
              <a:gd name="connsiteY13" fmla="*/ 64516 h 448980"/>
              <a:gd name="connsiteX14" fmla="*/ 452113 w 560604"/>
              <a:gd name="connsiteY14" fmla="*/ 64406 h 448980"/>
              <a:gd name="connsiteX15" fmla="*/ 498683 w 560604"/>
              <a:gd name="connsiteY15" fmla="*/ 112165 h 448980"/>
              <a:gd name="connsiteX16" fmla="*/ 452113 w 560604"/>
              <a:gd name="connsiteY16" fmla="*/ 158634 h 448980"/>
              <a:gd name="connsiteX17" fmla="*/ 404248 w 560604"/>
              <a:gd name="connsiteY17" fmla="*/ 112165 h 448980"/>
              <a:gd name="connsiteX18" fmla="*/ 452113 w 560604"/>
              <a:gd name="connsiteY18" fmla="*/ 64406 h 448980"/>
              <a:gd name="connsiteX19" fmla="*/ 452058 w 560604"/>
              <a:gd name="connsiteY19" fmla="*/ 59344 h 448980"/>
              <a:gd name="connsiteX20" fmla="*/ 399076 w 560604"/>
              <a:gd name="connsiteY20" fmla="*/ 112237 h 448980"/>
              <a:gd name="connsiteX21" fmla="*/ 452058 w 560604"/>
              <a:gd name="connsiteY21" fmla="*/ 163840 h 448980"/>
              <a:gd name="connsiteX22" fmla="*/ 505039 w 560604"/>
              <a:gd name="connsiteY22" fmla="*/ 112237 h 448980"/>
              <a:gd name="connsiteX23" fmla="*/ 452058 w 560604"/>
              <a:gd name="connsiteY23" fmla="*/ 59344 h 448980"/>
              <a:gd name="connsiteX24" fmla="*/ 118850 w 560604"/>
              <a:gd name="connsiteY24" fmla="*/ 50324 h 448980"/>
              <a:gd name="connsiteX25" fmla="*/ 257078 w 560604"/>
              <a:gd name="connsiteY25" fmla="*/ 99350 h 448980"/>
              <a:gd name="connsiteX26" fmla="*/ 334589 w 560604"/>
              <a:gd name="connsiteY26" fmla="*/ 58065 h 448980"/>
              <a:gd name="connsiteX27" fmla="*/ 329422 w 560604"/>
              <a:gd name="connsiteY27" fmla="*/ 76127 h 448980"/>
              <a:gd name="connsiteX28" fmla="*/ 268705 w 560604"/>
              <a:gd name="connsiteY28" fmla="*/ 109671 h 448980"/>
              <a:gd name="connsiteX29" fmla="*/ 268705 w 560604"/>
              <a:gd name="connsiteY29" fmla="*/ 287711 h 448980"/>
              <a:gd name="connsiteX30" fmla="*/ 259662 w 560604"/>
              <a:gd name="connsiteY30" fmla="*/ 277390 h 448980"/>
              <a:gd name="connsiteX31" fmla="*/ 259662 w 560604"/>
              <a:gd name="connsiteY31" fmla="*/ 412856 h 448980"/>
              <a:gd name="connsiteX32" fmla="*/ 405641 w 560604"/>
              <a:gd name="connsiteY32" fmla="*/ 380602 h 448980"/>
              <a:gd name="connsiteX33" fmla="*/ 475400 w 560604"/>
              <a:gd name="connsiteY33" fmla="*/ 392214 h 448980"/>
              <a:gd name="connsiteX34" fmla="*/ 475400 w 560604"/>
              <a:gd name="connsiteY34" fmla="*/ 233525 h 448980"/>
              <a:gd name="connsiteX35" fmla="*/ 510280 w 560604"/>
              <a:gd name="connsiteY35" fmla="*/ 221914 h 448980"/>
              <a:gd name="connsiteX36" fmla="*/ 510280 w 560604"/>
              <a:gd name="connsiteY36" fmla="*/ 437369 h 448980"/>
              <a:gd name="connsiteX37" fmla="*/ 290666 w 560604"/>
              <a:gd name="connsiteY37" fmla="*/ 437369 h 448980"/>
              <a:gd name="connsiteX38" fmla="*/ 258370 w 560604"/>
              <a:gd name="connsiteY38" fmla="*/ 448980 h 448980"/>
              <a:gd name="connsiteX39" fmla="*/ 226074 w 560604"/>
              <a:gd name="connsiteY39" fmla="*/ 437369 h 448980"/>
              <a:gd name="connsiteX40" fmla="*/ 0 w 560604"/>
              <a:gd name="connsiteY40" fmla="*/ 437369 h 448980"/>
              <a:gd name="connsiteX41" fmla="*/ 0 w 560604"/>
              <a:gd name="connsiteY41" fmla="*/ 113541 h 448980"/>
              <a:gd name="connsiteX42" fmla="*/ 24545 w 560604"/>
              <a:gd name="connsiteY42" fmla="*/ 96769 h 448980"/>
              <a:gd name="connsiteX43" fmla="*/ 24545 w 560604"/>
              <a:gd name="connsiteY43" fmla="*/ 67096 h 448980"/>
              <a:gd name="connsiteX44" fmla="*/ 29713 w 560604"/>
              <a:gd name="connsiteY44" fmla="*/ 65806 h 448980"/>
              <a:gd name="connsiteX45" fmla="*/ 118850 w 560604"/>
              <a:gd name="connsiteY45" fmla="*/ 50324 h 448980"/>
              <a:gd name="connsiteX46" fmla="*/ 449473 w 560604"/>
              <a:gd name="connsiteY46" fmla="*/ 0 h 448980"/>
              <a:gd name="connsiteX47" fmla="*/ 560604 w 560604"/>
              <a:gd name="connsiteY47" fmla="*/ 109657 h 448980"/>
              <a:gd name="connsiteX48" fmla="*/ 449473 w 560604"/>
              <a:gd name="connsiteY48" fmla="*/ 219313 h 448980"/>
              <a:gd name="connsiteX49" fmla="*/ 339634 w 560604"/>
              <a:gd name="connsiteY49" fmla="*/ 109657 h 448980"/>
              <a:gd name="connsiteX50" fmla="*/ 449473 w 560604"/>
              <a:gd name="connsiteY50" fmla="*/ 0 h 448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560604" h="448980">
                <a:moveTo>
                  <a:pt x="452113" y="77314"/>
                </a:moveTo>
                <a:cubicBezTo>
                  <a:pt x="432708" y="77314"/>
                  <a:pt x="417185" y="92804"/>
                  <a:pt x="417185" y="112165"/>
                </a:cubicBezTo>
                <a:cubicBezTo>
                  <a:pt x="417185" y="130237"/>
                  <a:pt x="432708" y="145726"/>
                  <a:pt x="452113" y="145726"/>
                </a:cubicBezTo>
                <a:cubicBezTo>
                  <a:pt x="471517" y="145726"/>
                  <a:pt x="485747" y="130237"/>
                  <a:pt x="485747" y="112165"/>
                </a:cubicBezTo>
                <a:cubicBezTo>
                  <a:pt x="485747" y="92804"/>
                  <a:pt x="470223" y="77314"/>
                  <a:pt x="452113" y="77314"/>
                </a:cubicBezTo>
                <a:close/>
                <a:moveTo>
                  <a:pt x="118850" y="64516"/>
                </a:moveTo>
                <a:cubicBezTo>
                  <a:pt x="81387" y="64516"/>
                  <a:pt x="50382" y="73547"/>
                  <a:pt x="40048" y="77417"/>
                </a:cubicBezTo>
                <a:lnTo>
                  <a:pt x="40048" y="392214"/>
                </a:lnTo>
                <a:cubicBezTo>
                  <a:pt x="58133" y="384473"/>
                  <a:pt x="81387" y="380602"/>
                  <a:pt x="107224" y="380602"/>
                </a:cubicBezTo>
                <a:cubicBezTo>
                  <a:pt x="171816" y="380602"/>
                  <a:pt x="236408" y="405115"/>
                  <a:pt x="255786" y="412856"/>
                </a:cubicBezTo>
                <a:lnTo>
                  <a:pt x="255786" y="277390"/>
                </a:lnTo>
                <a:lnTo>
                  <a:pt x="246743" y="287711"/>
                </a:lnTo>
                <a:lnTo>
                  <a:pt x="246743" y="109671"/>
                </a:lnTo>
                <a:cubicBezTo>
                  <a:pt x="211863" y="79997"/>
                  <a:pt x="169232" y="64516"/>
                  <a:pt x="118850" y="64516"/>
                </a:cubicBezTo>
                <a:close/>
                <a:moveTo>
                  <a:pt x="452113" y="64406"/>
                </a:moveTo>
                <a:cubicBezTo>
                  <a:pt x="477985" y="64406"/>
                  <a:pt x="498683" y="86350"/>
                  <a:pt x="498683" y="112165"/>
                </a:cubicBezTo>
                <a:cubicBezTo>
                  <a:pt x="498683" y="137981"/>
                  <a:pt x="477985" y="158634"/>
                  <a:pt x="452113" y="158634"/>
                </a:cubicBezTo>
                <a:cubicBezTo>
                  <a:pt x="426240" y="158634"/>
                  <a:pt x="404248" y="137981"/>
                  <a:pt x="404248" y="112165"/>
                </a:cubicBezTo>
                <a:cubicBezTo>
                  <a:pt x="404248" y="86350"/>
                  <a:pt x="426240" y="64406"/>
                  <a:pt x="452113" y="64406"/>
                </a:cubicBezTo>
                <a:close/>
                <a:moveTo>
                  <a:pt x="452058" y="59344"/>
                </a:moveTo>
                <a:cubicBezTo>
                  <a:pt x="422336" y="59344"/>
                  <a:pt x="399076" y="82565"/>
                  <a:pt x="399076" y="112237"/>
                </a:cubicBezTo>
                <a:cubicBezTo>
                  <a:pt x="399076" y="140618"/>
                  <a:pt x="422336" y="163840"/>
                  <a:pt x="452058" y="163840"/>
                </a:cubicBezTo>
                <a:cubicBezTo>
                  <a:pt x="480486" y="163840"/>
                  <a:pt x="505039" y="140618"/>
                  <a:pt x="505039" y="112237"/>
                </a:cubicBezTo>
                <a:cubicBezTo>
                  <a:pt x="505039" y="82565"/>
                  <a:pt x="480486" y="59344"/>
                  <a:pt x="452058" y="59344"/>
                </a:cubicBezTo>
                <a:close/>
                <a:moveTo>
                  <a:pt x="118850" y="50324"/>
                </a:moveTo>
                <a:cubicBezTo>
                  <a:pt x="173108" y="50324"/>
                  <a:pt x="219614" y="67096"/>
                  <a:pt x="257078" y="99350"/>
                </a:cubicBezTo>
                <a:cubicBezTo>
                  <a:pt x="280331" y="79997"/>
                  <a:pt x="306168" y="65806"/>
                  <a:pt x="334589" y="58065"/>
                </a:cubicBezTo>
                <a:cubicBezTo>
                  <a:pt x="332005" y="64516"/>
                  <a:pt x="330713" y="69676"/>
                  <a:pt x="329422" y="76127"/>
                </a:cubicBezTo>
                <a:cubicBezTo>
                  <a:pt x="307460" y="82578"/>
                  <a:pt x="286791" y="94189"/>
                  <a:pt x="268705" y="109671"/>
                </a:cubicBezTo>
                <a:lnTo>
                  <a:pt x="268705" y="287711"/>
                </a:lnTo>
                <a:lnTo>
                  <a:pt x="259662" y="277390"/>
                </a:lnTo>
                <a:lnTo>
                  <a:pt x="259662" y="412856"/>
                </a:lnTo>
                <a:cubicBezTo>
                  <a:pt x="279039" y="405115"/>
                  <a:pt x="339756" y="380602"/>
                  <a:pt x="405641" y="380602"/>
                </a:cubicBezTo>
                <a:cubicBezTo>
                  <a:pt x="431478" y="380602"/>
                  <a:pt x="454731" y="384473"/>
                  <a:pt x="475400" y="392214"/>
                </a:cubicBezTo>
                <a:lnTo>
                  <a:pt x="475400" y="233525"/>
                </a:lnTo>
                <a:cubicBezTo>
                  <a:pt x="488319" y="230945"/>
                  <a:pt x="499945" y="227074"/>
                  <a:pt x="510280" y="221914"/>
                </a:cubicBezTo>
                <a:lnTo>
                  <a:pt x="510280" y="437369"/>
                </a:lnTo>
                <a:lnTo>
                  <a:pt x="290666" y="437369"/>
                </a:lnTo>
                <a:cubicBezTo>
                  <a:pt x="282915" y="445110"/>
                  <a:pt x="271288" y="448980"/>
                  <a:pt x="258370" y="448980"/>
                </a:cubicBezTo>
                <a:cubicBezTo>
                  <a:pt x="245451" y="448980"/>
                  <a:pt x="233825" y="445110"/>
                  <a:pt x="226074" y="437369"/>
                </a:cubicBezTo>
                <a:lnTo>
                  <a:pt x="0" y="437369"/>
                </a:lnTo>
                <a:lnTo>
                  <a:pt x="0" y="113541"/>
                </a:lnTo>
                <a:cubicBezTo>
                  <a:pt x="0" y="105800"/>
                  <a:pt x="9043" y="100640"/>
                  <a:pt x="24545" y="96769"/>
                </a:cubicBezTo>
                <a:lnTo>
                  <a:pt x="24545" y="67096"/>
                </a:lnTo>
                <a:lnTo>
                  <a:pt x="29713" y="65806"/>
                </a:lnTo>
                <a:cubicBezTo>
                  <a:pt x="31005" y="64516"/>
                  <a:pt x="68468" y="50324"/>
                  <a:pt x="118850" y="50324"/>
                </a:cubicBezTo>
                <a:close/>
                <a:moveTo>
                  <a:pt x="449473" y="0"/>
                </a:moveTo>
                <a:cubicBezTo>
                  <a:pt x="510208" y="0"/>
                  <a:pt x="560604" y="49023"/>
                  <a:pt x="560604" y="109657"/>
                </a:cubicBezTo>
                <a:cubicBezTo>
                  <a:pt x="560604" y="170290"/>
                  <a:pt x="510208" y="219313"/>
                  <a:pt x="449473" y="219313"/>
                </a:cubicBezTo>
                <a:cubicBezTo>
                  <a:pt x="388739" y="219313"/>
                  <a:pt x="339634" y="170290"/>
                  <a:pt x="339634" y="109657"/>
                </a:cubicBezTo>
                <a:cubicBezTo>
                  <a:pt x="339634" y="49023"/>
                  <a:pt x="388739" y="0"/>
                  <a:pt x="44947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en-US">
              <a:latin typeface="字魂59号-创粗黑" panose="00000500000000000000" pitchFamily="2" charset="-122"/>
              <a:ea typeface="字魂59号-创粗黑" panose="00000500000000000000" pitchFamily="2" charset="-122"/>
              <a:sym typeface="字魂59号-创粗黑" panose="00000500000000000000" pitchFamily="2" charset="-122"/>
            </a:endParaRPr>
          </a:p>
        </p:txBody>
      </p:sp>
      <p:pic>
        <p:nvPicPr>
          <p:cNvPr id="216" name="图片 215" descr="QQ20211212-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0055" y="38100"/>
            <a:ext cx="2336165" cy="8458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</p:pic>
      <p:pic>
        <p:nvPicPr>
          <p:cNvPr id="2" name="图片 1" descr="截屏2022-01-20 上午12.49.08"/>
          <p:cNvPicPr>
            <a:picLocks noChangeAspect="1"/>
          </p:cNvPicPr>
          <p:nvPr/>
        </p:nvPicPr>
        <p:blipFill>
          <a:blip r:embed="rId4"/>
          <a:srcRect l="22874" t="18051" r="48936" b="19626"/>
          <a:stretch>
            <a:fillRect/>
          </a:stretch>
        </p:blipFill>
        <p:spPr>
          <a:xfrm>
            <a:off x="2129155" y="1451610"/>
            <a:ext cx="3192145" cy="4412615"/>
          </a:xfrm>
          <a:prstGeom prst="rect">
            <a:avLst/>
          </a:prstGeom>
          <a:ln w="28575">
            <a:solidFill>
              <a:srgbClr val="1A3172"/>
            </a:solidFill>
          </a:ln>
        </p:spPr>
      </p:pic>
      <p:sp>
        <p:nvSpPr>
          <p:cNvPr id="8" name="trophy_159504"/>
          <p:cNvSpPr>
            <a:spLocks noChangeAspect="1"/>
          </p:cNvSpPr>
          <p:nvPr/>
        </p:nvSpPr>
        <p:spPr bwMode="auto">
          <a:xfrm>
            <a:off x="11099856" y="5141488"/>
            <a:ext cx="746045" cy="973589"/>
          </a:xfrm>
          <a:custGeom>
            <a:avLst/>
            <a:gdLst>
              <a:gd name="connsiteX0" fmla="*/ 454392 w 463299"/>
              <a:gd name="connsiteY0" fmla="*/ 223559 h 604605"/>
              <a:gd name="connsiteX1" fmla="*/ 463228 w 463299"/>
              <a:gd name="connsiteY1" fmla="*/ 245267 h 604605"/>
              <a:gd name="connsiteX2" fmla="*/ 451811 w 463299"/>
              <a:gd name="connsiteY2" fmla="*/ 388606 h 604605"/>
              <a:gd name="connsiteX3" fmla="*/ 450421 w 463299"/>
              <a:gd name="connsiteY3" fmla="*/ 403376 h 604605"/>
              <a:gd name="connsiteX4" fmla="*/ 441188 w 463299"/>
              <a:gd name="connsiteY4" fmla="*/ 448182 h 604605"/>
              <a:gd name="connsiteX5" fmla="*/ 431657 w 463299"/>
              <a:gd name="connsiteY5" fmla="*/ 462555 h 604605"/>
              <a:gd name="connsiteX6" fmla="*/ 386287 w 463299"/>
              <a:gd name="connsiteY6" fmla="*/ 510731 h 604605"/>
              <a:gd name="connsiteX7" fmla="*/ 339725 w 463299"/>
              <a:gd name="connsiteY7" fmla="*/ 560196 h 604605"/>
              <a:gd name="connsiteX8" fmla="*/ 324535 w 463299"/>
              <a:gd name="connsiteY8" fmla="*/ 583094 h 604605"/>
              <a:gd name="connsiteX9" fmla="*/ 315302 w 463299"/>
              <a:gd name="connsiteY9" fmla="*/ 604605 h 604605"/>
              <a:gd name="connsiteX10" fmla="*/ 245410 w 463299"/>
              <a:gd name="connsiteY10" fmla="*/ 604605 h 604605"/>
              <a:gd name="connsiteX11" fmla="*/ 246502 w 463299"/>
              <a:gd name="connsiteY11" fmla="*/ 601036 h 604605"/>
              <a:gd name="connsiteX12" fmla="*/ 274697 w 463299"/>
              <a:gd name="connsiteY12" fmla="*/ 520347 h 604605"/>
              <a:gd name="connsiteX13" fmla="*/ 281647 w 463299"/>
              <a:gd name="connsiteY13" fmla="*/ 505180 h 604605"/>
              <a:gd name="connsiteX14" fmla="*/ 343200 w 463299"/>
              <a:gd name="connsiteY14" fmla="*/ 431033 h 604605"/>
              <a:gd name="connsiteX15" fmla="*/ 365736 w 463299"/>
              <a:gd name="connsiteY15" fmla="*/ 406350 h 604605"/>
              <a:gd name="connsiteX16" fmla="*/ 399193 w 463299"/>
              <a:gd name="connsiteY16" fmla="*/ 372151 h 604605"/>
              <a:gd name="connsiteX17" fmla="*/ 417957 w 463299"/>
              <a:gd name="connsiteY17" fmla="*/ 371754 h 604605"/>
              <a:gd name="connsiteX18" fmla="*/ 411404 w 463299"/>
              <a:gd name="connsiteY18" fmla="*/ 413685 h 604605"/>
              <a:gd name="connsiteX19" fmla="*/ 380926 w 463299"/>
              <a:gd name="connsiteY19" fmla="*/ 464240 h 604605"/>
              <a:gd name="connsiteX20" fmla="*/ 375167 w 463299"/>
              <a:gd name="connsiteY20" fmla="*/ 473162 h 604605"/>
              <a:gd name="connsiteX21" fmla="*/ 420637 w 463299"/>
              <a:gd name="connsiteY21" fmla="*/ 411703 h 604605"/>
              <a:gd name="connsiteX22" fmla="*/ 426792 w 463299"/>
              <a:gd name="connsiteY22" fmla="*/ 366401 h 604605"/>
              <a:gd name="connsiteX23" fmla="*/ 401079 w 463299"/>
              <a:gd name="connsiteY23" fmla="*/ 362337 h 604605"/>
              <a:gd name="connsiteX24" fmla="*/ 399292 w 463299"/>
              <a:gd name="connsiteY24" fmla="*/ 362734 h 604605"/>
              <a:gd name="connsiteX25" fmla="*/ 399689 w 463299"/>
              <a:gd name="connsiteY25" fmla="*/ 361049 h 604605"/>
              <a:gd name="connsiteX26" fmla="*/ 426395 w 463299"/>
              <a:gd name="connsiteY26" fmla="*/ 252206 h 604605"/>
              <a:gd name="connsiteX27" fmla="*/ 430565 w 463299"/>
              <a:gd name="connsiteY27" fmla="*/ 241302 h 604605"/>
              <a:gd name="connsiteX28" fmla="*/ 454392 w 463299"/>
              <a:gd name="connsiteY28" fmla="*/ 223559 h 604605"/>
              <a:gd name="connsiteX29" fmla="*/ 8810 w 463299"/>
              <a:gd name="connsiteY29" fmla="*/ 223559 h 604605"/>
              <a:gd name="connsiteX30" fmla="*/ 32739 w 463299"/>
              <a:gd name="connsiteY30" fmla="*/ 241302 h 604605"/>
              <a:gd name="connsiteX31" fmla="*/ 36910 w 463299"/>
              <a:gd name="connsiteY31" fmla="*/ 252206 h 604605"/>
              <a:gd name="connsiteX32" fmla="*/ 63520 w 463299"/>
              <a:gd name="connsiteY32" fmla="*/ 361049 h 604605"/>
              <a:gd name="connsiteX33" fmla="*/ 64016 w 463299"/>
              <a:gd name="connsiteY33" fmla="*/ 362734 h 604605"/>
              <a:gd name="connsiteX34" fmla="*/ 62229 w 463299"/>
              <a:gd name="connsiteY34" fmla="*/ 362337 h 604605"/>
              <a:gd name="connsiteX35" fmla="*/ 36413 w 463299"/>
              <a:gd name="connsiteY35" fmla="*/ 366401 h 604605"/>
              <a:gd name="connsiteX36" fmla="*/ 42668 w 463299"/>
              <a:gd name="connsiteY36" fmla="*/ 411703 h 604605"/>
              <a:gd name="connsiteX37" fmla="*/ 88144 w 463299"/>
              <a:gd name="connsiteY37" fmla="*/ 473162 h 604605"/>
              <a:gd name="connsiteX38" fmla="*/ 82385 w 463299"/>
              <a:gd name="connsiteY38" fmla="*/ 464240 h 604605"/>
              <a:gd name="connsiteX39" fmla="*/ 51903 w 463299"/>
              <a:gd name="connsiteY39" fmla="*/ 413685 h 604605"/>
              <a:gd name="connsiteX40" fmla="*/ 45250 w 463299"/>
              <a:gd name="connsiteY40" fmla="*/ 371754 h 604605"/>
              <a:gd name="connsiteX41" fmla="*/ 64016 w 463299"/>
              <a:gd name="connsiteY41" fmla="*/ 372151 h 604605"/>
              <a:gd name="connsiteX42" fmla="*/ 97477 w 463299"/>
              <a:gd name="connsiteY42" fmla="*/ 406350 h 604605"/>
              <a:gd name="connsiteX43" fmla="*/ 120017 w 463299"/>
              <a:gd name="connsiteY43" fmla="*/ 431033 h 604605"/>
              <a:gd name="connsiteX44" fmla="*/ 181578 w 463299"/>
              <a:gd name="connsiteY44" fmla="*/ 505180 h 604605"/>
              <a:gd name="connsiteX45" fmla="*/ 188627 w 463299"/>
              <a:gd name="connsiteY45" fmla="*/ 520347 h 604605"/>
              <a:gd name="connsiteX46" fmla="*/ 216826 w 463299"/>
              <a:gd name="connsiteY46" fmla="*/ 601036 h 604605"/>
              <a:gd name="connsiteX47" fmla="*/ 217819 w 463299"/>
              <a:gd name="connsiteY47" fmla="*/ 604605 h 604605"/>
              <a:gd name="connsiteX48" fmla="*/ 148017 w 463299"/>
              <a:gd name="connsiteY48" fmla="*/ 604605 h 604605"/>
              <a:gd name="connsiteX49" fmla="*/ 138684 w 463299"/>
              <a:gd name="connsiteY49" fmla="*/ 583094 h 604605"/>
              <a:gd name="connsiteX50" fmla="*/ 123591 w 463299"/>
              <a:gd name="connsiteY50" fmla="*/ 560196 h 604605"/>
              <a:gd name="connsiteX51" fmla="*/ 76924 w 463299"/>
              <a:gd name="connsiteY51" fmla="*/ 510731 h 604605"/>
              <a:gd name="connsiteX52" fmla="*/ 31647 w 463299"/>
              <a:gd name="connsiteY52" fmla="*/ 462555 h 604605"/>
              <a:gd name="connsiteX53" fmla="*/ 22016 w 463299"/>
              <a:gd name="connsiteY53" fmla="*/ 448182 h 604605"/>
              <a:gd name="connsiteX54" fmla="*/ 12782 w 463299"/>
              <a:gd name="connsiteY54" fmla="*/ 403277 h 604605"/>
              <a:gd name="connsiteX55" fmla="*/ 11392 w 463299"/>
              <a:gd name="connsiteY55" fmla="*/ 388507 h 604605"/>
              <a:gd name="connsiteX56" fmla="*/ 72 w 463299"/>
              <a:gd name="connsiteY56" fmla="*/ 245267 h 604605"/>
              <a:gd name="connsiteX57" fmla="*/ 8810 w 463299"/>
              <a:gd name="connsiteY57" fmla="*/ 223559 h 604605"/>
              <a:gd name="connsiteX58" fmla="*/ 355234 w 463299"/>
              <a:gd name="connsiteY58" fmla="*/ 208098 h 604605"/>
              <a:gd name="connsiteX59" fmla="*/ 362182 w 463299"/>
              <a:gd name="connsiteY59" fmla="*/ 210375 h 604605"/>
              <a:gd name="connsiteX60" fmla="*/ 387990 w 463299"/>
              <a:gd name="connsiteY60" fmla="*/ 228397 h 604605"/>
              <a:gd name="connsiteX61" fmla="*/ 391067 w 463299"/>
              <a:gd name="connsiteY61" fmla="*/ 245429 h 604605"/>
              <a:gd name="connsiteX62" fmla="*/ 380942 w 463299"/>
              <a:gd name="connsiteY62" fmla="*/ 250578 h 604605"/>
              <a:gd name="connsiteX63" fmla="*/ 373994 w 463299"/>
              <a:gd name="connsiteY63" fmla="*/ 248400 h 604605"/>
              <a:gd name="connsiteX64" fmla="*/ 348186 w 463299"/>
              <a:gd name="connsiteY64" fmla="*/ 230378 h 604605"/>
              <a:gd name="connsiteX65" fmla="*/ 345109 w 463299"/>
              <a:gd name="connsiteY65" fmla="*/ 213346 h 604605"/>
              <a:gd name="connsiteX66" fmla="*/ 355234 w 463299"/>
              <a:gd name="connsiteY66" fmla="*/ 208098 h 604605"/>
              <a:gd name="connsiteX67" fmla="*/ 108105 w 463299"/>
              <a:gd name="connsiteY67" fmla="*/ 208098 h 604605"/>
              <a:gd name="connsiteX68" fmla="*/ 118123 w 463299"/>
              <a:gd name="connsiteY68" fmla="*/ 213346 h 604605"/>
              <a:gd name="connsiteX69" fmla="*/ 115147 w 463299"/>
              <a:gd name="connsiteY69" fmla="*/ 230378 h 604605"/>
              <a:gd name="connsiteX70" fmla="*/ 89360 w 463299"/>
              <a:gd name="connsiteY70" fmla="*/ 248400 h 604605"/>
              <a:gd name="connsiteX71" fmla="*/ 82318 w 463299"/>
              <a:gd name="connsiteY71" fmla="*/ 250578 h 604605"/>
              <a:gd name="connsiteX72" fmla="*/ 72300 w 463299"/>
              <a:gd name="connsiteY72" fmla="*/ 245429 h 604605"/>
              <a:gd name="connsiteX73" fmla="*/ 75276 w 463299"/>
              <a:gd name="connsiteY73" fmla="*/ 228397 h 604605"/>
              <a:gd name="connsiteX74" fmla="*/ 101063 w 463299"/>
              <a:gd name="connsiteY74" fmla="*/ 210375 h 604605"/>
              <a:gd name="connsiteX75" fmla="*/ 108105 w 463299"/>
              <a:gd name="connsiteY75" fmla="*/ 208098 h 604605"/>
              <a:gd name="connsiteX76" fmla="*/ 255572 w 463299"/>
              <a:gd name="connsiteY76" fmla="*/ 194126 h 604605"/>
              <a:gd name="connsiteX77" fmla="*/ 234020 w 463299"/>
              <a:gd name="connsiteY77" fmla="*/ 333140 h 604605"/>
              <a:gd name="connsiteX78" fmla="*/ 229451 w 463299"/>
              <a:gd name="connsiteY78" fmla="*/ 333140 h 604605"/>
              <a:gd name="connsiteX79" fmla="*/ 207799 w 463299"/>
              <a:gd name="connsiteY79" fmla="*/ 194225 h 604605"/>
              <a:gd name="connsiteX80" fmla="*/ 230245 w 463299"/>
              <a:gd name="connsiteY80" fmla="*/ 198486 h 604605"/>
              <a:gd name="connsiteX81" fmla="*/ 232927 w 463299"/>
              <a:gd name="connsiteY81" fmla="*/ 198486 h 604605"/>
              <a:gd name="connsiteX82" fmla="*/ 200548 w 463299"/>
              <a:gd name="connsiteY82" fmla="*/ 178337 h 604605"/>
              <a:gd name="connsiteX83" fmla="*/ 194295 w 463299"/>
              <a:gd name="connsiteY83" fmla="*/ 180220 h 604605"/>
              <a:gd name="connsiteX84" fmla="*/ 192211 w 463299"/>
              <a:gd name="connsiteY84" fmla="*/ 186366 h 604605"/>
              <a:gd name="connsiteX85" fmla="*/ 216429 w 463299"/>
              <a:gd name="connsiteY85" fmla="*/ 341305 h 604605"/>
              <a:gd name="connsiteX86" fmla="*/ 223377 w 463299"/>
              <a:gd name="connsiteY86" fmla="*/ 347252 h 604605"/>
              <a:gd name="connsiteX87" fmla="*/ 240051 w 463299"/>
              <a:gd name="connsiteY87" fmla="*/ 347252 h 604605"/>
              <a:gd name="connsiteX88" fmla="*/ 246999 w 463299"/>
              <a:gd name="connsiteY88" fmla="*/ 341305 h 604605"/>
              <a:gd name="connsiteX89" fmla="*/ 271018 w 463299"/>
              <a:gd name="connsiteY89" fmla="*/ 186366 h 604605"/>
              <a:gd name="connsiteX90" fmla="*/ 269033 w 463299"/>
              <a:gd name="connsiteY90" fmla="*/ 180220 h 604605"/>
              <a:gd name="connsiteX91" fmla="*/ 262780 w 463299"/>
              <a:gd name="connsiteY91" fmla="*/ 178337 h 604605"/>
              <a:gd name="connsiteX92" fmla="*/ 231714 w 463299"/>
              <a:gd name="connsiteY92" fmla="*/ 184384 h 604605"/>
              <a:gd name="connsiteX93" fmla="*/ 380942 w 463299"/>
              <a:gd name="connsiteY93" fmla="*/ 85455 h 604605"/>
              <a:gd name="connsiteX94" fmla="*/ 391067 w 463299"/>
              <a:gd name="connsiteY94" fmla="*/ 90613 h 604605"/>
              <a:gd name="connsiteX95" fmla="*/ 387990 w 463299"/>
              <a:gd name="connsiteY95" fmla="*/ 107673 h 604605"/>
              <a:gd name="connsiteX96" fmla="*/ 362182 w 463299"/>
              <a:gd name="connsiteY96" fmla="*/ 125725 h 604605"/>
              <a:gd name="connsiteX97" fmla="*/ 355234 w 463299"/>
              <a:gd name="connsiteY97" fmla="*/ 128006 h 604605"/>
              <a:gd name="connsiteX98" fmla="*/ 345109 w 463299"/>
              <a:gd name="connsiteY98" fmla="*/ 122749 h 604605"/>
              <a:gd name="connsiteX99" fmla="*/ 348186 w 463299"/>
              <a:gd name="connsiteY99" fmla="*/ 105689 h 604605"/>
              <a:gd name="connsiteX100" fmla="*/ 373994 w 463299"/>
              <a:gd name="connsiteY100" fmla="*/ 87637 h 604605"/>
              <a:gd name="connsiteX101" fmla="*/ 380942 w 463299"/>
              <a:gd name="connsiteY101" fmla="*/ 85455 h 604605"/>
              <a:gd name="connsiteX102" fmla="*/ 82318 w 463299"/>
              <a:gd name="connsiteY102" fmla="*/ 85455 h 604605"/>
              <a:gd name="connsiteX103" fmla="*/ 89360 w 463299"/>
              <a:gd name="connsiteY103" fmla="*/ 87637 h 604605"/>
              <a:gd name="connsiteX104" fmla="*/ 115147 w 463299"/>
              <a:gd name="connsiteY104" fmla="*/ 105689 h 604605"/>
              <a:gd name="connsiteX105" fmla="*/ 118123 w 463299"/>
              <a:gd name="connsiteY105" fmla="*/ 122749 h 604605"/>
              <a:gd name="connsiteX106" fmla="*/ 108105 w 463299"/>
              <a:gd name="connsiteY106" fmla="*/ 128006 h 604605"/>
              <a:gd name="connsiteX107" fmla="*/ 101063 w 463299"/>
              <a:gd name="connsiteY107" fmla="*/ 125725 h 604605"/>
              <a:gd name="connsiteX108" fmla="*/ 75276 w 463299"/>
              <a:gd name="connsiteY108" fmla="*/ 107673 h 604605"/>
              <a:gd name="connsiteX109" fmla="*/ 72300 w 463299"/>
              <a:gd name="connsiteY109" fmla="*/ 90613 h 604605"/>
              <a:gd name="connsiteX110" fmla="*/ 82318 w 463299"/>
              <a:gd name="connsiteY110" fmla="*/ 85455 h 604605"/>
              <a:gd name="connsiteX111" fmla="*/ 231615 w 463299"/>
              <a:gd name="connsiteY111" fmla="*/ 65132 h 604605"/>
              <a:gd name="connsiteX112" fmla="*/ 339403 w 463299"/>
              <a:gd name="connsiteY112" fmla="*/ 172786 h 604605"/>
              <a:gd name="connsiteX113" fmla="*/ 304168 w 463299"/>
              <a:gd name="connsiteY113" fmla="*/ 268643 h 604605"/>
              <a:gd name="connsiteX114" fmla="*/ 272110 w 463299"/>
              <a:gd name="connsiteY114" fmla="*/ 353002 h 604605"/>
              <a:gd name="connsiteX115" fmla="*/ 271812 w 463299"/>
              <a:gd name="connsiteY115" fmla="*/ 354984 h 604605"/>
              <a:gd name="connsiteX116" fmla="*/ 275881 w 463299"/>
              <a:gd name="connsiteY116" fmla="*/ 363113 h 604605"/>
              <a:gd name="connsiteX117" fmla="*/ 218811 w 463299"/>
              <a:gd name="connsiteY117" fmla="*/ 371836 h 604605"/>
              <a:gd name="connsiteX118" fmla="*/ 281737 w 463299"/>
              <a:gd name="connsiteY118" fmla="*/ 383236 h 604605"/>
              <a:gd name="connsiteX119" fmla="*/ 231323 w 463299"/>
              <a:gd name="connsiteY119" fmla="*/ 394444 h 604605"/>
              <a:gd name="connsiteX120" fmla="*/ 231123 w 463299"/>
              <a:gd name="connsiteY120" fmla="*/ 394448 h 604605"/>
              <a:gd name="connsiteX121" fmla="*/ 230408 w 463299"/>
              <a:gd name="connsiteY121" fmla="*/ 394432 h 604605"/>
              <a:gd name="connsiteX122" fmla="*/ 221987 w 463299"/>
              <a:gd name="connsiteY122" fmla="*/ 394636 h 604605"/>
              <a:gd name="connsiteX123" fmla="*/ 231123 w 463299"/>
              <a:gd name="connsiteY123" fmla="*/ 394448 h 604605"/>
              <a:gd name="connsiteX124" fmla="*/ 248934 w 463299"/>
              <a:gd name="connsiteY124" fmla="*/ 394859 h 604605"/>
              <a:gd name="connsiteX125" fmla="*/ 275881 w 463299"/>
              <a:gd name="connsiteY125" fmla="*/ 403855 h 604605"/>
              <a:gd name="connsiteX126" fmla="*/ 265857 w 463299"/>
              <a:gd name="connsiteY126" fmla="*/ 413867 h 604605"/>
              <a:gd name="connsiteX127" fmla="*/ 197472 w 463299"/>
              <a:gd name="connsiteY127" fmla="*/ 413867 h 604605"/>
              <a:gd name="connsiteX128" fmla="*/ 187348 w 463299"/>
              <a:gd name="connsiteY128" fmla="*/ 403855 h 604605"/>
              <a:gd name="connsiteX129" fmla="*/ 193204 w 463299"/>
              <a:gd name="connsiteY129" fmla="*/ 394636 h 604605"/>
              <a:gd name="connsiteX130" fmla="*/ 181591 w 463299"/>
              <a:gd name="connsiteY130" fmla="*/ 383236 h 604605"/>
              <a:gd name="connsiteX131" fmla="*/ 192509 w 463299"/>
              <a:gd name="connsiteY131" fmla="*/ 371836 h 604605"/>
              <a:gd name="connsiteX132" fmla="*/ 187348 w 463299"/>
              <a:gd name="connsiteY132" fmla="*/ 363113 h 604605"/>
              <a:gd name="connsiteX133" fmla="*/ 191417 w 463299"/>
              <a:gd name="connsiteY133" fmla="*/ 354984 h 604605"/>
              <a:gd name="connsiteX134" fmla="*/ 191219 w 463299"/>
              <a:gd name="connsiteY134" fmla="*/ 353002 h 604605"/>
              <a:gd name="connsiteX135" fmla="*/ 159259 w 463299"/>
              <a:gd name="connsiteY135" fmla="*/ 268842 h 604605"/>
              <a:gd name="connsiteX136" fmla="*/ 123826 w 463299"/>
              <a:gd name="connsiteY136" fmla="*/ 172786 h 604605"/>
              <a:gd name="connsiteX137" fmla="*/ 231615 w 463299"/>
              <a:gd name="connsiteY137" fmla="*/ 65132 h 604605"/>
              <a:gd name="connsiteX138" fmla="*/ 231601 w 463299"/>
              <a:gd name="connsiteY138" fmla="*/ 0 h 604605"/>
              <a:gd name="connsiteX139" fmla="*/ 243929 w 463299"/>
              <a:gd name="connsiteY139" fmla="*/ 12293 h 604605"/>
              <a:gd name="connsiteX140" fmla="*/ 243929 w 463299"/>
              <a:gd name="connsiteY140" fmla="*/ 39855 h 604605"/>
              <a:gd name="connsiteX141" fmla="*/ 231601 w 463299"/>
              <a:gd name="connsiteY141" fmla="*/ 52148 h 604605"/>
              <a:gd name="connsiteX142" fmla="*/ 219372 w 463299"/>
              <a:gd name="connsiteY142" fmla="*/ 39855 h 604605"/>
              <a:gd name="connsiteX143" fmla="*/ 219372 w 463299"/>
              <a:gd name="connsiteY143" fmla="*/ 12293 h 604605"/>
              <a:gd name="connsiteX144" fmla="*/ 231601 w 463299"/>
              <a:gd name="connsiteY144" fmla="*/ 0 h 604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63299" h="604605">
                <a:moveTo>
                  <a:pt x="454392" y="223559"/>
                </a:moveTo>
                <a:cubicBezTo>
                  <a:pt x="458065" y="224550"/>
                  <a:pt x="464022" y="228713"/>
                  <a:pt x="463228" y="245267"/>
                </a:cubicBezTo>
                <a:lnTo>
                  <a:pt x="451811" y="388606"/>
                </a:lnTo>
                <a:cubicBezTo>
                  <a:pt x="451314" y="393265"/>
                  <a:pt x="450818" y="398122"/>
                  <a:pt x="450421" y="403376"/>
                </a:cubicBezTo>
                <a:cubicBezTo>
                  <a:pt x="449130" y="419236"/>
                  <a:pt x="447740" y="435592"/>
                  <a:pt x="441188" y="448182"/>
                </a:cubicBezTo>
                <a:cubicBezTo>
                  <a:pt x="438507" y="453435"/>
                  <a:pt x="435430" y="458094"/>
                  <a:pt x="431657" y="462555"/>
                </a:cubicBezTo>
                <a:cubicBezTo>
                  <a:pt x="424906" y="470684"/>
                  <a:pt x="406142" y="490113"/>
                  <a:pt x="386287" y="510731"/>
                </a:cubicBezTo>
                <a:cubicBezTo>
                  <a:pt x="367027" y="530755"/>
                  <a:pt x="346972" y="551572"/>
                  <a:pt x="339725" y="560196"/>
                </a:cubicBezTo>
                <a:cubicBezTo>
                  <a:pt x="333967" y="567036"/>
                  <a:pt x="329003" y="574470"/>
                  <a:pt x="324535" y="583094"/>
                </a:cubicBezTo>
                <a:cubicBezTo>
                  <a:pt x="320961" y="590033"/>
                  <a:pt x="317983" y="597270"/>
                  <a:pt x="315302" y="604605"/>
                </a:cubicBezTo>
                <a:lnTo>
                  <a:pt x="245410" y="604605"/>
                </a:lnTo>
                <a:lnTo>
                  <a:pt x="246502" y="601036"/>
                </a:lnTo>
                <a:cubicBezTo>
                  <a:pt x="254841" y="572587"/>
                  <a:pt x="264074" y="546120"/>
                  <a:pt x="274697" y="520347"/>
                </a:cubicBezTo>
                <a:cubicBezTo>
                  <a:pt x="276782" y="515192"/>
                  <a:pt x="279165" y="510037"/>
                  <a:pt x="281647" y="505180"/>
                </a:cubicBezTo>
                <a:cubicBezTo>
                  <a:pt x="298326" y="473063"/>
                  <a:pt x="321160" y="451651"/>
                  <a:pt x="343200" y="431033"/>
                </a:cubicBezTo>
                <a:cubicBezTo>
                  <a:pt x="349454" y="425184"/>
                  <a:pt x="357397" y="416064"/>
                  <a:pt x="365736" y="406350"/>
                </a:cubicBezTo>
                <a:cubicBezTo>
                  <a:pt x="378047" y="392274"/>
                  <a:pt x="390754" y="377702"/>
                  <a:pt x="399193" y="372151"/>
                </a:cubicBezTo>
                <a:cubicBezTo>
                  <a:pt x="406937" y="367095"/>
                  <a:pt x="413291" y="366996"/>
                  <a:pt x="417957" y="371754"/>
                </a:cubicBezTo>
                <a:cubicBezTo>
                  <a:pt x="424807" y="378693"/>
                  <a:pt x="422821" y="391580"/>
                  <a:pt x="411404" y="413685"/>
                </a:cubicBezTo>
                <a:cubicBezTo>
                  <a:pt x="403760" y="428455"/>
                  <a:pt x="392641" y="445803"/>
                  <a:pt x="380926" y="464240"/>
                </a:cubicBezTo>
                <a:cubicBezTo>
                  <a:pt x="379039" y="467214"/>
                  <a:pt x="377054" y="470188"/>
                  <a:pt x="375167" y="473162"/>
                </a:cubicBezTo>
                <a:cubicBezTo>
                  <a:pt x="395917" y="450462"/>
                  <a:pt x="411206" y="429843"/>
                  <a:pt x="420637" y="411703"/>
                </a:cubicBezTo>
                <a:cubicBezTo>
                  <a:pt x="431459" y="390886"/>
                  <a:pt x="433643" y="374827"/>
                  <a:pt x="426792" y="366401"/>
                </a:cubicBezTo>
                <a:cubicBezTo>
                  <a:pt x="422027" y="360553"/>
                  <a:pt x="412893" y="359066"/>
                  <a:pt x="401079" y="362337"/>
                </a:cubicBezTo>
                <a:lnTo>
                  <a:pt x="399292" y="362734"/>
                </a:lnTo>
                <a:lnTo>
                  <a:pt x="399689" y="361049"/>
                </a:lnTo>
                <a:cubicBezTo>
                  <a:pt x="399888" y="360057"/>
                  <a:pt x="421729" y="269355"/>
                  <a:pt x="426395" y="252206"/>
                </a:cubicBezTo>
                <a:cubicBezTo>
                  <a:pt x="427388" y="248340"/>
                  <a:pt x="428778" y="244673"/>
                  <a:pt x="430565" y="241302"/>
                </a:cubicBezTo>
                <a:cubicBezTo>
                  <a:pt x="436919" y="229011"/>
                  <a:pt x="446946" y="221576"/>
                  <a:pt x="454392" y="223559"/>
                </a:cubicBezTo>
                <a:close/>
                <a:moveTo>
                  <a:pt x="8810" y="223559"/>
                </a:moveTo>
                <a:cubicBezTo>
                  <a:pt x="16257" y="221576"/>
                  <a:pt x="26385" y="229011"/>
                  <a:pt x="32739" y="241302"/>
                </a:cubicBezTo>
                <a:cubicBezTo>
                  <a:pt x="34427" y="244673"/>
                  <a:pt x="35917" y="248340"/>
                  <a:pt x="36910" y="252206"/>
                </a:cubicBezTo>
                <a:cubicBezTo>
                  <a:pt x="41477" y="269355"/>
                  <a:pt x="63321" y="360057"/>
                  <a:pt x="63520" y="361049"/>
                </a:cubicBezTo>
                <a:lnTo>
                  <a:pt x="64016" y="362734"/>
                </a:lnTo>
                <a:lnTo>
                  <a:pt x="62229" y="362337"/>
                </a:lnTo>
                <a:cubicBezTo>
                  <a:pt x="50413" y="359066"/>
                  <a:pt x="41278" y="360553"/>
                  <a:pt x="36413" y="366401"/>
                </a:cubicBezTo>
                <a:cubicBezTo>
                  <a:pt x="29661" y="374827"/>
                  <a:pt x="31846" y="390886"/>
                  <a:pt x="42668" y="411703"/>
                </a:cubicBezTo>
                <a:cubicBezTo>
                  <a:pt x="52002" y="429843"/>
                  <a:pt x="67293" y="450462"/>
                  <a:pt x="88144" y="473162"/>
                </a:cubicBezTo>
                <a:cubicBezTo>
                  <a:pt x="86158" y="470188"/>
                  <a:pt x="84272" y="467214"/>
                  <a:pt x="82385" y="464240"/>
                </a:cubicBezTo>
                <a:cubicBezTo>
                  <a:pt x="70669" y="445803"/>
                  <a:pt x="59548" y="428455"/>
                  <a:pt x="51903" y="413685"/>
                </a:cubicBezTo>
                <a:cubicBezTo>
                  <a:pt x="40484" y="391580"/>
                  <a:pt x="38399" y="378693"/>
                  <a:pt x="45250" y="371754"/>
                </a:cubicBezTo>
                <a:cubicBezTo>
                  <a:pt x="50016" y="366996"/>
                  <a:pt x="56371" y="367095"/>
                  <a:pt x="64016" y="372151"/>
                </a:cubicBezTo>
                <a:cubicBezTo>
                  <a:pt x="72555" y="377702"/>
                  <a:pt x="85265" y="392274"/>
                  <a:pt x="97477" y="406350"/>
                </a:cubicBezTo>
                <a:cubicBezTo>
                  <a:pt x="105917" y="416064"/>
                  <a:pt x="113861" y="425184"/>
                  <a:pt x="120017" y="431033"/>
                </a:cubicBezTo>
                <a:cubicBezTo>
                  <a:pt x="142159" y="451651"/>
                  <a:pt x="164996" y="473063"/>
                  <a:pt x="181578" y="505180"/>
                </a:cubicBezTo>
                <a:cubicBezTo>
                  <a:pt x="184159" y="510037"/>
                  <a:pt x="186542" y="515192"/>
                  <a:pt x="188627" y="520347"/>
                </a:cubicBezTo>
                <a:cubicBezTo>
                  <a:pt x="199152" y="546120"/>
                  <a:pt x="208386" y="572488"/>
                  <a:pt x="216826" y="601036"/>
                </a:cubicBezTo>
                <a:lnTo>
                  <a:pt x="217819" y="604605"/>
                </a:lnTo>
                <a:lnTo>
                  <a:pt x="148017" y="604605"/>
                </a:lnTo>
                <a:cubicBezTo>
                  <a:pt x="145336" y="597270"/>
                  <a:pt x="142258" y="590033"/>
                  <a:pt x="138684" y="583094"/>
                </a:cubicBezTo>
                <a:cubicBezTo>
                  <a:pt x="134215" y="574470"/>
                  <a:pt x="129251" y="567036"/>
                  <a:pt x="123591" y="560196"/>
                </a:cubicBezTo>
                <a:cubicBezTo>
                  <a:pt x="116244" y="551572"/>
                  <a:pt x="96286" y="530755"/>
                  <a:pt x="76924" y="510731"/>
                </a:cubicBezTo>
                <a:cubicBezTo>
                  <a:pt x="57066" y="490113"/>
                  <a:pt x="38399" y="470684"/>
                  <a:pt x="31647" y="462555"/>
                </a:cubicBezTo>
                <a:cubicBezTo>
                  <a:pt x="27874" y="458094"/>
                  <a:pt x="24697" y="453336"/>
                  <a:pt x="22016" y="448182"/>
                </a:cubicBezTo>
                <a:cubicBezTo>
                  <a:pt x="15562" y="435592"/>
                  <a:pt x="14172" y="419236"/>
                  <a:pt x="12782" y="403277"/>
                </a:cubicBezTo>
                <a:cubicBezTo>
                  <a:pt x="12385" y="398122"/>
                  <a:pt x="11987" y="393265"/>
                  <a:pt x="11392" y="388507"/>
                </a:cubicBezTo>
                <a:lnTo>
                  <a:pt x="72" y="245267"/>
                </a:lnTo>
                <a:cubicBezTo>
                  <a:pt x="-722" y="228713"/>
                  <a:pt x="5236" y="224550"/>
                  <a:pt x="8810" y="223559"/>
                </a:cubicBezTo>
                <a:close/>
                <a:moveTo>
                  <a:pt x="355234" y="208098"/>
                </a:moveTo>
                <a:cubicBezTo>
                  <a:pt x="357715" y="208098"/>
                  <a:pt x="360197" y="208890"/>
                  <a:pt x="362182" y="210375"/>
                </a:cubicBezTo>
                <a:lnTo>
                  <a:pt x="387990" y="228397"/>
                </a:lnTo>
                <a:cubicBezTo>
                  <a:pt x="393548" y="232259"/>
                  <a:pt x="394938" y="239884"/>
                  <a:pt x="391067" y="245429"/>
                </a:cubicBezTo>
                <a:cubicBezTo>
                  <a:pt x="388784" y="248697"/>
                  <a:pt x="385012" y="250578"/>
                  <a:pt x="380942" y="250578"/>
                </a:cubicBezTo>
                <a:cubicBezTo>
                  <a:pt x="378461" y="250578"/>
                  <a:pt x="375979" y="249885"/>
                  <a:pt x="373994" y="248400"/>
                </a:cubicBezTo>
                <a:lnTo>
                  <a:pt x="348186" y="230378"/>
                </a:lnTo>
                <a:cubicBezTo>
                  <a:pt x="342628" y="226516"/>
                  <a:pt x="341238" y="218891"/>
                  <a:pt x="345109" y="213346"/>
                </a:cubicBezTo>
                <a:cubicBezTo>
                  <a:pt x="347392" y="210078"/>
                  <a:pt x="351164" y="208098"/>
                  <a:pt x="355234" y="208098"/>
                </a:cubicBezTo>
                <a:close/>
                <a:moveTo>
                  <a:pt x="108105" y="208098"/>
                </a:moveTo>
                <a:cubicBezTo>
                  <a:pt x="112073" y="208098"/>
                  <a:pt x="115842" y="210078"/>
                  <a:pt x="118123" y="213346"/>
                </a:cubicBezTo>
                <a:cubicBezTo>
                  <a:pt x="121991" y="218891"/>
                  <a:pt x="120702" y="226516"/>
                  <a:pt x="115147" y="230378"/>
                </a:cubicBezTo>
                <a:lnTo>
                  <a:pt x="89360" y="248400"/>
                </a:lnTo>
                <a:cubicBezTo>
                  <a:pt x="87277" y="249885"/>
                  <a:pt x="84896" y="250578"/>
                  <a:pt x="82318" y="250578"/>
                </a:cubicBezTo>
                <a:cubicBezTo>
                  <a:pt x="78350" y="250578"/>
                  <a:pt x="74581" y="248697"/>
                  <a:pt x="72300" y="245429"/>
                </a:cubicBezTo>
                <a:cubicBezTo>
                  <a:pt x="68432" y="239884"/>
                  <a:pt x="69821" y="232259"/>
                  <a:pt x="75276" y="228397"/>
                </a:cubicBezTo>
                <a:lnTo>
                  <a:pt x="101063" y="210375"/>
                </a:lnTo>
                <a:cubicBezTo>
                  <a:pt x="103146" y="208890"/>
                  <a:pt x="105626" y="208098"/>
                  <a:pt x="108105" y="208098"/>
                </a:cubicBezTo>
                <a:close/>
                <a:moveTo>
                  <a:pt x="255572" y="194126"/>
                </a:moveTo>
                <a:lnTo>
                  <a:pt x="234020" y="333140"/>
                </a:lnTo>
                <a:lnTo>
                  <a:pt x="229451" y="333140"/>
                </a:lnTo>
                <a:lnTo>
                  <a:pt x="207799" y="194225"/>
                </a:lnTo>
                <a:lnTo>
                  <a:pt x="230245" y="198486"/>
                </a:lnTo>
                <a:cubicBezTo>
                  <a:pt x="231139" y="198684"/>
                  <a:pt x="232033" y="198684"/>
                  <a:pt x="232927" y="198486"/>
                </a:cubicBezTo>
                <a:close/>
                <a:moveTo>
                  <a:pt x="200548" y="178337"/>
                </a:moveTo>
                <a:cubicBezTo>
                  <a:pt x="198266" y="177941"/>
                  <a:pt x="195983" y="178634"/>
                  <a:pt x="194295" y="180220"/>
                </a:cubicBezTo>
                <a:cubicBezTo>
                  <a:pt x="192608" y="181807"/>
                  <a:pt x="191913" y="184087"/>
                  <a:pt x="192211" y="186366"/>
                </a:cubicBezTo>
                <a:lnTo>
                  <a:pt x="216429" y="341305"/>
                </a:lnTo>
                <a:cubicBezTo>
                  <a:pt x="216925" y="344774"/>
                  <a:pt x="219903" y="347252"/>
                  <a:pt x="223377" y="347252"/>
                </a:cubicBezTo>
                <a:lnTo>
                  <a:pt x="240051" y="347252"/>
                </a:lnTo>
                <a:cubicBezTo>
                  <a:pt x="243525" y="347252"/>
                  <a:pt x="246502" y="344774"/>
                  <a:pt x="246999" y="341305"/>
                </a:cubicBezTo>
                <a:lnTo>
                  <a:pt x="271018" y="186366"/>
                </a:lnTo>
                <a:cubicBezTo>
                  <a:pt x="271415" y="184087"/>
                  <a:pt x="270621" y="181807"/>
                  <a:pt x="269033" y="180220"/>
                </a:cubicBezTo>
                <a:cubicBezTo>
                  <a:pt x="267345" y="178634"/>
                  <a:pt x="265063" y="177941"/>
                  <a:pt x="262780" y="178337"/>
                </a:cubicBezTo>
                <a:lnTo>
                  <a:pt x="231714" y="184384"/>
                </a:lnTo>
                <a:close/>
                <a:moveTo>
                  <a:pt x="380942" y="85455"/>
                </a:moveTo>
                <a:cubicBezTo>
                  <a:pt x="385012" y="85455"/>
                  <a:pt x="388685" y="87340"/>
                  <a:pt x="391067" y="90613"/>
                </a:cubicBezTo>
                <a:cubicBezTo>
                  <a:pt x="394938" y="96167"/>
                  <a:pt x="393548" y="103804"/>
                  <a:pt x="387990" y="107673"/>
                </a:cubicBezTo>
                <a:lnTo>
                  <a:pt x="362182" y="125725"/>
                </a:lnTo>
                <a:cubicBezTo>
                  <a:pt x="360098" y="127213"/>
                  <a:pt x="357715" y="128006"/>
                  <a:pt x="355234" y="128006"/>
                </a:cubicBezTo>
                <a:cubicBezTo>
                  <a:pt x="351164" y="128006"/>
                  <a:pt x="347392" y="126022"/>
                  <a:pt x="345109" y="122749"/>
                </a:cubicBezTo>
                <a:cubicBezTo>
                  <a:pt x="341238" y="117195"/>
                  <a:pt x="342628" y="109557"/>
                  <a:pt x="348186" y="105689"/>
                </a:cubicBezTo>
                <a:lnTo>
                  <a:pt x="373994" y="87637"/>
                </a:lnTo>
                <a:cubicBezTo>
                  <a:pt x="375979" y="86149"/>
                  <a:pt x="378461" y="85455"/>
                  <a:pt x="380942" y="85455"/>
                </a:cubicBezTo>
                <a:close/>
                <a:moveTo>
                  <a:pt x="82318" y="85455"/>
                </a:moveTo>
                <a:cubicBezTo>
                  <a:pt x="84896" y="85455"/>
                  <a:pt x="87277" y="86149"/>
                  <a:pt x="89360" y="87637"/>
                </a:cubicBezTo>
                <a:lnTo>
                  <a:pt x="115147" y="105689"/>
                </a:lnTo>
                <a:cubicBezTo>
                  <a:pt x="120702" y="109557"/>
                  <a:pt x="121991" y="117195"/>
                  <a:pt x="118123" y="122749"/>
                </a:cubicBezTo>
                <a:cubicBezTo>
                  <a:pt x="115842" y="126022"/>
                  <a:pt x="112073" y="128006"/>
                  <a:pt x="108105" y="128006"/>
                </a:cubicBezTo>
                <a:cubicBezTo>
                  <a:pt x="105626" y="128006"/>
                  <a:pt x="103146" y="127213"/>
                  <a:pt x="101063" y="125725"/>
                </a:cubicBezTo>
                <a:lnTo>
                  <a:pt x="75276" y="107673"/>
                </a:lnTo>
                <a:cubicBezTo>
                  <a:pt x="69821" y="103804"/>
                  <a:pt x="68432" y="96167"/>
                  <a:pt x="72300" y="90613"/>
                </a:cubicBezTo>
                <a:cubicBezTo>
                  <a:pt x="74581" y="87340"/>
                  <a:pt x="78350" y="85455"/>
                  <a:pt x="82318" y="85455"/>
                </a:cubicBezTo>
                <a:close/>
                <a:moveTo>
                  <a:pt x="231615" y="65132"/>
                </a:moveTo>
                <a:cubicBezTo>
                  <a:pt x="291067" y="65132"/>
                  <a:pt x="339403" y="113408"/>
                  <a:pt x="339403" y="172786"/>
                </a:cubicBezTo>
                <a:cubicBezTo>
                  <a:pt x="339403" y="211743"/>
                  <a:pt x="321537" y="240689"/>
                  <a:pt x="304168" y="268643"/>
                </a:cubicBezTo>
                <a:cubicBezTo>
                  <a:pt x="287692" y="295210"/>
                  <a:pt x="272110" y="320190"/>
                  <a:pt x="272110" y="353002"/>
                </a:cubicBezTo>
                <a:cubicBezTo>
                  <a:pt x="272110" y="353696"/>
                  <a:pt x="272010" y="354390"/>
                  <a:pt x="271812" y="354984"/>
                </a:cubicBezTo>
                <a:cubicBezTo>
                  <a:pt x="274293" y="356868"/>
                  <a:pt x="275881" y="359743"/>
                  <a:pt x="275881" y="363113"/>
                </a:cubicBezTo>
                <a:cubicBezTo>
                  <a:pt x="275881" y="372035"/>
                  <a:pt x="218811" y="371836"/>
                  <a:pt x="218811" y="371836"/>
                </a:cubicBezTo>
                <a:cubicBezTo>
                  <a:pt x="218811" y="371836"/>
                  <a:pt x="281737" y="372035"/>
                  <a:pt x="281737" y="383236"/>
                </a:cubicBezTo>
                <a:cubicBezTo>
                  <a:pt x="281737" y="391712"/>
                  <a:pt x="248128" y="393886"/>
                  <a:pt x="231323" y="394444"/>
                </a:cubicBezTo>
                <a:lnTo>
                  <a:pt x="231123" y="394448"/>
                </a:lnTo>
                <a:lnTo>
                  <a:pt x="230408" y="394432"/>
                </a:lnTo>
                <a:cubicBezTo>
                  <a:pt x="225355" y="394481"/>
                  <a:pt x="221987" y="394636"/>
                  <a:pt x="221987" y="394636"/>
                </a:cubicBezTo>
                <a:lnTo>
                  <a:pt x="231123" y="394448"/>
                </a:lnTo>
                <a:lnTo>
                  <a:pt x="248934" y="394859"/>
                </a:lnTo>
                <a:cubicBezTo>
                  <a:pt x="262407" y="395702"/>
                  <a:pt x="275881" y="398006"/>
                  <a:pt x="275881" y="403855"/>
                </a:cubicBezTo>
                <a:cubicBezTo>
                  <a:pt x="275881" y="409406"/>
                  <a:pt x="271415" y="413867"/>
                  <a:pt x="265857" y="413867"/>
                </a:cubicBezTo>
                <a:lnTo>
                  <a:pt x="197472" y="413867"/>
                </a:lnTo>
                <a:cubicBezTo>
                  <a:pt x="191913" y="413867"/>
                  <a:pt x="187348" y="409406"/>
                  <a:pt x="187348" y="403855"/>
                </a:cubicBezTo>
                <a:cubicBezTo>
                  <a:pt x="187348" y="399791"/>
                  <a:pt x="193204" y="398601"/>
                  <a:pt x="193204" y="394636"/>
                </a:cubicBezTo>
                <a:cubicBezTo>
                  <a:pt x="193204" y="390770"/>
                  <a:pt x="181591" y="389580"/>
                  <a:pt x="181591" y="383236"/>
                </a:cubicBezTo>
                <a:cubicBezTo>
                  <a:pt x="181591" y="377090"/>
                  <a:pt x="192410" y="375207"/>
                  <a:pt x="192509" y="371836"/>
                </a:cubicBezTo>
                <a:cubicBezTo>
                  <a:pt x="192707" y="368466"/>
                  <a:pt x="187348" y="366880"/>
                  <a:pt x="187348" y="363113"/>
                </a:cubicBezTo>
                <a:cubicBezTo>
                  <a:pt x="187348" y="359743"/>
                  <a:pt x="188936" y="356868"/>
                  <a:pt x="191417" y="354984"/>
                </a:cubicBezTo>
                <a:cubicBezTo>
                  <a:pt x="191318" y="354390"/>
                  <a:pt x="191219" y="353696"/>
                  <a:pt x="191219" y="353002"/>
                </a:cubicBezTo>
                <a:cubicBezTo>
                  <a:pt x="191219" y="320488"/>
                  <a:pt x="175636" y="295408"/>
                  <a:pt x="159259" y="268842"/>
                </a:cubicBezTo>
                <a:cubicBezTo>
                  <a:pt x="141791" y="240788"/>
                  <a:pt x="123826" y="211843"/>
                  <a:pt x="123826" y="172786"/>
                </a:cubicBezTo>
                <a:cubicBezTo>
                  <a:pt x="123826" y="113408"/>
                  <a:pt x="172162" y="65132"/>
                  <a:pt x="231615" y="65132"/>
                </a:cubicBezTo>
                <a:close/>
                <a:moveTo>
                  <a:pt x="231601" y="0"/>
                </a:moveTo>
                <a:cubicBezTo>
                  <a:pt x="238361" y="0"/>
                  <a:pt x="243929" y="5453"/>
                  <a:pt x="243929" y="12293"/>
                </a:cubicBezTo>
                <a:lnTo>
                  <a:pt x="243929" y="39855"/>
                </a:lnTo>
                <a:cubicBezTo>
                  <a:pt x="243929" y="46695"/>
                  <a:pt x="238361" y="52148"/>
                  <a:pt x="231601" y="52148"/>
                </a:cubicBezTo>
                <a:cubicBezTo>
                  <a:pt x="224840" y="52148"/>
                  <a:pt x="219372" y="46695"/>
                  <a:pt x="219372" y="39855"/>
                </a:cubicBezTo>
                <a:lnTo>
                  <a:pt x="219372" y="12293"/>
                </a:lnTo>
                <a:cubicBezTo>
                  <a:pt x="219372" y="5453"/>
                  <a:pt x="224840" y="0"/>
                  <a:pt x="231601" y="0"/>
                </a:cubicBezTo>
                <a:close/>
              </a:path>
            </a:pathLst>
          </a:custGeom>
          <a:solidFill>
            <a:srgbClr val="1A3172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字魂59号-创粗黑" panose="00000500000000000000" pitchFamily="2" charset="-122"/>
              <a:ea typeface="字魂59号-创粗黑" panose="00000500000000000000" pitchFamily="2" charset="-122"/>
              <a:sym typeface="字魂59号-创粗黑" panose="00000500000000000000" pitchFamily="2" charset="-122"/>
            </a:endParaRPr>
          </a:p>
        </p:txBody>
      </p:sp>
      <p:sp>
        <p:nvSpPr>
          <p:cNvPr id="11" name="矩形: 圆角 26"/>
          <p:cNvSpPr/>
          <p:nvPr/>
        </p:nvSpPr>
        <p:spPr>
          <a:xfrm>
            <a:off x="10836826" y="6297426"/>
            <a:ext cx="1272103" cy="408623"/>
          </a:xfrm>
          <a:prstGeom prst="roundRect">
            <a:avLst>
              <a:gd name="adj" fmla="val 9674"/>
            </a:avLst>
          </a:prstGeom>
          <a:solidFill>
            <a:schemeClr val="bg1">
              <a:lumMod val="75000"/>
            </a:schemeClr>
          </a:solidFill>
        </p:spPr>
        <p:txBody>
          <a:bodyPr wrap="none">
            <a:normAutofit fontScale="97500"/>
          </a:bodyPr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charset="0"/>
                <a:ea typeface="等线" charset="0"/>
                <a:sym typeface="字魂59号-创粗黑" panose="00000500000000000000" pitchFamily="2" charset="-122"/>
              </a:rPr>
              <a:t> </a:t>
            </a:r>
            <a:r>
              <a: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charset="0"/>
                <a:ea typeface="等线" charset="0"/>
                <a:sym typeface="字魂59号-创粗黑" panose="00000500000000000000" pitchFamily="2" charset="-122"/>
              </a:rPr>
              <a:t>元素提取</a:t>
            </a:r>
          </a:p>
        </p:txBody>
      </p:sp>
      <p:cxnSp>
        <p:nvCxnSpPr>
          <p:cNvPr id="16" name="直接连接符 15"/>
          <p:cNvCxnSpPr/>
          <p:nvPr/>
        </p:nvCxnSpPr>
        <p:spPr>
          <a:xfrm>
            <a:off x="5910010" y="3702556"/>
            <a:ext cx="0" cy="230505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/>
          <p:cNvSpPr/>
          <p:nvPr/>
        </p:nvSpPr>
        <p:spPr bwMode="auto">
          <a:xfrm>
            <a:off x="6823075" y="973455"/>
            <a:ext cx="4232275" cy="3336290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dk1"/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sym typeface="字魂59号-创粗黑" panose="00000500000000000000" pitchFamily="2" charset="-122"/>
            </a:endParaRPr>
          </a:p>
        </p:txBody>
      </p:sp>
      <p:pic>
        <p:nvPicPr>
          <p:cNvPr id="17" name="图片 16" descr="截屏2022-01-20 上午12.55.11"/>
          <p:cNvPicPr>
            <a:picLocks noChangeAspect="1"/>
          </p:cNvPicPr>
          <p:nvPr/>
        </p:nvPicPr>
        <p:blipFill>
          <a:blip r:embed="rId5"/>
          <a:srcRect l="30141" t="20515" r="17577" b="22061"/>
          <a:stretch>
            <a:fillRect/>
          </a:stretch>
        </p:blipFill>
        <p:spPr>
          <a:xfrm>
            <a:off x="6395085" y="1262380"/>
            <a:ext cx="4456430" cy="3217545"/>
          </a:xfrm>
          <a:prstGeom prst="rect">
            <a:avLst/>
          </a:prstGeom>
          <a:ln w="28575">
            <a:solidFill>
              <a:srgbClr val="1A3172"/>
            </a:solidFill>
          </a:ln>
        </p:spPr>
      </p:pic>
      <p:cxnSp>
        <p:nvCxnSpPr>
          <p:cNvPr id="22" name="直接箭头连接符 21"/>
          <p:cNvCxnSpPr/>
          <p:nvPr/>
        </p:nvCxnSpPr>
        <p:spPr>
          <a:xfrm flipV="1">
            <a:off x="5469890" y="4693285"/>
            <a:ext cx="918210" cy="547370"/>
          </a:xfrm>
          <a:prstGeom prst="straightConnector1">
            <a:avLst/>
          </a:prstGeom>
          <a:ln w="76200" cap="rnd">
            <a:solidFill>
              <a:schemeClr val="tx2"/>
            </a:solidFill>
            <a:round/>
            <a:headEnd type="none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 25"/>
          <p:cNvSpPr/>
          <p:nvPr/>
        </p:nvSpPr>
        <p:spPr bwMode="auto">
          <a:xfrm>
            <a:off x="6783273" y="5042469"/>
            <a:ext cx="4232275" cy="547370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dk1"/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sym typeface="字魂59号-创粗黑" panose="00000500000000000000" pitchFamily="2" charset="-122"/>
            </a:endParaRPr>
          </a:p>
        </p:txBody>
      </p:sp>
      <p:pic>
        <p:nvPicPr>
          <p:cNvPr id="24" name="图片 23" descr="IMG_2392"/>
          <p:cNvPicPr>
            <a:picLocks noChangeAspect="1"/>
          </p:cNvPicPr>
          <p:nvPr/>
        </p:nvPicPr>
        <p:blipFill>
          <a:blip r:embed="rId6"/>
          <a:srcRect l="34066" t="66835" r="3674" b="25599"/>
          <a:stretch>
            <a:fillRect/>
          </a:stretch>
        </p:blipFill>
        <p:spPr>
          <a:xfrm>
            <a:off x="5864588" y="5285228"/>
            <a:ext cx="4878977" cy="624840"/>
          </a:xfrm>
          <a:prstGeom prst="rect">
            <a:avLst/>
          </a:prstGeom>
          <a:ln w="28575">
            <a:solidFill>
              <a:srgbClr val="1A3172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315"/>
    </mc:Choice>
    <mc:Fallback xmlns="">
      <p:transition advTm="2315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菱形 9"/>
          <p:cNvSpPr/>
          <p:nvPr/>
        </p:nvSpPr>
        <p:spPr bwMode="auto">
          <a:xfrm>
            <a:off x="5015230" y="1464945"/>
            <a:ext cx="2150110" cy="2150110"/>
          </a:xfrm>
          <a:prstGeom prst="diamond">
            <a:avLst/>
          </a:prstGeom>
          <a:solidFill>
            <a:srgbClr val="1A3172"/>
          </a:solidFill>
          <a:ln w="38100">
            <a:solidFill>
              <a:srgbClr val="1A317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字魂59号-创粗黑" panose="00000500000000000000" pitchFamily="2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959225" y="3743491"/>
            <a:ext cx="6260098" cy="1337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5400" b="1" spc="600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charset="0"/>
                <a:ea typeface="等线" charset="0"/>
                <a:sym typeface="字魂59号-创粗黑" panose="00000500000000000000" pitchFamily="2" charset="-122"/>
              </a:rPr>
              <a:t>相似案件</a:t>
            </a:r>
          </a:p>
        </p:txBody>
      </p:sp>
      <p:pic>
        <p:nvPicPr>
          <p:cNvPr id="18" name="图片 17" descr="QQ20211212-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56955" y="102870"/>
            <a:ext cx="2667635" cy="965835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5014775" y="1401553"/>
            <a:ext cx="2149901" cy="2149901"/>
            <a:chOff x="5015408" y="1196255"/>
            <a:chExt cx="2149901" cy="2149901"/>
          </a:xfrm>
        </p:grpSpPr>
        <p:sp>
          <p:nvSpPr>
            <p:cNvPr id="4" name="菱形 3"/>
            <p:cNvSpPr/>
            <p:nvPr/>
          </p:nvSpPr>
          <p:spPr bwMode="auto">
            <a:xfrm>
              <a:off x="5015408" y="1196255"/>
              <a:ext cx="2149901" cy="2149901"/>
            </a:xfrm>
            <a:prstGeom prst="diamond">
              <a:avLst/>
            </a:prstGeom>
            <a:solidFill>
              <a:schemeClr val="bg1"/>
            </a:solidFill>
            <a:ln w="50800"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endPara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字魂59号-创粗黑" panose="00000500000000000000" pitchFamily="2" charset="-122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5103815" y="1855827"/>
              <a:ext cx="1985645" cy="82994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zh-CN" sz="4800" b="1" spc="600" dirty="0">
                  <a:gradFill>
                    <a:gsLst>
                      <a:gs pos="0">
                        <a:srgbClr val="012D86"/>
                      </a:gs>
                      <a:gs pos="100000">
                        <a:srgbClr val="0E2557"/>
                      </a:gs>
                    </a:gsLst>
                    <a:lin scaled="0"/>
                  </a:gradFill>
                  <a:latin typeface="等线" charset="0"/>
                  <a:ea typeface="等线" charset="0"/>
                  <a:cs typeface="+mn-ea"/>
                  <a:sym typeface="字魂59号-创粗黑" panose="00000500000000000000" pitchFamily="2" charset="-122"/>
                </a:rPr>
                <a:t>3.3.3</a:t>
              </a:r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2479040" y="5271135"/>
            <a:ext cx="223647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spc="600" dirty="0">
                <a:solidFill>
                  <a:schemeClr val="tx1"/>
                </a:solidFill>
                <a:latin typeface="等线" charset="0"/>
                <a:ea typeface="等线" charset="0"/>
              </a:rPr>
              <a:t>原理分析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1736090" y="5271135"/>
            <a:ext cx="577850" cy="583565"/>
            <a:chOff x="3422" y="8256"/>
            <a:chExt cx="910" cy="910"/>
          </a:xfrm>
        </p:grpSpPr>
        <p:sp>
          <p:nvSpPr>
            <p:cNvPr id="13" name="Shape 6065"/>
            <p:cNvSpPr/>
            <p:nvPr/>
          </p:nvSpPr>
          <p:spPr>
            <a:xfrm>
              <a:off x="3422" y="8256"/>
              <a:ext cx="910" cy="910"/>
            </a:xfrm>
            <a:prstGeom prst="roundRect">
              <a:avLst>
                <a:gd name="adj" fmla="val 50000"/>
              </a:avLst>
            </a:prstGeom>
            <a:solidFill>
              <a:srgbClr val="1A317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sz="3200"/>
              </a:pPr>
              <a:endParaRPr kumimoji="0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字魂59号-创粗黑" panose="00000500000000000000" pitchFamily="2" charset="-122"/>
              </a:endParaRPr>
            </a:p>
          </p:txBody>
        </p:sp>
        <p:sp>
          <p:nvSpPr>
            <p:cNvPr id="14" name="Shape 6066"/>
            <p:cNvSpPr/>
            <p:nvPr/>
          </p:nvSpPr>
          <p:spPr>
            <a:xfrm>
              <a:off x="3656" y="8489"/>
              <a:ext cx="440" cy="444"/>
            </a:xfrm>
            <a:custGeom>
              <a:avLst/>
              <a:gdLst>
                <a:gd name="connsiteX0" fmla="*/ 386204 w 602205"/>
                <a:gd name="connsiteY0" fmla="*/ 222916 h 606722"/>
                <a:gd name="connsiteX1" fmla="*/ 516692 w 602205"/>
                <a:gd name="connsiteY1" fmla="*/ 222916 h 606722"/>
                <a:gd name="connsiteX2" fmla="*/ 545129 w 602205"/>
                <a:gd name="connsiteY2" fmla="*/ 231976 h 606722"/>
                <a:gd name="connsiteX3" fmla="*/ 594743 w 602205"/>
                <a:gd name="connsiteY3" fmla="*/ 270632 h 606722"/>
                <a:gd name="connsiteX4" fmla="*/ 602205 w 602205"/>
                <a:gd name="connsiteY4" fmla="*/ 285329 h 606722"/>
                <a:gd name="connsiteX5" fmla="*/ 594944 w 602205"/>
                <a:gd name="connsiteY5" fmla="*/ 300228 h 606722"/>
                <a:gd name="connsiteX6" fmla="*/ 545129 w 602205"/>
                <a:gd name="connsiteY6" fmla="*/ 340293 h 606722"/>
                <a:gd name="connsiteX7" fmla="*/ 516692 w 602205"/>
                <a:gd name="connsiteY7" fmla="*/ 351769 h 606722"/>
                <a:gd name="connsiteX8" fmla="*/ 386204 w 602205"/>
                <a:gd name="connsiteY8" fmla="*/ 351769 h 606722"/>
                <a:gd name="connsiteX9" fmla="*/ 85299 w 602205"/>
                <a:gd name="connsiteY9" fmla="*/ 131463 h 606722"/>
                <a:gd name="connsiteX10" fmla="*/ 216777 w 602205"/>
                <a:gd name="connsiteY10" fmla="*/ 131463 h 606722"/>
                <a:gd name="connsiteX11" fmla="*/ 216777 w 602205"/>
                <a:gd name="connsiteY11" fmla="*/ 260386 h 606722"/>
                <a:gd name="connsiteX12" fmla="*/ 85299 w 602205"/>
                <a:gd name="connsiteY12" fmla="*/ 260386 h 606722"/>
                <a:gd name="connsiteX13" fmla="*/ 57068 w 602205"/>
                <a:gd name="connsiteY13" fmla="*/ 248501 h 606722"/>
                <a:gd name="connsiteX14" fmla="*/ 7058 w 602205"/>
                <a:gd name="connsiteY14" fmla="*/ 206803 h 606722"/>
                <a:gd name="connsiteX15" fmla="*/ 0 w 602205"/>
                <a:gd name="connsiteY15" fmla="*/ 192903 h 606722"/>
                <a:gd name="connsiteX16" fmla="*/ 7260 w 602205"/>
                <a:gd name="connsiteY16" fmla="*/ 178802 h 606722"/>
                <a:gd name="connsiteX17" fmla="*/ 57068 w 602205"/>
                <a:gd name="connsiteY17" fmla="*/ 139924 h 606722"/>
                <a:gd name="connsiteX18" fmla="*/ 85299 w 602205"/>
                <a:gd name="connsiteY18" fmla="*/ 131463 h 606722"/>
                <a:gd name="connsiteX19" fmla="*/ 386204 w 602205"/>
                <a:gd name="connsiteY19" fmla="*/ 42904 h 606722"/>
                <a:gd name="connsiteX20" fmla="*/ 516692 w 602205"/>
                <a:gd name="connsiteY20" fmla="*/ 42904 h 606722"/>
                <a:gd name="connsiteX21" fmla="*/ 545129 w 602205"/>
                <a:gd name="connsiteY21" fmla="*/ 51964 h 606722"/>
                <a:gd name="connsiteX22" fmla="*/ 594743 w 602205"/>
                <a:gd name="connsiteY22" fmla="*/ 90620 h 606722"/>
                <a:gd name="connsiteX23" fmla="*/ 602205 w 602205"/>
                <a:gd name="connsiteY23" fmla="*/ 105317 h 606722"/>
                <a:gd name="connsiteX24" fmla="*/ 594944 w 602205"/>
                <a:gd name="connsiteY24" fmla="*/ 120216 h 606722"/>
                <a:gd name="connsiteX25" fmla="*/ 545129 w 602205"/>
                <a:gd name="connsiteY25" fmla="*/ 160281 h 606722"/>
                <a:gd name="connsiteX26" fmla="*/ 516692 w 602205"/>
                <a:gd name="connsiteY26" fmla="*/ 171757 h 606722"/>
                <a:gd name="connsiteX27" fmla="*/ 386204 w 602205"/>
                <a:gd name="connsiteY27" fmla="*/ 171757 h 606722"/>
                <a:gd name="connsiteX28" fmla="*/ 297432 w 602205"/>
                <a:gd name="connsiteY28" fmla="*/ 0 h 606722"/>
                <a:gd name="connsiteX29" fmla="*/ 337765 w 602205"/>
                <a:gd name="connsiteY29" fmla="*/ 40274 h 606722"/>
                <a:gd name="connsiteX30" fmla="*/ 337765 w 602205"/>
                <a:gd name="connsiteY30" fmla="*/ 496775 h 606722"/>
                <a:gd name="connsiteX31" fmla="*/ 419238 w 602205"/>
                <a:gd name="connsiteY31" fmla="*/ 496775 h 606722"/>
                <a:gd name="connsiteX32" fmla="*/ 455739 w 602205"/>
                <a:gd name="connsiteY32" fmla="*/ 515100 h 606722"/>
                <a:gd name="connsiteX33" fmla="*/ 497887 w 602205"/>
                <a:gd name="connsiteY33" fmla="*/ 572490 h 606722"/>
                <a:gd name="connsiteX34" fmla="*/ 500912 w 602205"/>
                <a:gd name="connsiteY34" fmla="*/ 595647 h 606722"/>
                <a:gd name="connsiteX35" fmla="*/ 480342 w 602205"/>
                <a:gd name="connsiteY35" fmla="*/ 606722 h 606722"/>
                <a:gd name="connsiteX36" fmla="*/ 121580 w 602205"/>
                <a:gd name="connsiteY36" fmla="*/ 606722 h 606722"/>
                <a:gd name="connsiteX37" fmla="*/ 101010 w 602205"/>
                <a:gd name="connsiteY37" fmla="*/ 595647 h 606722"/>
                <a:gd name="connsiteX38" fmla="*/ 104237 w 602205"/>
                <a:gd name="connsiteY38" fmla="*/ 572490 h 606722"/>
                <a:gd name="connsiteX39" fmla="*/ 146183 w 602205"/>
                <a:gd name="connsiteY39" fmla="*/ 515100 h 606722"/>
                <a:gd name="connsiteX40" fmla="*/ 182684 w 602205"/>
                <a:gd name="connsiteY40" fmla="*/ 496775 h 606722"/>
                <a:gd name="connsiteX41" fmla="*/ 257099 w 602205"/>
                <a:gd name="connsiteY41" fmla="*/ 496775 h 606722"/>
                <a:gd name="connsiteX42" fmla="*/ 257099 w 602205"/>
                <a:gd name="connsiteY42" fmla="*/ 40274 h 606722"/>
                <a:gd name="connsiteX43" fmla="*/ 297432 w 602205"/>
                <a:gd name="connsiteY43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602205" h="606722">
                  <a:moveTo>
                    <a:pt x="386204" y="222916"/>
                  </a:moveTo>
                  <a:lnTo>
                    <a:pt x="516692" y="222916"/>
                  </a:lnTo>
                  <a:cubicBezTo>
                    <a:pt x="525163" y="222916"/>
                    <a:pt x="537465" y="225936"/>
                    <a:pt x="545129" y="231976"/>
                  </a:cubicBezTo>
                  <a:lnTo>
                    <a:pt x="594743" y="270632"/>
                  </a:lnTo>
                  <a:cubicBezTo>
                    <a:pt x="599381" y="274256"/>
                    <a:pt x="602205" y="279692"/>
                    <a:pt x="602205" y="285329"/>
                  </a:cubicBezTo>
                  <a:cubicBezTo>
                    <a:pt x="602205" y="291168"/>
                    <a:pt x="599381" y="296604"/>
                    <a:pt x="594944" y="300228"/>
                  </a:cubicBezTo>
                  <a:lnTo>
                    <a:pt x="545129" y="340293"/>
                  </a:lnTo>
                  <a:cubicBezTo>
                    <a:pt x="539280" y="344924"/>
                    <a:pt x="526978" y="351769"/>
                    <a:pt x="516692" y="351769"/>
                  </a:cubicBezTo>
                  <a:lnTo>
                    <a:pt x="386204" y="351769"/>
                  </a:lnTo>
                  <a:close/>
                  <a:moveTo>
                    <a:pt x="85299" y="131463"/>
                  </a:moveTo>
                  <a:lnTo>
                    <a:pt x="216777" y="131463"/>
                  </a:lnTo>
                  <a:lnTo>
                    <a:pt x="216777" y="260386"/>
                  </a:lnTo>
                  <a:lnTo>
                    <a:pt x="85299" y="260386"/>
                  </a:lnTo>
                  <a:cubicBezTo>
                    <a:pt x="74813" y="260386"/>
                    <a:pt x="62311" y="252530"/>
                    <a:pt x="57068" y="248501"/>
                  </a:cubicBezTo>
                  <a:lnTo>
                    <a:pt x="7058" y="206803"/>
                  </a:lnTo>
                  <a:cubicBezTo>
                    <a:pt x="2621" y="203177"/>
                    <a:pt x="0" y="198140"/>
                    <a:pt x="0" y="192903"/>
                  </a:cubicBezTo>
                  <a:cubicBezTo>
                    <a:pt x="0" y="187464"/>
                    <a:pt x="2621" y="182428"/>
                    <a:pt x="7260" y="178802"/>
                  </a:cubicBezTo>
                  <a:lnTo>
                    <a:pt x="57068" y="139924"/>
                  </a:lnTo>
                  <a:cubicBezTo>
                    <a:pt x="64327" y="134082"/>
                    <a:pt x="76426" y="131463"/>
                    <a:pt x="85299" y="131463"/>
                  </a:cubicBezTo>
                  <a:close/>
                  <a:moveTo>
                    <a:pt x="386204" y="42904"/>
                  </a:moveTo>
                  <a:lnTo>
                    <a:pt x="516692" y="42904"/>
                  </a:lnTo>
                  <a:cubicBezTo>
                    <a:pt x="525163" y="42904"/>
                    <a:pt x="537667" y="46125"/>
                    <a:pt x="545129" y="51964"/>
                  </a:cubicBezTo>
                  <a:lnTo>
                    <a:pt x="594743" y="90620"/>
                  </a:lnTo>
                  <a:cubicBezTo>
                    <a:pt x="599381" y="94244"/>
                    <a:pt x="602205" y="99680"/>
                    <a:pt x="602205" y="105317"/>
                  </a:cubicBezTo>
                  <a:cubicBezTo>
                    <a:pt x="602205" y="111156"/>
                    <a:pt x="599381" y="116592"/>
                    <a:pt x="594944" y="120216"/>
                  </a:cubicBezTo>
                  <a:lnTo>
                    <a:pt x="545129" y="160281"/>
                  </a:lnTo>
                  <a:cubicBezTo>
                    <a:pt x="539280" y="164912"/>
                    <a:pt x="526978" y="171757"/>
                    <a:pt x="516692" y="171757"/>
                  </a:cubicBezTo>
                  <a:lnTo>
                    <a:pt x="386204" y="171757"/>
                  </a:lnTo>
                  <a:close/>
                  <a:moveTo>
                    <a:pt x="297432" y="0"/>
                  </a:moveTo>
                  <a:cubicBezTo>
                    <a:pt x="319615" y="0"/>
                    <a:pt x="337765" y="18123"/>
                    <a:pt x="337765" y="40274"/>
                  </a:cubicBezTo>
                  <a:lnTo>
                    <a:pt x="337765" y="496775"/>
                  </a:lnTo>
                  <a:lnTo>
                    <a:pt x="419238" y="496775"/>
                  </a:lnTo>
                  <a:cubicBezTo>
                    <a:pt x="432346" y="496775"/>
                    <a:pt x="448076" y="504629"/>
                    <a:pt x="455739" y="515100"/>
                  </a:cubicBezTo>
                  <a:lnTo>
                    <a:pt x="497887" y="572490"/>
                  </a:lnTo>
                  <a:cubicBezTo>
                    <a:pt x="503332" y="580142"/>
                    <a:pt x="504542" y="588599"/>
                    <a:pt x="500912" y="595647"/>
                  </a:cubicBezTo>
                  <a:cubicBezTo>
                    <a:pt x="497282" y="602695"/>
                    <a:pt x="489820" y="606722"/>
                    <a:pt x="480342" y="606722"/>
                  </a:cubicBezTo>
                  <a:lnTo>
                    <a:pt x="121580" y="606722"/>
                  </a:lnTo>
                  <a:cubicBezTo>
                    <a:pt x="112102" y="606722"/>
                    <a:pt x="104640" y="602695"/>
                    <a:pt x="101010" y="595647"/>
                  </a:cubicBezTo>
                  <a:cubicBezTo>
                    <a:pt x="97380" y="588599"/>
                    <a:pt x="98590" y="580142"/>
                    <a:pt x="104237" y="572490"/>
                  </a:cubicBezTo>
                  <a:lnTo>
                    <a:pt x="146183" y="515100"/>
                  </a:lnTo>
                  <a:cubicBezTo>
                    <a:pt x="153846" y="504629"/>
                    <a:pt x="169576" y="496775"/>
                    <a:pt x="182684" y="496775"/>
                  </a:cubicBezTo>
                  <a:lnTo>
                    <a:pt x="257099" y="496775"/>
                  </a:lnTo>
                  <a:lnTo>
                    <a:pt x="257099" y="40274"/>
                  </a:lnTo>
                  <a:cubicBezTo>
                    <a:pt x="257099" y="18123"/>
                    <a:pt x="275249" y="0"/>
                    <a:pt x="297432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28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 panose="020B0502020104020203"/>
                  <a:ea typeface="Gill Sans" panose="020B0502020104020203"/>
                  <a:cs typeface="Gill Sans" panose="020B0502020104020203"/>
                  <a:sym typeface="Gill Sans" panose="020B0502020104020203"/>
                </a:defRPr>
              </a:pPr>
              <a:endParaRPr kumimoji="0" sz="15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字魂59号-创粗黑" panose="00000500000000000000" pitchFamily="2" charset="-122"/>
              </a:endParaRPr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5623560" y="5273040"/>
            <a:ext cx="223647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spc="600" dirty="0">
                <a:solidFill>
                  <a:schemeClr val="tx1"/>
                </a:solidFill>
                <a:latin typeface="等线" charset="0"/>
                <a:ea typeface="等线" charset="0"/>
              </a:rPr>
              <a:t>提取过程</a:t>
            </a:r>
          </a:p>
        </p:txBody>
      </p:sp>
      <p:grpSp>
        <p:nvGrpSpPr>
          <p:cNvPr id="15" name="组合 14"/>
          <p:cNvGrpSpPr/>
          <p:nvPr/>
        </p:nvGrpSpPr>
        <p:grpSpPr>
          <a:xfrm>
            <a:off x="4880610" y="5273040"/>
            <a:ext cx="577850" cy="583565"/>
            <a:chOff x="3422" y="8256"/>
            <a:chExt cx="910" cy="910"/>
          </a:xfrm>
        </p:grpSpPr>
        <p:sp>
          <p:nvSpPr>
            <p:cNvPr id="16" name="Shape 6065"/>
            <p:cNvSpPr/>
            <p:nvPr/>
          </p:nvSpPr>
          <p:spPr>
            <a:xfrm>
              <a:off x="3422" y="8256"/>
              <a:ext cx="910" cy="910"/>
            </a:xfrm>
            <a:prstGeom prst="roundRect">
              <a:avLst>
                <a:gd name="adj" fmla="val 50000"/>
              </a:avLst>
            </a:prstGeom>
            <a:solidFill>
              <a:srgbClr val="1A317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sz="3200"/>
              </a:pPr>
              <a:endParaRPr kumimoji="0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字魂59号-创粗黑" panose="00000500000000000000" pitchFamily="2" charset="-122"/>
              </a:endParaRPr>
            </a:p>
          </p:txBody>
        </p:sp>
        <p:sp>
          <p:nvSpPr>
            <p:cNvPr id="17" name="Shape 6066"/>
            <p:cNvSpPr/>
            <p:nvPr/>
          </p:nvSpPr>
          <p:spPr>
            <a:xfrm>
              <a:off x="3656" y="8489"/>
              <a:ext cx="440" cy="444"/>
            </a:xfrm>
            <a:custGeom>
              <a:avLst/>
              <a:gdLst>
                <a:gd name="connsiteX0" fmla="*/ 386204 w 602205"/>
                <a:gd name="connsiteY0" fmla="*/ 222916 h 606722"/>
                <a:gd name="connsiteX1" fmla="*/ 516692 w 602205"/>
                <a:gd name="connsiteY1" fmla="*/ 222916 h 606722"/>
                <a:gd name="connsiteX2" fmla="*/ 545129 w 602205"/>
                <a:gd name="connsiteY2" fmla="*/ 231976 h 606722"/>
                <a:gd name="connsiteX3" fmla="*/ 594743 w 602205"/>
                <a:gd name="connsiteY3" fmla="*/ 270632 h 606722"/>
                <a:gd name="connsiteX4" fmla="*/ 602205 w 602205"/>
                <a:gd name="connsiteY4" fmla="*/ 285329 h 606722"/>
                <a:gd name="connsiteX5" fmla="*/ 594944 w 602205"/>
                <a:gd name="connsiteY5" fmla="*/ 300228 h 606722"/>
                <a:gd name="connsiteX6" fmla="*/ 545129 w 602205"/>
                <a:gd name="connsiteY6" fmla="*/ 340293 h 606722"/>
                <a:gd name="connsiteX7" fmla="*/ 516692 w 602205"/>
                <a:gd name="connsiteY7" fmla="*/ 351769 h 606722"/>
                <a:gd name="connsiteX8" fmla="*/ 386204 w 602205"/>
                <a:gd name="connsiteY8" fmla="*/ 351769 h 606722"/>
                <a:gd name="connsiteX9" fmla="*/ 85299 w 602205"/>
                <a:gd name="connsiteY9" fmla="*/ 131463 h 606722"/>
                <a:gd name="connsiteX10" fmla="*/ 216777 w 602205"/>
                <a:gd name="connsiteY10" fmla="*/ 131463 h 606722"/>
                <a:gd name="connsiteX11" fmla="*/ 216777 w 602205"/>
                <a:gd name="connsiteY11" fmla="*/ 260386 h 606722"/>
                <a:gd name="connsiteX12" fmla="*/ 85299 w 602205"/>
                <a:gd name="connsiteY12" fmla="*/ 260386 h 606722"/>
                <a:gd name="connsiteX13" fmla="*/ 57068 w 602205"/>
                <a:gd name="connsiteY13" fmla="*/ 248501 h 606722"/>
                <a:gd name="connsiteX14" fmla="*/ 7058 w 602205"/>
                <a:gd name="connsiteY14" fmla="*/ 206803 h 606722"/>
                <a:gd name="connsiteX15" fmla="*/ 0 w 602205"/>
                <a:gd name="connsiteY15" fmla="*/ 192903 h 606722"/>
                <a:gd name="connsiteX16" fmla="*/ 7260 w 602205"/>
                <a:gd name="connsiteY16" fmla="*/ 178802 h 606722"/>
                <a:gd name="connsiteX17" fmla="*/ 57068 w 602205"/>
                <a:gd name="connsiteY17" fmla="*/ 139924 h 606722"/>
                <a:gd name="connsiteX18" fmla="*/ 85299 w 602205"/>
                <a:gd name="connsiteY18" fmla="*/ 131463 h 606722"/>
                <a:gd name="connsiteX19" fmla="*/ 386204 w 602205"/>
                <a:gd name="connsiteY19" fmla="*/ 42904 h 606722"/>
                <a:gd name="connsiteX20" fmla="*/ 516692 w 602205"/>
                <a:gd name="connsiteY20" fmla="*/ 42904 h 606722"/>
                <a:gd name="connsiteX21" fmla="*/ 545129 w 602205"/>
                <a:gd name="connsiteY21" fmla="*/ 51964 h 606722"/>
                <a:gd name="connsiteX22" fmla="*/ 594743 w 602205"/>
                <a:gd name="connsiteY22" fmla="*/ 90620 h 606722"/>
                <a:gd name="connsiteX23" fmla="*/ 602205 w 602205"/>
                <a:gd name="connsiteY23" fmla="*/ 105317 h 606722"/>
                <a:gd name="connsiteX24" fmla="*/ 594944 w 602205"/>
                <a:gd name="connsiteY24" fmla="*/ 120216 h 606722"/>
                <a:gd name="connsiteX25" fmla="*/ 545129 w 602205"/>
                <a:gd name="connsiteY25" fmla="*/ 160281 h 606722"/>
                <a:gd name="connsiteX26" fmla="*/ 516692 w 602205"/>
                <a:gd name="connsiteY26" fmla="*/ 171757 h 606722"/>
                <a:gd name="connsiteX27" fmla="*/ 386204 w 602205"/>
                <a:gd name="connsiteY27" fmla="*/ 171757 h 606722"/>
                <a:gd name="connsiteX28" fmla="*/ 297432 w 602205"/>
                <a:gd name="connsiteY28" fmla="*/ 0 h 606722"/>
                <a:gd name="connsiteX29" fmla="*/ 337765 w 602205"/>
                <a:gd name="connsiteY29" fmla="*/ 40274 h 606722"/>
                <a:gd name="connsiteX30" fmla="*/ 337765 w 602205"/>
                <a:gd name="connsiteY30" fmla="*/ 496775 h 606722"/>
                <a:gd name="connsiteX31" fmla="*/ 419238 w 602205"/>
                <a:gd name="connsiteY31" fmla="*/ 496775 h 606722"/>
                <a:gd name="connsiteX32" fmla="*/ 455739 w 602205"/>
                <a:gd name="connsiteY32" fmla="*/ 515100 h 606722"/>
                <a:gd name="connsiteX33" fmla="*/ 497887 w 602205"/>
                <a:gd name="connsiteY33" fmla="*/ 572490 h 606722"/>
                <a:gd name="connsiteX34" fmla="*/ 500912 w 602205"/>
                <a:gd name="connsiteY34" fmla="*/ 595647 h 606722"/>
                <a:gd name="connsiteX35" fmla="*/ 480342 w 602205"/>
                <a:gd name="connsiteY35" fmla="*/ 606722 h 606722"/>
                <a:gd name="connsiteX36" fmla="*/ 121580 w 602205"/>
                <a:gd name="connsiteY36" fmla="*/ 606722 h 606722"/>
                <a:gd name="connsiteX37" fmla="*/ 101010 w 602205"/>
                <a:gd name="connsiteY37" fmla="*/ 595647 h 606722"/>
                <a:gd name="connsiteX38" fmla="*/ 104237 w 602205"/>
                <a:gd name="connsiteY38" fmla="*/ 572490 h 606722"/>
                <a:gd name="connsiteX39" fmla="*/ 146183 w 602205"/>
                <a:gd name="connsiteY39" fmla="*/ 515100 h 606722"/>
                <a:gd name="connsiteX40" fmla="*/ 182684 w 602205"/>
                <a:gd name="connsiteY40" fmla="*/ 496775 h 606722"/>
                <a:gd name="connsiteX41" fmla="*/ 257099 w 602205"/>
                <a:gd name="connsiteY41" fmla="*/ 496775 h 606722"/>
                <a:gd name="connsiteX42" fmla="*/ 257099 w 602205"/>
                <a:gd name="connsiteY42" fmla="*/ 40274 h 606722"/>
                <a:gd name="connsiteX43" fmla="*/ 297432 w 602205"/>
                <a:gd name="connsiteY43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602205" h="606722">
                  <a:moveTo>
                    <a:pt x="386204" y="222916"/>
                  </a:moveTo>
                  <a:lnTo>
                    <a:pt x="516692" y="222916"/>
                  </a:lnTo>
                  <a:cubicBezTo>
                    <a:pt x="525163" y="222916"/>
                    <a:pt x="537465" y="225936"/>
                    <a:pt x="545129" y="231976"/>
                  </a:cubicBezTo>
                  <a:lnTo>
                    <a:pt x="594743" y="270632"/>
                  </a:lnTo>
                  <a:cubicBezTo>
                    <a:pt x="599381" y="274256"/>
                    <a:pt x="602205" y="279692"/>
                    <a:pt x="602205" y="285329"/>
                  </a:cubicBezTo>
                  <a:cubicBezTo>
                    <a:pt x="602205" y="291168"/>
                    <a:pt x="599381" y="296604"/>
                    <a:pt x="594944" y="300228"/>
                  </a:cubicBezTo>
                  <a:lnTo>
                    <a:pt x="545129" y="340293"/>
                  </a:lnTo>
                  <a:cubicBezTo>
                    <a:pt x="539280" y="344924"/>
                    <a:pt x="526978" y="351769"/>
                    <a:pt x="516692" y="351769"/>
                  </a:cubicBezTo>
                  <a:lnTo>
                    <a:pt x="386204" y="351769"/>
                  </a:lnTo>
                  <a:close/>
                  <a:moveTo>
                    <a:pt x="85299" y="131463"/>
                  </a:moveTo>
                  <a:lnTo>
                    <a:pt x="216777" y="131463"/>
                  </a:lnTo>
                  <a:lnTo>
                    <a:pt x="216777" y="260386"/>
                  </a:lnTo>
                  <a:lnTo>
                    <a:pt x="85299" y="260386"/>
                  </a:lnTo>
                  <a:cubicBezTo>
                    <a:pt x="74813" y="260386"/>
                    <a:pt x="62311" y="252530"/>
                    <a:pt x="57068" y="248501"/>
                  </a:cubicBezTo>
                  <a:lnTo>
                    <a:pt x="7058" y="206803"/>
                  </a:lnTo>
                  <a:cubicBezTo>
                    <a:pt x="2621" y="203177"/>
                    <a:pt x="0" y="198140"/>
                    <a:pt x="0" y="192903"/>
                  </a:cubicBezTo>
                  <a:cubicBezTo>
                    <a:pt x="0" y="187464"/>
                    <a:pt x="2621" y="182428"/>
                    <a:pt x="7260" y="178802"/>
                  </a:cubicBezTo>
                  <a:lnTo>
                    <a:pt x="57068" y="139924"/>
                  </a:lnTo>
                  <a:cubicBezTo>
                    <a:pt x="64327" y="134082"/>
                    <a:pt x="76426" y="131463"/>
                    <a:pt x="85299" y="131463"/>
                  </a:cubicBezTo>
                  <a:close/>
                  <a:moveTo>
                    <a:pt x="386204" y="42904"/>
                  </a:moveTo>
                  <a:lnTo>
                    <a:pt x="516692" y="42904"/>
                  </a:lnTo>
                  <a:cubicBezTo>
                    <a:pt x="525163" y="42904"/>
                    <a:pt x="537667" y="46125"/>
                    <a:pt x="545129" y="51964"/>
                  </a:cubicBezTo>
                  <a:lnTo>
                    <a:pt x="594743" y="90620"/>
                  </a:lnTo>
                  <a:cubicBezTo>
                    <a:pt x="599381" y="94244"/>
                    <a:pt x="602205" y="99680"/>
                    <a:pt x="602205" y="105317"/>
                  </a:cubicBezTo>
                  <a:cubicBezTo>
                    <a:pt x="602205" y="111156"/>
                    <a:pt x="599381" y="116592"/>
                    <a:pt x="594944" y="120216"/>
                  </a:cubicBezTo>
                  <a:lnTo>
                    <a:pt x="545129" y="160281"/>
                  </a:lnTo>
                  <a:cubicBezTo>
                    <a:pt x="539280" y="164912"/>
                    <a:pt x="526978" y="171757"/>
                    <a:pt x="516692" y="171757"/>
                  </a:cubicBezTo>
                  <a:lnTo>
                    <a:pt x="386204" y="171757"/>
                  </a:lnTo>
                  <a:close/>
                  <a:moveTo>
                    <a:pt x="297432" y="0"/>
                  </a:moveTo>
                  <a:cubicBezTo>
                    <a:pt x="319615" y="0"/>
                    <a:pt x="337765" y="18123"/>
                    <a:pt x="337765" y="40274"/>
                  </a:cubicBezTo>
                  <a:lnTo>
                    <a:pt x="337765" y="496775"/>
                  </a:lnTo>
                  <a:lnTo>
                    <a:pt x="419238" y="496775"/>
                  </a:lnTo>
                  <a:cubicBezTo>
                    <a:pt x="432346" y="496775"/>
                    <a:pt x="448076" y="504629"/>
                    <a:pt x="455739" y="515100"/>
                  </a:cubicBezTo>
                  <a:lnTo>
                    <a:pt x="497887" y="572490"/>
                  </a:lnTo>
                  <a:cubicBezTo>
                    <a:pt x="503332" y="580142"/>
                    <a:pt x="504542" y="588599"/>
                    <a:pt x="500912" y="595647"/>
                  </a:cubicBezTo>
                  <a:cubicBezTo>
                    <a:pt x="497282" y="602695"/>
                    <a:pt x="489820" y="606722"/>
                    <a:pt x="480342" y="606722"/>
                  </a:cubicBezTo>
                  <a:lnTo>
                    <a:pt x="121580" y="606722"/>
                  </a:lnTo>
                  <a:cubicBezTo>
                    <a:pt x="112102" y="606722"/>
                    <a:pt x="104640" y="602695"/>
                    <a:pt x="101010" y="595647"/>
                  </a:cubicBezTo>
                  <a:cubicBezTo>
                    <a:pt x="97380" y="588599"/>
                    <a:pt x="98590" y="580142"/>
                    <a:pt x="104237" y="572490"/>
                  </a:cubicBezTo>
                  <a:lnTo>
                    <a:pt x="146183" y="515100"/>
                  </a:lnTo>
                  <a:cubicBezTo>
                    <a:pt x="153846" y="504629"/>
                    <a:pt x="169576" y="496775"/>
                    <a:pt x="182684" y="496775"/>
                  </a:cubicBezTo>
                  <a:lnTo>
                    <a:pt x="257099" y="496775"/>
                  </a:lnTo>
                  <a:lnTo>
                    <a:pt x="257099" y="40274"/>
                  </a:lnTo>
                  <a:cubicBezTo>
                    <a:pt x="257099" y="18123"/>
                    <a:pt x="275249" y="0"/>
                    <a:pt x="297432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28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 panose="020B0502020104020203"/>
                  <a:ea typeface="Gill Sans" panose="020B0502020104020203"/>
                  <a:cs typeface="Gill Sans" panose="020B0502020104020203"/>
                  <a:sym typeface="Gill Sans" panose="020B0502020104020203"/>
                </a:defRPr>
              </a:pPr>
              <a:endParaRPr kumimoji="0" sz="15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字魂59号-创粗黑" panose="00000500000000000000" pitchFamily="2" charset="-122"/>
              </a:endParaRPr>
            </a:p>
          </p:txBody>
        </p:sp>
      </p:grpSp>
      <p:sp>
        <p:nvSpPr>
          <p:cNvPr id="19" name="文本框 18"/>
          <p:cNvSpPr txBox="1"/>
          <p:nvPr/>
        </p:nvSpPr>
        <p:spPr>
          <a:xfrm>
            <a:off x="8834120" y="5245735"/>
            <a:ext cx="223647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spc="600" dirty="0">
                <a:solidFill>
                  <a:schemeClr val="tx1"/>
                </a:solidFill>
                <a:latin typeface="等线" charset="0"/>
                <a:ea typeface="等线" charset="0"/>
              </a:rPr>
              <a:t>成果展示</a:t>
            </a:r>
          </a:p>
        </p:txBody>
      </p:sp>
      <p:grpSp>
        <p:nvGrpSpPr>
          <p:cNvPr id="20" name="组合 19"/>
          <p:cNvGrpSpPr/>
          <p:nvPr/>
        </p:nvGrpSpPr>
        <p:grpSpPr>
          <a:xfrm>
            <a:off x="8091170" y="5245735"/>
            <a:ext cx="577850" cy="583565"/>
            <a:chOff x="3422" y="8256"/>
            <a:chExt cx="910" cy="910"/>
          </a:xfrm>
        </p:grpSpPr>
        <p:sp>
          <p:nvSpPr>
            <p:cNvPr id="21" name="Shape 6065"/>
            <p:cNvSpPr/>
            <p:nvPr/>
          </p:nvSpPr>
          <p:spPr>
            <a:xfrm>
              <a:off x="3422" y="8256"/>
              <a:ext cx="910" cy="910"/>
            </a:xfrm>
            <a:prstGeom prst="roundRect">
              <a:avLst>
                <a:gd name="adj" fmla="val 50000"/>
              </a:avLst>
            </a:prstGeom>
            <a:solidFill>
              <a:srgbClr val="1A317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sz="3200"/>
              </a:pPr>
              <a:endParaRPr kumimoji="0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字魂59号-创粗黑" panose="00000500000000000000" pitchFamily="2" charset="-122"/>
              </a:endParaRPr>
            </a:p>
          </p:txBody>
        </p:sp>
        <p:sp>
          <p:nvSpPr>
            <p:cNvPr id="22" name="Shape 6066"/>
            <p:cNvSpPr/>
            <p:nvPr/>
          </p:nvSpPr>
          <p:spPr>
            <a:xfrm>
              <a:off x="3656" y="8489"/>
              <a:ext cx="440" cy="444"/>
            </a:xfrm>
            <a:custGeom>
              <a:avLst/>
              <a:gdLst>
                <a:gd name="connsiteX0" fmla="*/ 386204 w 602205"/>
                <a:gd name="connsiteY0" fmla="*/ 222916 h 606722"/>
                <a:gd name="connsiteX1" fmla="*/ 516692 w 602205"/>
                <a:gd name="connsiteY1" fmla="*/ 222916 h 606722"/>
                <a:gd name="connsiteX2" fmla="*/ 545129 w 602205"/>
                <a:gd name="connsiteY2" fmla="*/ 231976 h 606722"/>
                <a:gd name="connsiteX3" fmla="*/ 594743 w 602205"/>
                <a:gd name="connsiteY3" fmla="*/ 270632 h 606722"/>
                <a:gd name="connsiteX4" fmla="*/ 602205 w 602205"/>
                <a:gd name="connsiteY4" fmla="*/ 285329 h 606722"/>
                <a:gd name="connsiteX5" fmla="*/ 594944 w 602205"/>
                <a:gd name="connsiteY5" fmla="*/ 300228 h 606722"/>
                <a:gd name="connsiteX6" fmla="*/ 545129 w 602205"/>
                <a:gd name="connsiteY6" fmla="*/ 340293 h 606722"/>
                <a:gd name="connsiteX7" fmla="*/ 516692 w 602205"/>
                <a:gd name="connsiteY7" fmla="*/ 351769 h 606722"/>
                <a:gd name="connsiteX8" fmla="*/ 386204 w 602205"/>
                <a:gd name="connsiteY8" fmla="*/ 351769 h 606722"/>
                <a:gd name="connsiteX9" fmla="*/ 85299 w 602205"/>
                <a:gd name="connsiteY9" fmla="*/ 131463 h 606722"/>
                <a:gd name="connsiteX10" fmla="*/ 216777 w 602205"/>
                <a:gd name="connsiteY10" fmla="*/ 131463 h 606722"/>
                <a:gd name="connsiteX11" fmla="*/ 216777 w 602205"/>
                <a:gd name="connsiteY11" fmla="*/ 260386 h 606722"/>
                <a:gd name="connsiteX12" fmla="*/ 85299 w 602205"/>
                <a:gd name="connsiteY12" fmla="*/ 260386 h 606722"/>
                <a:gd name="connsiteX13" fmla="*/ 57068 w 602205"/>
                <a:gd name="connsiteY13" fmla="*/ 248501 h 606722"/>
                <a:gd name="connsiteX14" fmla="*/ 7058 w 602205"/>
                <a:gd name="connsiteY14" fmla="*/ 206803 h 606722"/>
                <a:gd name="connsiteX15" fmla="*/ 0 w 602205"/>
                <a:gd name="connsiteY15" fmla="*/ 192903 h 606722"/>
                <a:gd name="connsiteX16" fmla="*/ 7260 w 602205"/>
                <a:gd name="connsiteY16" fmla="*/ 178802 h 606722"/>
                <a:gd name="connsiteX17" fmla="*/ 57068 w 602205"/>
                <a:gd name="connsiteY17" fmla="*/ 139924 h 606722"/>
                <a:gd name="connsiteX18" fmla="*/ 85299 w 602205"/>
                <a:gd name="connsiteY18" fmla="*/ 131463 h 606722"/>
                <a:gd name="connsiteX19" fmla="*/ 386204 w 602205"/>
                <a:gd name="connsiteY19" fmla="*/ 42904 h 606722"/>
                <a:gd name="connsiteX20" fmla="*/ 516692 w 602205"/>
                <a:gd name="connsiteY20" fmla="*/ 42904 h 606722"/>
                <a:gd name="connsiteX21" fmla="*/ 545129 w 602205"/>
                <a:gd name="connsiteY21" fmla="*/ 51964 h 606722"/>
                <a:gd name="connsiteX22" fmla="*/ 594743 w 602205"/>
                <a:gd name="connsiteY22" fmla="*/ 90620 h 606722"/>
                <a:gd name="connsiteX23" fmla="*/ 602205 w 602205"/>
                <a:gd name="connsiteY23" fmla="*/ 105317 h 606722"/>
                <a:gd name="connsiteX24" fmla="*/ 594944 w 602205"/>
                <a:gd name="connsiteY24" fmla="*/ 120216 h 606722"/>
                <a:gd name="connsiteX25" fmla="*/ 545129 w 602205"/>
                <a:gd name="connsiteY25" fmla="*/ 160281 h 606722"/>
                <a:gd name="connsiteX26" fmla="*/ 516692 w 602205"/>
                <a:gd name="connsiteY26" fmla="*/ 171757 h 606722"/>
                <a:gd name="connsiteX27" fmla="*/ 386204 w 602205"/>
                <a:gd name="connsiteY27" fmla="*/ 171757 h 606722"/>
                <a:gd name="connsiteX28" fmla="*/ 297432 w 602205"/>
                <a:gd name="connsiteY28" fmla="*/ 0 h 606722"/>
                <a:gd name="connsiteX29" fmla="*/ 337765 w 602205"/>
                <a:gd name="connsiteY29" fmla="*/ 40274 h 606722"/>
                <a:gd name="connsiteX30" fmla="*/ 337765 w 602205"/>
                <a:gd name="connsiteY30" fmla="*/ 496775 h 606722"/>
                <a:gd name="connsiteX31" fmla="*/ 419238 w 602205"/>
                <a:gd name="connsiteY31" fmla="*/ 496775 h 606722"/>
                <a:gd name="connsiteX32" fmla="*/ 455739 w 602205"/>
                <a:gd name="connsiteY32" fmla="*/ 515100 h 606722"/>
                <a:gd name="connsiteX33" fmla="*/ 497887 w 602205"/>
                <a:gd name="connsiteY33" fmla="*/ 572490 h 606722"/>
                <a:gd name="connsiteX34" fmla="*/ 500912 w 602205"/>
                <a:gd name="connsiteY34" fmla="*/ 595647 h 606722"/>
                <a:gd name="connsiteX35" fmla="*/ 480342 w 602205"/>
                <a:gd name="connsiteY35" fmla="*/ 606722 h 606722"/>
                <a:gd name="connsiteX36" fmla="*/ 121580 w 602205"/>
                <a:gd name="connsiteY36" fmla="*/ 606722 h 606722"/>
                <a:gd name="connsiteX37" fmla="*/ 101010 w 602205"/>
                <a:gd name="connsiteY37" fmla="*/ 595647 h 606722"/>
                <a:gd name="connsiteX38" fmla="*/ 104237 w 602205"/>
                <a:gd name="connsiteY38" fmla="*/ 572490 h 606722"/>
                <a:gd name="connsiteX39" fmla="*/ 146183 w 602205"/>
                <a:gd name="connsiteY39" fmla="*/ 515100 h 606722"/>
                <a:gd name="connsiteX40" fmla="*/ 182684 w 602205"/>
                <a:gd name="connsiteY40" fmla="*/ 496775 h 606722"/>
                <a:gd name="connsiteX41" fmla="*/ 257099 w 602205"/>
                <a:gd name="connsiteY41" fmla="*/ 496775 h 606722"/>
                <a:gd name="connsiteX42" fmla="*/ 257099 w 602205"/>
                <a:gd name="connsiteY42" fmla="*/ 40274 h 606722"/>
                <a:gd name="connsiteX43" fmla="*/ 297432 w 602205"/>
                <a:gd name="connsiteY43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602205" h="606722">
                  <a:moveTo>
                    <a:pt x="386204" y="222916"/>
                  </a:moveTo>
                  <a:lnTo>
                    <a:pt x="516692" y="222916"/>
                  </a:lnTo>
                  <a:cubicBezTo>
                    <a:pt x="525163" y="222916"/>
                    <a:pt x="537465" y="225936"/>
                    <a:pt x="545129" y="231976"/>
                  </a:cubicBezTo>
                  <a:lnTo>
                    <a:pt x="594743" y="270632"/>
                  </a:lnTo>
                  <a:cubicBezTo>
                    <a:pt x="599381" y="274256"/>
                    <a:pt x="602205" y="279692"/>
                    <a:pt x="602205" y="285329"/>
                  </a:cubicBezTo>
                  <a:cubicBezTo>
                    <a:pt x="602205" y="291168"/>
                    <a:pt x="599381" y="296604"/>
                    <a:pt x="594944" y="300228"/>
                  </a:cubicBezTo>
                  <a:lnTo>
                    <a:pt x="545129" y="340293"/>
                  </a:lnTo>
                  <a:cubicBezTo>
                    <a:pt x="539280" y="344924"/>
                    <a:pt x="526978" y="351769"/>
                    <a:pt x="516692" y="351769"/>
                  </a:cubicBezTo>
                  <a:lnTo>
                    <a:pt x="386204" y="351769"/>
                  </a:lnTo>
                  <a:close/>
                  <a:moveTo>
                    <a:pt x="85299" y="131463"/>
                  </a:moveTo>
                  <a:lnTo>
                    <a:pt x="216777" y="131463"/>
                  </a:lnTo>
                  <a:lnTo>
                    <a:pt x="216777" y="260386"/>
                  </a:lnTo>
                  <a:lnTo>
                    <a:pt x="85299" y="260386"/>
                  </a:lnTo>
                  <a:cubicBezTo>
                    <a:pt x="74813" y="260386"/>
                    <a:pt x="62311" y="252530"/>
                    <a:pt x="57068" y="248501"/>
                  </a:cubicBezTo>
                  <a:lnTo>
                    <a:pt x="7058" y="206803"/>
                  </a:lnTo>
                  <a:cubicBezTo>
                    <a:pt x="2621" y="203177"/>
                    <a:pt x="0" y="198140"/>
                    <a:pt x="0" y="192903"/>
                  </a:cubicBezTo>
                  <a:cubicBezTo>
                    <a:pt x="0" y="187464"/>
                    <a:pt x="2621" y="182428"/>
                    <a:pt x="7260" y="178802"/>
                  </a:cubicBezTo>
                  <a:lnTo>
                    <a:pt x="57068" y="139924"/>
                  </a:lnTo>
                  <a:cubicBezTo>
                    <a:pt x="64327" y="134082"/>
                    <a:pt x="76426" y="131463"/>
                    <a:pt x="85299" y="131463"/>
                  </a:cubicBezTo>
                  <a:close/>
                  <a:moveTo>
                    <a:pt x="386204" y="42904"/>
                  </a:moveTo>
                  <a:lnTo>
                    <a:pt x="516692" y="42904"/>
                  </a:lnTo>
                  <a:cubicBezTo>
                    <a:pt x="525163" y="42904"/>
                    <a:pt x="537667" y="46125"/>
                    <a:pt x="545129" y="51964"/>
                  </a:cubicBezTo>
                  <a:lnTo>
                    <a:pt x="594743" y="90620"/>
                  </a:lnTo>
                  <a:cubicBezTo>
                    <a:pt x="599381" y="94244"/>
                    <a:pt x="602205" y="99680"/>
                    <a:pt x="602205" y="105317"/>
                  </a:cubicBezTo>
                  <a:cubicBezTo>
                    <a:pt x="602205" y="111156"/>
                    <a:pt x="599381" y="116592"/>
                    <a:pt x="594944" y="120216"/>
                  </a:cubicBezTo>
                  <a:lnTo>
                    <a:pt x="545129" y="160281"/>
                  </a:lnTo>
                  <a:cubicBezTo>
                    <a:pt x="539280" y="164912"/>
                    <a:pt x="526978" y="171757"/>
                    <a:pt x="516692" y="171757"/>
                  </a:cubicBezTo>
                  <a:lnTo>
                    <a:pt x="386204" y="171757"/>
                  </a:lnTo>
                  <a:close/>
                  <a:moveTo>
                    <a:pt x="297432" y="0"/>
                  </a:moveTo>
                  <a:cubicBezTo>
                    <a:pt x="319615" y="0"/>
                    <a:pt x="337765" y="18123"/>
                    <a:pt x="337765" y="40274"/>
                  </a:cubicBezTo>
                  <a:lnTo>
                    <a:pt x="337765" y="496775"/>
                  </a:lnTo>
                  <a:lnTo>
                    <a:pt x="419238" y="496775"/>
                  </a:lnTo>
                  <a:cubicBezTo>
                    <a:pt x="432346" y="496775"/>
                    <a:pt x="448076" y="504629"/>
                    <a:pt x="455739" y="515100"/>
                  </a:cubicBezTo>
                  <a:lnTo>
                    <a:pt x="497887" y="572490"/>
                  </a:lnTo>
                  <a:cubicBezTo>
                    <a:pt x="503332" y="580142"/>
                    <a:pt x="504542" y="588599"/>
                    <a:pt x="500912" y="595647"/>
                  </a:cubicBezTo>
                  <a:cubicBezTo>
                    <a:pt x="497282" y="602695"/>
                    <a:pt x="489820" y="606722"/>
                    <a:pt x="480342" y="606722"/>
                  </a:cubicBezTo>
                  <a:lnTo>
                    <a:pt x="121580" y="606722"/>
                  </a:lnTo>
                  <a:cubicBezTo>
                    <a:pt x="112102" y="606722"/>
                    <a:pt x="104640" y="602695"/>
                    <a:pt x="101010" y="595647"/>
                  </a:cubicBezTo>
                  <a:cubicBezTo>
                    <a:pt x="97380" y="588599"/>
                    <a:pt x="98590" y="580142"/>
                    <a:pt x="104237" y="572490"/>
                  </a:cubicBezTo>
                  <a:lnTo>
                    <a:pt x="146183" y="515100"/>
                  </a:lnTo>
                  <a:cubicBezTo>
                    <a:pt x="153846" y="504629"/>
                    <a:pt x="169576" y="496775"/>
                    <a:pt x="182684" y="496775"/>
                  </a:cubicBezTo>
                  <a:lnTo>
                    <a:pt x="257099" y="496775"/>
                  </a:lnTo>
                  <a:lnTo>
                    <a:pt x="257099" y="40274"/>
                  </a:lnTo>
                  <a:cubicBezTo>
                    <a:pt x="257099" y="18123"/>
                    <a:pt x="275249" y="0"/>
                    <a:pt x="297432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28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 panose="020B0502020104020203"/>
                  <a:ea typeface="Gill Sans" panose="020B0502020104020203"/>
                  <a:cs typeface="Gill Sans" panose="020B0502020104020203"/>
                  <a:sym typeface="Gill Sans" panose="020B0502020104020203"/>
                </a:defRPr>
              </a:pPr>
              <a:endParaRPr kumimoji="0" sz="15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字魂59号-创粗黑" panose="00000500000000000000" pitchFamily="2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865"/>
    </mc:Choice>
    <mc:Fallback xmlns="">
      <p:transition advTm="2865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677419" y="594986"/>
            <a:ext cx="10825884" cy="5667826"/>
          </a:xfrm>
          <a:prstGeom prst="rect">
            <a:avLst/>
          </a:prstGeom>
          <a:blipFill dpi="0" rotWithShape="1">
            <a:blip r:embed="rId4">
              <a:alphaModFix amt="8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魂59号-创粗黑" panose="00000500000000000000" pitchFamily="2" charset="-122"/>
              <a:ea typeface="字魂59号-创粗黑" panose="00000500000000000000" pitchFamily="2" charset="-122"/>
              <a:sym typeface="字魂59号-创粗黑" panose="00000500000000000000" pitchFamily="2" charset="-122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5015410" y="1465053"/>
            <a:ext cx="2149901" cy="2149901"/>
            <a:chOff x="5015408" y="1196255"/>
            <a:chExt cx="2149901" cy="2149901"/>
          </a:xfrm>
        </p:grpSpPr>
        <p:sp>
          <p:nvSpPr>
            <p:cNvPr id="10" name="菱形 9"/>
            <p:cNvSpPr/>
            <p:nvPr/>
          </p:nvSpPr>
          <p:spPr bwMode="auto">
            <a:xfrm>
              <a:off x="5015408" y="1196255"/>
              <a:ext cx="2149901" cy="2149901"/>
            </a:xfrm>
            <a:prstGeom prst="diamond">
              <a:avLst/>
            </a:prstGeom>
            <a:solidFill>
              <a:srgbClr val="1A3172"/>
            </a:solidFill>
            <a:ln w="38100">
              <a:solidFill>
                <a:srgbClr val="1A317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endPara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字魂59号-创粗黑" panose="00000500000000000000" pitchFamily="2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5469571" y="1671042"/>
              <a:ext cx="1252855" cy="119888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zh-CN" sz="7200" b="1" spc="600" dirty="0">
                  <a:solidFill>
                    <a:schemeClr val="bg1"/>
                  </a:solidFill>
                  <a:latin typeface="等线" charset="0"/>
                  <a:ea typeface="等线" charset="0"/>
                  <a:cs typeface="+mn-ea"/>
                  <a:sym typeface="字魂59号-创粗黑" panose="00000500000000000000" pitchFamily="2" charset="-122"/>
                </a:rPr>
                <a:t>01</a:t>
              </a:r>
              <a:endParaRPr lang="zh-CN" altLang="en-US" sz="7200" b="1" spc="600" dirty="0">
                <a:solidFill>
                  <a:schemeClr val="bg1"/>
                </a:solidFill>
                <a:latin typeface="等线" charset="0"/>
                <a:ea typeface="等线" charset="0"/>
                <a:cs typeface="+mn-ea"/>
                <a:sym typeface="字魂59号-创粗黑" panose="00000500000000000000" pitchFamily="2" charset="-122"/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2949700" y="3743491"/>
            <a:ext cx="6260098" cy="1337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5400" b="1" spc="600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charset="0"/>
                <a:ea typeface="等线" charset="0"/>
                <a:sym typeface="字魂59号-创粗黑" panose="00000500000000000000" pitchFamily="2" charset="-122"/>
              </a:rPr>
              <a:t>研究背景及意义</a:t>
            </a:r>
          </a:p>
        </p:txBody>
      </p:sp>
      <p:pic>
        <p:nvPicPr>
          <p:cNvPr id="18" name="图片 17" descr="QQ20211212-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56955" y="102870"/>
            <a:ext cx="2667635" cy="9658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131"/>
    </mc:Choice>
    <mc:Fallback xmlns="">
      <p:transition advTm="2131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 bwMode="auto">
          <a:xfrm>
            <a:off x="289560" y="1118870"/>
            <a:ext cx="11612880" cy="5546090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dk1"/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sym typeface="字魂59号-创粗黑" panose="00000500000000000000" pitchFamily="2" charset="-122"/>
            </a:endParaRPr>
          </a:p>
        </p:txBody>
      </p:sp>
      <p:sp>
        <p:nvSpPr>
          <p:cNvPr id="4" name="işḷïḋê"/>
          <p:cNvSpPr/>
          <p:nvPr/>
        </p:nvSpPr>
        <p:spPr bwMode="auto">
          <a:xfrm>
            <a:off x="300075" y="1118942"/>
            <a:ext cx="11366284" cy="845476"/>
          </a:xfrm>
          <a:prstGeom prst="rect">
            <a:avLst/>
          </a:prstGeom>
          <a:solidFill>
            <a:srgbClr val="1A3172"/>
          </a:solidFill>
          <a:ln>
            <a:noFill/>
          </a:ln>
        </p:spPr>
        <p:txBody>
          <a:bodyPr wrap="square" lIns="90000" tIns="46800" rIns="90000" bIns="46800" rtlCol="0">
            <a:normAutofit/>
          </a:bodyPr>
          <a:lstStyle/>
          <a:p>
            <a:pPr marL="0" marR="0" lvl="0" indent="0" algn="ctr" defTabSz="913765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字魂59号-创粗黑" panose="00000500000000000000" pitchFamily="2" charset="-122"/>
              <a:ea typeface="字魂59号-创粗黑" panose="00000500000000000000" pitchFamily="2" charset="-122"/>
              <a:sym typeface="字魂59号-创粗黑" panose="00000500000000000000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372350" y="5757506"/>
            <a:ext cx="4948748" cy="907473"/>
          </a:xfrm>
          <a:prstGeom prst="rect">
            <a:avLst/>
          </a:prstGeom>
          <a:noFill/>
        </p:spPr>
        <p:txBody>
          <a:bodyPr wrap="square" lIns="90000" tIns="46800" rIns="90000" bIns="46800" rtlCol="0" anchor="ctr" anchorCtr="0">
            <a:normAutofit/>
          </a:bodyPr>
          <a:lstStyle/>
          <a:p>
            <a:pPr algn="ctr"/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等线" charset="0"/>
                <a:ea typeface="等线" charset="0"/>
              </a:rPr>
              <a:t>左图为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等线" charset="0"/>
                <a:ea typeface="等线" charset="0"/>
              </a:rPr>
              <a:t>CBOW+softmax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等线" charset="0"/>
                <a:ea typeface="等线" charset="0"/>
              </a:rPr>
              <a:t>模型</a:t>
            </a:r>
          </a:p>
        </p:txBody>
      </p:sp>
      <p:sp>
        <p:nvSpPr>
          <p:cNvPr id="12" name="矩形 11"/>
          <p:cNvSpPr/>
          <p:nvPr/>
        </p:nvSpPr>
        <p:spPr>
          <a:xfrm>
            <a:off x="293370" y="306705"/>
            <a:ext cx="2738755" cy="666750"/>
          </a:xfrm>
          <a:prstGeom prst="rect">
            <a:avLst/>
          </a:prstGeom>
          <a:solidFill>
            <a:schemeClr val="tx2"/>
          </a:solidFill>
          <a:ln w="381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3" name="标题 12"/>
          <p:cNvSpPr>
            <a:spLocks noGrp="1"/>
          </p:cNvSpPr>
          <p:nvPr>
            <p:ph type="title"/>
          </p:nvPr>
        </p:nvSpPr>
        <p:spPr>
          <a:xfrm>
            <a:off x="1305560" y="332740"/>
            <a:ext cx="4949190" cy="663575"/>
          </a:xfrm>
          <a:noFill/>
        </p:spPr>
        <p:txBody>
          <a:bodyPr/>
          <a:lstStyle/>
          <a:p>
            <a:r>
              <a:rPr lang="zh-CN" altLang="en-US" sz="2800" dirty="0">
                <a:solidFill>
                  <a:schemeClr val="bg1"/>
                </a:solidFill>
                <a:latin typeface="等线" charset="0"/>
                <a:ea typeface="等线" charset="0"/>
                <a:sym typeface="字魂59号-创粗黑" panose="00000500000000000000" pitchFamily="2" charset="-122"/>
              </a:rPr>
              <a:t>相似原理</a:t>
            </a:r>
          </a:p>
        </p:txBody>
      </p:sp>
      <p:sp>
        <p:nvSpPr>
          <p:cNvPr id="549" name="book-and-cd_43679"/>
          <p:cNvSpPr>
            <a:spLocks noChangeAspect="1"/>
          </p:cNvSpPr>
          <p:nvPr/>
        </p:nvSpPr>
        <p:spPr bwMode="auto">
          <a:xfrm>
            <a:off x="546693" y="395618"/>
            <a:ext cx="609685" cy="488288"/>
          </a:xfrm>
          <a:custGeom>
            <a:avLst/>
            <a:gdLst>
              <a:gd name="connsiteX0" fmla="*/ 452113 w 560604"/>
              <a:gd name="connsiteY0" fmla="*/ 77314 h 448980"/>
              <a:gd name="connsiteX1" fmla="*/ 417185 w 560604"/>
              <a:gd name="connsiteY1" fmla="*/ 112165 h 448980"/>
              <a:gd name="connsiteX2" fmla="*/ 452113 w 560604"/>
              <a:gd name="connsiteY2" fmla="*/ 145726 h 448980"/>
              <a:gd name="connsiteX3" fmla="*/ 485747 w 560604"/>
              <a:gd name="connsiteY3" fmla="*/ 112165 h 448980"/>
              <a:gd name="connsiteX4" fmla="*/ 452113 w 560604"/>
              <a:gd name="connsiteY4" fmla="*/ 77314 h 448980"/>
              <a:gd name="connsiteX5" fmla="*/ 118850 w 560604"/>
              <a:gd name="connsiteY5" fmla="*/ 64516 h 448980"/>
              <a:gd name="connsiteX6" fmla="*/ 40048 w 560604"/>
              <a:gd name="connsiteY6" fmla="*/ 77417 h 448980"/>
              <a:gd name="connsiteX7" fmla="*/ 40048 w 560604"/>
              <a:gd name="connsiteY7" fmla="*/ 392214 h 448980"/>
              <a:gd name="connsiteX8" fmla="*/ 107224 w 560604"/>
              <a:gd name="connsiteY8" fmla="*/ 380602 h 448980"/>
              <a:gd name="connsiteX9" fmla="*/ 255786 w 560604"/>
              <a:gd name="connsiteY9" fmla="*/ 412856 h 448980"/>
              <a:gd name="connsiteX10" fmla="*/ 255786 w 560604"/>
              <a:gd name="connsiteY10" fmla="*/ 277390 h 448980"/>
              <a:gd name="connsiteX11" fmla="*/ 246743 w 560604"/>
              <a:gd name="connsiteY11" fmla="*/ 287711 h 448980"/>
              <a:gd name="connsiteX12" fmla="*/ 246743 w 560604"/>
              <a:gd name="connsiteY12" fmla="*/ 109671 h 448980"/>
              <a:gd name="connsiteX13" fmla="*/ 118850 w 560604"/>
              <a:gd name="connsiteY13" fmla="*/ 64516 h 448980"/>
              <a:gd name="connsiteX14" fmla="*/ 452113 w 560604"/>
              <a:gd name="connsiteY14" fmla="*/ 64406 h 448980"/>
              <a:gd name="connsiteX15" fmla="*/ 498683 w 560604"/>
              <a:gd name="connsiteY15" fmla="*/ 112165 h 448980"/>
              <a:gd name="connsiteX16" fmla="*/ 452113 w 560604"/>
              <a:gd name="connsiteY16" fmla="*/ 158634 h 448980"/>
              <a:gd name="connsiteX17" fmla="*/ 404248 w 560604"/>
              <a:gd name="connsiteY17" fmla="*/ 112165 h 448980"/>
              <a:gd name="connsiteX18" fmla="*/ 452113 w 560604"/>
              <a:gd name="connsiteY18" fmla="*/ 64406 h 448980"/>
              <a:gd name="connsiteX19" fmla="*/ 452058 w 560604"/>
              <a:gd name="connsiteY19" fmla="*/ 59344 h 448980"/>
              <a:gd name="connsiteX20" fmla="*/ 399076 w 560604"/>
              <a:gd name="connsiteY20" fmla="*/ 112237 h 448980"/>
              <a:gd name="connsiteX21" fmla="*/ 452058 w 560604"/>
              <a:gd name="connsiteY21" fmla="*/ 163840 h 448980"/>
              <a:gd name="connsiteX22" fmla="*/ 505039 w 560604"/>
              <a:gd name="connsiteY22" fmla="*/ 112237 h 448980"/>
              <a:gd name="connsiteX23" fmla="*/ 452058 w 560604"/>
              <a:gd name="connsiteY23" fmla="*/ 59344 h 448980"/>
              <a:gd name="connsiteX24" fmla="*/ 118850 w 560604"/>
              <a:gd name="connsiteY24" fmla="*/ 50324 h 448980"/>
              <a:gd name="connsiteX25" fmla="*/ 257078 w 560604"/>
              <a:gd name="connsiteY25" fmla="*/ 99350 h 448980"/>
              <a:gd name="connsiteX26" fmla="*/ 334589 w 560604"/>
              <a:gd name="connsiteY26" fmla="*/ 58065 h 448980"/>
              <a:gd name="connsiteX27" fmla="*/ 329422 w 560604"/>
              <a:gd name="connsiteY27" fmla="*/ 76127 h 448980"/>
              <a:gd name="connsiteX28" fmla="*/ 268705 w 560604"/>
              <a:gd name="connsiteY28" fmla="*/ 109671 h 448980"/>
              <a:gd name="connsiteX29" fmla="*/ 268705 w 560604"/>
              <a:gd name="connsiteY29" fmla="*/ 287711 h 448980"/>
              <a:gd name="connsiteX30" fmla="*/ 259662 w 560604"/>
              <a:gd name="connsiteY30" fmla="*/ 277390 h 448980"/>
              <a:gd name="connsiteX31" fmla="*/ 259662 w 560604"/>
              <a:gd name="connsiteY31" fmla="*/ 412856 h 448980"/>
              <a:gd name="connsiteX32" fmla="*/ 405641 w 560604"/>
              <a:gd name="connsiteY32" fmla="*/ 380602 h 448980"/>
              <a:gd name="connsiteX33" fmla="*/ 475400 w 560604"/>
              <a:gd name="connsiteY33" fmla="*/ 392214 h 448980"/>
              <a:gd name="connsiteX34" fmla="*/ 475400 w 560604"/>
              <a:gd name="connsiteY34" fmla="*/ 233525 h 448980"/>
              <a:gd name="connsiteX35" fmla="*/ 510280 w 560604"/>
              <a:gd name="connsiteY35" fmla="*/ 221914 h 448980"/>
              <a:gd name="connsiteX36" fmla="*/ 510280 w 560604"/>
              <a:gd name="connsiteY36" fmla="*/ 437369 h 448980"/>
              <a:gd name="connsiteX37" fmla="*/ 290666 w 560604"/>
              <a:gd name="connsiteY37" fmla="*/ 437369 h 448980"/>
              <a:gd name="connsiteX38" fmla="*/ 258370 w 560604"/>
              <a:gd name="connsiteY38" fmla="*/ 448980 h 448980"/>
              <a:gd name="connsiteX39" fmla="*/ 226074 w 560604"/>
              <a:gd name="connsiteY39" fmla="*/ 437369 h 448980"/>
              <a:gd name="connsiteX40" fmla="*/ 0 w 560604"/>
              <a:gd name="connsiteY40" fmla="*/ 437369 h 448980"/>
              <a:gd name="connsiteX41" fmla="*/ 0 w 560604"/>
              <a:gd name="connsiteY41" fmla="*/ 113541 h 448980"/>
              <a:gd name="connsiteX42" fmla="*/ 24545 w 560604"/>
              <a:gd name="connsiteY42" fmla="*/ 96769 h 448980"/>
              <a:gd name="connsiteX43" fmla="*/ 24545 w 560604"/>
              <a:gd name="connsiteY43" fmla="*/ 67096 h 448980"/>
              <a:gd name="connsiteX44" fmla="*/ 29713 w 560604"/>
              <a:gd name="connsiteY44" fmla="*/ 65806 h 448980"/>
              <a:gd name="connsiteX45" fmla="*/ 118850 w 560604"/>
              <a:gd name="connsiteY45" fmla="*/ 50324 h 448980"/>
              <a:gd name="connsiteX46" fmla="*/ 449473 w 560604"/>
              <a:gd name="connsiteY46" fmla="*/ 0 h 448980"/>
              <a:gd name="connsiteX47" fmla="*/ 560604 w 560604"/>
              <a:gd name="connsiteY47" fmla="*/ 109657 h 448980"/>
              <a:gd name="connsiteX48" fmla="*/ 449473 w 560604"/>
              <a:gd name="connsiteY48" fmla="*/ 219313 h 448980"/>
              <a:gd name="connsiteX49" fmla="*/ 339634 w 560604"/>
              <a:gd name="connsiteY49" fmla="*/ 109657 h 448980"/>
              <a:gd name="connsiteX50" fmla="*/ 449473 w 560604"/>
              <a:gd name="connsiteY50" fmla="*/ 0 h 448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560604" h="448980">
                <a:moveTo>
                  <a:pt x="452113" y="77314"/>
                </a:moveTo>
                <a:cubicBezTo>
                  <a:pt x="432708" y="77314"/>
                  <a:pt x="417185" y="92804"/>
                  <a:pt x="417185" y="112165"/>
                </a:cubicBezTo>
                <a:cubicBezTo>
                  <a:pt x="417185" y="130237"/>
                  <a:pt x="432708" y="145726"/>
                  <a:pt x="452113" y="145726"/>
                </a:cubicBezTo>
                <a:cubicBezTo>
                  <a:pt x="471517" y="145726"/>
                  <a:pt x="485747" y="130237"/>
                  <a:pt x="485747" y="112165"/>
                </a:cubicBezTo>
                <a:cubicBezTo>
                  <a:pt x="485747" y="92804"/>
                  <a:pt x="470223" y="77314"/>
                  <a:pt x="452113" y="77314"/>
                </a:cubicBezTo>
                <a:close/>
                <a:moveTo>
                  <a:pt x="118850" y="64516"/>
                </a:moveTo>
                <a:cubicBezTo>
                  <a:pt x="81387" y="64516"/>
                  <a:pt x="50382" y="73547"/>
                  <a:pt x="40048" y="77417"/>
                </a:cubicBezTo>
                <a:lnTo>
                  <a:pt x="40048" y="392214"/>
                </a:lnTo>
                <a:cubicBezTo>
                  <a:pt x="58133" y="384473"/>
                  <a:pt x="81387" y="380602"/>
                  <a:pt x="107224" y="380602"/>
                </a:cubicBezTo>
                <a:cubicBezTo>
                  <a:pt x="171816" y="380602"/>
                  <a:pt x="236408" y="405115"/>
                  <a:pt x="255786" y="412856"/>
                </a:cubicBezTo>
                <a:lnTo>
                  <a:pt x="255786" y="277390"/>
                </a:lnTo>
                <a:lnTo>
                  <a:pt x="246743" y="287711"/>
                </a:lnTo>
                <a:lnTo>
                  <a:pt x="246743" y="109671"/>
                </a:lnTo>
                <a:cubicBezTo>
                  <a:pt x="211863" y="79997"/>
                  <a:pt x="169232" y="64516"/>
                  <a:pt x="118850" y="64516"/>
                </a:cubicBezTo>
                <a:close/>
                <a:moveTo>
                  <a:pt x="452113" y="64406"/>
                </a:moveTo>
                <a:cubicBezTo>
                  <a:pt x="477985" y="64406"/>
                  <a:pt x="498683" y="86350"/>
                  <a:pt x="498683" y="112165"/>
                </a:cubicBezTo>
                <a:cubicBezTo>
                  <a:pt x="498683" y="137981"/>
                  <a:pt x="477985" y="158634"/>
                  <a:pt x="452113" y="158634"/>
                </a:cubicBezTo>
                <a:cubicBezTo>
                  <a:pt x="426240" y="158634"/>
                  <a:pt x="404248" y="137981"/>
                  <a:pt x="404248" y="112165"/>
                </a:cubicBezTo>
                <a:cubicBezTo>
                  <a:pt x="404248" y="86350"/>
                  <a:pt x="426240" y="64406"/>
                  <a:pt x="452113" y="64406"/>
                </a:cubicBezTo>
                <a:close/>
                <a:moveTo>
                  <a:pt x="452058" y="59344"/>
                </a:moveTo>
                <a:cubicBezTo>
                  <a:pt x="422336" y="59344"/>
                  <a:pt x="399076" y="82565"/>
                  <a:pt x="399076" y="112237"/>
                </a:cubicBezTo>
                <a:cubicBezTo>
                  <a:pt x="399076" y="140618"/>
                  <a:pt x="422336" y="163840"/>
                  <a:pt x="452058" y="163840"/>
                </a:cubicBezTo>
                <a:cubicBezTo>
                  <a:pt x="480486" y="163840"/>
                  <a:pt x="505039" y="140618"/>
                  <a:pt x="505039" y="112237"/>
                </a:cubicBezTo>
                <a:cubicBezTo>
                  <a:pt x="505039" y="82565"/>
                  <a:pt x="480486" y="59344"/>
                  <a:pt x="452058" y="59344"/>
                </a:cubicBezTo>
                <a:close/>
                <a:moveTo>
                  <a:pt x="118850" y="50324"/>
                </a:moveTo>
                <a:cubicBezTo>
                  <a:pt x="173108" y="50324"/>
                  <a:pt x="219614" y="67096"/>
                  <a:pt x="257078" y="99350"/>
                </a:cubicBezTo>
                <a:cubicBezTo>
                  <a:pt x="280331" y="79997"/>
                  <a:pt x="306168" y="65806"/>
                  <a:pt x="334589" y="58065"/>
                </a:cubicBezTo>
                <a:cubicBezTo>
                  <a:pt x="332005" y="64516"/>
                  <a:pt x="330713" y="69676"/>
                  <a:pt x="329422" y="76127"/>
                </a:cubicBezTo>
                <a:cubicBezTo>
                  <a:pt x="307460" y="82578"/>
                  <a:pt x="286791" y="94189"/>
                  <a:pt x="268705" y="109671"/>
                </a:cubicBezTo>
                <a:lnTo>
                  <a:pt x="268705" y="287711"/>
                </a:lnTo>
                <a:lnTo>
                  <a:pt x="259662" y="277390"/>
                </a:lnTo>
                <a:lnTo>
                  <a:pt x="259662" y="412856"/>
                </a:lnTo>
                <a:cubicBezTo>
                  <a:pt x="279039" y="405115"/>
                  <a:pt x="339756" y="380602"/>
                  <a:pt x="405641" y="380602"/>
                </a:cubicBezTo>
                <a:cubicBezTo>
                  <a:pt x="431478" y="380602"/>
                  <a:pt x="454731" y="384473"/>
                  <a:pt x="475400" y="392214"/>
                </a:cubicBezTo>
                <a:lnTo>
                  <a:pt x="475400" y="233525"/>
                </a:lnTo>
                <a:cubicBezTo>
                  <a:pt x="488319" y="230945"/>
                  <a:pt x="499945" y="227074"/>
                  <a:pt x="510280" y="221914"/>
                </a:cubicBezTo>
                <a:lnTo>
                  <a:pt x="510280" y="437369"/>
                </a:lnTo>
                <a:lnTo>
                  <a:pt x="290666" y="437369"/>
                </a:lnTo>
                <a:cubicBezTo>
                  <a:pt x="282915" y="445110"/>
                  <a:pt x="271288" y="448980"/>
                  <a:pt x="258370" y="448980"/>
                </a:cubicBezTo>
                <a:cubicBezTo>
                  <a:pt x="245451" y="448980"/>
                  <a:pt x="233825" y="445110"/>
                  <a:pt x="226074" y="437369"/>
                </a:cubicBezTo>
                <a:lnTo>
                  <a:pt x="0" y="437369"/>
                </a:lnTo>
                <a:lnTo>
                  <a:pt x="0" y="113541"/>
                </a:lnTo>
                <a:cubicBezTo>
                  <a:pt x="0" y="105800"/>
                  <a:pt x="9043" y="100640"/>
                  <a:pt x="24545" y="96769"/>
                </a:cubicBezTo>
                <a:lnTo>
                  <a:pt x="24545" y="67096"/>
                </a:lnTo>
                <a:lnTo>
                  <a:pt x="29713" y="65806"/>
                </a:lnTo>
                <a:cubicBezTo>
                  <a:pt x="31005" y="64516"/>
                  <a:pt x="68468" y="50324"/>
                  <a:pt x="118850" y="50324"/>
                </a:cubicBezTo>
                <a:close/>
                <a:moveTo>
                  <a:pt x="449473" y="0"/>
                </a:moveTo>
                <a:cubicBezTo>
                  <a:pt x="510208" y="0"/>
                  <a:pt x="560604" y="49023"/>
                  <a:pt x="560604" y="109657"/>
                </a:cubicBezTo>
                <a:cubicBezTo>
                  <a:pt x="560604" y="170290"/>
                  <a:pt x="510208" y="219313"/>
                  <a:pt x="449473" y="219313"/>
                </a:cubicBezTo>
                <a:cubicBezTo>
                  <a:pt x="388739" y="219313"/>
                  <a:pt x="339634" y="170290"/>
                  <a:pt x="339634" y="109657"/>
                </a:cubicBezTo>
                <a:cubicBezTo>
                  <a:pt x="339634" y="49023"/>
                  <a:pt x="388739" y="0"/>
                  <a:pt x="44947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en-US">
              <a:latin typeface="字魂59号-创粗黑" panose="00000500000000000000" pitchFamily="2" charset="-122"/>
              <a:ea typeface="字魂59号-创粗黑" panose="00000500000000000000" pitchFamily="2" charset="-122"/>
              <a:sym typeface="字魂59号-创粗黑" panose="00000500000000000000" pitchFamily="2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3683635" y="1236980"/>
            <a:ext cx="4824730" cy="727710"/>
          </a:xfrm>
          <a:prstGeom prst="rect">
            <a:avLst/>
          </a:prstGeom>
          <a:noFill/>
        </p:spPr>
        <p:txBody>
          <a:bodyPr wrap="none" lIns="90000" tIns="46800" rIns="90000" bIns="46800" rtlCol="0" anchor="ctr" anchorCtr="0">
            <a:noAutofit/>
          </a:bodyPr>
          <a:lstStyle/>
          <a:p>
            <a:pPr algn="ctr"/>
            <a:r>
              <a:rPr lang="en-US" altLang="zh-CN" sz="3100" b="1" dirty="0">
                <a:solidFill>
                  <a:schemeClr val="bg1"/>
                </a:solidFill>
                <a:latin typeface="等线" charset="0"/>
                <a:ea typeface="等线" charset="0"/>
              </a:rPr>
              <a:t>word2vec</a:t>
            </a:r>
            <a:r>
              <a:rPr lang="zh-CN" altLang="en-US" sz="3100" b="1" dirty="0">
                <a:solidFill>
                  <a:schemeClr val="bg1"/>
                </a:solidFill>
                <a:latin typeface="等线" charset="0"/>
                <a:ea typeface="等线" charset="0"/>
              </a:rPr>
              <a:t>原理</a:t>
            </a:r>
          </a:p>
        </p:txBody>
      </p:sp>
      <p:cxnSp>
        <p:nvCxnSpPr>
          <p:cNvPr id="6" name="直接箭头连接符 5"/>
          <p:cNvCxnSpPr/>
          <p:nvPr/>
        </p:nvCxnSpPr>
        <p:spPr>
          <a:xfrm>
            <a:off x="1579245" y="4201795"/>
            <a:ext cx="2823210" cy="0"/>
          </a:xfrm>
          <a:prstGeom prst="straightConnector1">
            <a:avLst/>
          </a:prstGeom>
          <a:ln w="15875" cap="rnd">
            <a:solidFill>
              <a:schemeClr val="bg1"/>
            </a:solidFill>
            <a:round/>
            <a:headEnd type="none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/>
          <p:nvPr/>
        </p:nvCxnSpPr>
        <p:spPr>
          <a:xfrm>
            <a:off x="1579245" y="4402455"/>
            <a:ext cx="2823210" cy="0"/>
          </a:xfrm>
          <a:prstGeom prst="straightConnector1">
            <a:avLst/>
          </a:prstGeom>
          <a:ln w="15875" cap="rnd">
            <a:solidFill>
              <a:schemeClr val="bg1"/>
            </a:solidFill>
            <a:round/>
            <a:headEnd type="none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4062095" y="3618865"/>
            <a:ext cx="1464945" cy="490855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dk1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4279900" y="3571240"/>
            <a:ext cx="1029335" cy="579755"/>
          </a:xfrm>
          <a:prstGeom prst="rect">
            <a:avLst/>
          </a:prstGeom>
          <a:noFill/>
        </p:spPr>
        <p:txBody>
          <a:bodyPr wrap="none" lIns="90000" tIns="46800" rIns="90000" bIns="46800" rtlCol="0" anchor="ctr" anchorCtr="0">
            <a:normAutofit fontScale="90000" lnSpcReduction="20000"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等线" charset="0"/>
                <a:ea typeface="等线" charset="0"/>
              </a:rPr>
              <a:t>去除括号内注释</a:t>
            </a:r>
          </a:p>
          <a:p>
            <a:pPr algn="ctr"/>
            <a:r>
              <a:rPr lang="zh-CN" altLang="en-US" sz="2000" dirty="0">
                <a:solidFill>
                  <a:schemeClr val="bg1"/>
                </a:solidFill>
                <a:latin typeface="等线" charset="0"/>
                <a:ea typeface="等线" charset="0"/>
              </a:rPr>
              <a:t>与文书特有的案号</a:t>
            </a:r>
          </a:p>
        </p:txBody>
      </p:sp>
      <p:sp>
        <p:nvSpPr>
          <p:cNvPr id="22" name="矩形 21"/>
          <p:cNvSpPr/>
          <p:nvPr/>
        </p:nvSpPr>
        <p:spPr>
          <a:xfrm>
            <a:off x="4062095" y="4625975"/>
            <a:ext cx="1464945" cy="907415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dk1"/>
              </a:solidFill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4231640" y="4488180"/>
            <a:ext cx="1126490" cy="1183640"/>
          </a:xfrm>
          <a:prstGeom prst="rect">
            <a:avLst/>
          </a:prstGeom>
          <a:noFill/>
        </p:spPr>
        <p:txBody>
          <a:bodyPr wrap="none" lIns="90000" tIns="46800" rIns="90000" bIns="46800" rtlCol="0" anchor="ctr" anchorCtr="0">
            <a:normAutofit/>
          </a:bodyPr>
          <a:lstStyle/>
          <a:p>
            <a:pPr algn="ctr"/>
            <a:r>
              <a:rPr lang="zh-CN" altLang="en-US" sz="1200" dirty="0">
                <a:solidFill>
                  <a:schemeClr val="bg1"/>
                </a:solidFill>
                <a:latin typeface="等线" charset="0"/>
                <a:ea typeface="等线" charset="0"/>
              </a:rPr>
              <a:t>去除标点符号</a:t>
            </a:r>
          </a:p>
          <a:p>
            <a:pPr algn="ctr"/>
            <a:r>
              <a:rPr lang="zh-CN" altLang="en-US" sz="1200" dirty="0">
                <a:solidFill>
                  <a:schemeClr val="bg1"/>
                </a:solidFill>
                <a:latin typeface="等线" charset="0"/>
                <a:ea typeface="等线" charset="0"/>
              </a:rPr>
              <a:t>但也存在标点符号</a:t>
            </a:r>
          </a:p>
          <a:p>
            <a:pPr algn="ctr"/>
            <a:r>
              <a:rPr lang="zh-CN" altLang="en-US" sz="1200" dirty="0">
                <a:solidFill>
                  <a:schemeClr val="bg1"/>
                </a:solidFill>
                <a:latin typeface="等线" charset="0"/>
                <a:ea typeface="等线" charset="0"/>
              </a:rPr>
              <a:t>有利于分词的情况</a:t>
            </a:r>
          </a:p>
          <a:p>
            <a:pPr algn="ctr"/>
            <a:r>
              <a:rPr lang="zh-CN" altLang="en-US" sz="1200" dirty="0">
                <a:solidFill>
                  <a:schemeClr val="bg1"/>
                </a:solidFill>
                <a:latin typeface="等线" charset="0"/>
                <a:ea typeface="等线" charset="0"/>
              </a:rPr>
              <a:t>故传入</a:t>
            </a:r>
            <a:r>
              <a:rPr lang="en-US" altLang="zh-CN" sz="1200" dirty="0">
                <a:solidFill>
                  <a:schemeClr val="bg1"/>
                </a:solidFill>
                <a:latin typeface="等线" charset="0"/>
                <a:ea typeface="等线" charset="0"/>
              </a:rPr>
              <a:t>choice</a:t>
            </a:r>
            <a:r>
              <a:rPr lang="zh-CN" altLang="en-US" sz="1200" dirty="0">
                <a:solidFill>
                  <a:schemeClr val="bg1"/>
                </a:solidFill>
                <a:latin typeface="等线" charset="0"/>
                <a:ea typeface="等线" charset="0"/>
              </a:rPr>
              <a:t>参数</a:t>
            </a:r>
          </a:p>
        </p:txBody>
      </p:sp>
      <p:pic>
        <p:nvPicPr>
          <p:cNvPr id="216" name="图片 215" descr="QQ20211212-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0055" y="38100"/>
            <a:ext cx="2336165" cy="8458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</p:pic>
      <p:pic>
        <p:nvPicPr>
          <p:cNvPr id="3" name="图片 2" descr="图片 1"/>
          <p:cNvPicPr>
            <a:picLocks noChangeAspect="1"/>
          </p:cNvPicPr>
          <p:nvPr/>
        </p:nvPicPr>
        <p:blipFill>
          <a:blip r:embed="rId4"/>
          <a:srcRect l="18765" r="15301"/>
          <a:stretch>
            <a:fillRect/>
          </a:stretch>
        </p:blipFill>
        <p:spPr>
          <a:xfrm>
            <a:off x="640715" y="2087245"/>
            <a:ext cx="5118735" cy="4409440"/>
          </a:xfrm>
          <a:prstGeom prst="rect">
            <a:avLst/>
          </a:prstGeom>
          <a:ln w="25400" cmpd="sng">
            <a:solidFill>
              <a:srgbClr val="1A3172"/>
            </a:solidFill>
            <a:prstDash val="solid"/>
          </a:ln>
        </p:spPr>
      </p:pic>
      <p:graphicFrame>
        <p:nvGraphicFramePr>
          <p:cNvPr id="5" name="图示 4"/>
          <p:cNvGraphicFramePr/>
          <p:nvPr>
            <p:extLst>
              <p:ext uri="{D42A27DB-BD31-4B8C-83A1-F6EECF244321}">
                <p14:modId xmlns:p14="http://schemas.microsoft.com/office/powerpoint/2010/main" val="1114823254"/>
              </p:ext>
            </p:extLst>
          </p:nvPr>
        </p:nvGraphicFramePr>
        <p:xfrm>
          <a:off x="6254750" y="2480945"/>
          <a:ext cx="5231765" cy="3276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8625"/>
    </mc:Choice>
    <mc:Fallback xmlns="">
      <p:transition advTm="38625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 bwMode="auto">
          <a:xfrm>
            <a:off x="-6350" y="4876800"/>
            <a:ext cx="12192000" cy="1981200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dk1"/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sym typeface="字魂59号-创粗黑" panose="00000500000000000000" pitchFamily="2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65430" y="306705"/>
            <a:ext cx="3793490" cy="666750"/>
          </a:xfrm>
          <a:prstGeom prst="rect">
            <a:avLst/>
          </a:prstGeom>
          <a:solidFill>
            <a:schemeClr val="tx2"/>
          </a:solidFill>
          <a:ln w="381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3" name="标题 12"/>
          <p:cNvSpPr>
            <a:spLocks noGrp="1"/>
          </p:cNvSpPr>
          <p:nvPr/>
        </p:nvSpPr>
        <p:spPr>
          <a:xfrm>
            <a:off x="1367155" y="309880"/>
            <a:ext cx="3030855" cy="663575"/>
          </a:xfrm>
          <a:prstGeom prst="rect">
            <a:avLst/>
          </a:prstGeom>
          <a:noFill/>
        </p:spPr>
        <p:txBody>
          <a:bodyPr anchor="b"/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800" dirty="0">
                <a:solidFill>
                  <a:schemeClr val="bg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rPr>
              <a:t>相似度提取流程</a:t>
            </a:r>
          </a:p>
        </p:txBody>
      </p:sp>
      <p:sp>
        <p:nvSpPr>
          <p:cNvPr id="15" name="book-and-cd_43679"/>
          <p:cNvSpPr>
            <a:spLocks noChangeAspect="1"/>
          </p:cNvSpPr>
          <p:nvPr/>
        </p:nvSpPr>
        <p:spPr bwMode="auto">
          <a:xfrm>
            <a:off x="546693" y="395618"/>
            <a:ext cx="609685" cy="488288"/>
          </a:xfrm>
          <a:custGeom>
            <a:avLst/>
            <a:gdLst>
              <a:gd name="connsiteX0" fmla="*/ 452113 w 560604"/>
              <a:gd name="connsiteY0" fmla="*/ 77314 h 448980"/>
              <a:gd name="connsiteX1" fmla="*/ 417185 w 560604"/>
              <a:gd name="connsiteY1" fmla="*/ 112165 h 448980"/>
              <a:gd name="connsiteX2" fmla="*/ 452113 w 560604"/>
              <a:gd name="connsiteY2" fmla="*/ 145726 h 448980"/>
              <a:gd name="connsiteX3" fmla="*/ 485747 w 560604"/>
              <a:gd name="connsiteY3" fmla="*/ 112165 h 448980"/>
              <a:gd name="connsiteX4" fmla="*/ 452113 w 560604"/>
              <a:gd name="connsiteY4" fmla="*/ 77314 h 448980"/>
              <a:gd name="connsiteX5" fmla="*/ 118850 w 560604"/>
              <a:gd name="connsiteY5" fmla="*/ 64516 h 448980"/>
              <a:gd name="connsiteX6" fmla="*/ 40048 w 560604"/>
              <a:gd name="connsiteY6" fmla="*/ 77417 h 448980"/>
              <a:gd name="connsiteX7" fmla="*/ 40048 w 560604"/>
              <a:gd name="connsiteY7" fmla="*/ 392214 h 448980"/>
              <a:gd name="connsiteX8" fmla="*/ 107224 w 560604"/>
              <a:gd name="connsiteY8" fmla="*/ 380602 h 448980"/>
              <a:gd name="connsiteX9" fmla="*/ 255786 w 560604"/>
              <a:gd name="connsiteY9" fmla="*/ 412856 h 448980"/>
              <a:gd name="connsiteX10" fmla="*/ 255786 w 560604"/>
              <a:gd name="connsiteY10" fmla="*/ 277390 h 448980"/>
              <a:gd name="connsiteX11" fmla="*/ 246743 w 560604"/>
              <a:gd name="connsiteY11" fmla="*/ 287711 h 448980"/>
              <a:gd name="connsiteX12" fmla="*/ 246743 w 560604"/>
              <a:gd name="connsiteY12" fmla="*/ 109671 h 448980"/>
              <a:gd name="connsiteX13" fmla="*/ 118850 w 560604"/>
              <a:gd name="connsiteY13" fmla="*/ 64516 h 448980"/>
              <a:gd name="connsiteX14" fmla="*/ 452113 w 560604"/>
              <a:gd name="connsiteY14" fmla="*/ 64406 h 448980"/>
              <a:gd name="connsiteX15" fmla="*/ 498683 w 560604"/>
              <a:gd name="connsiteY15" fmla="*/ 112165 h 448980"/>
              <a:gd name="connsiteX16" fmla="*/ 452113 w 560604"/>
              <a:gd name="connsiteY16" fmla="*/ 158634 h 448980"/>
              <a:gd name="connsiteX17" fmla="*/ 404248 w 560604"/>
              <a:gd name="connsiteY17" fmla="*/ 112165 h 448980"/>
              <a:gd name="connsiteX18" fmla="*/ 452113 w 560604"/>
              <a:gd name="connsiteY18" fmla="*/ 64406 h 448980"/>
              <a:gd name="connsiteX19" fmla="*/ 452058 w 560604"/>
              <a:gd name="connsiteY19" fmla="*/ 59344 h 448980"/>
              <a:gd name="connsiteX20" fmla="*/ 399076 w 560604"/>
              <a:gd name="connsiteY20" fmla="*/ 112237 h 448980"/>
              <a:gd name="connsiteX21" fmla="*/ 452058 w 560604"/>
              <a:gd name="connsiteY21" fmla="*/ 163840 h 448980"/>
              <a:gd name="connsiteX22" fmla="*/ 505039 w 560604"/>
              <a:gd name="connsiteY22" fmla="*/ 112237 h 448980"/>
              <a:gd name="connsiteX23" fmla="*/ 452058 w 560604"/>
              <a:gd name="connsiteY23" fmla="*/ 59344 h 448980"/>
              <a:gd name="connsiteX24" fmla="*/ 118850 w 560604"/>
              <a:gd name="connsiteY24" fmla="*/ 50324 h 448980"/>
              <a:gd name="connsiteX25" fmla="*/ 257078 w 560604"/>
              <a:gd name="connsiteY25" fmla="*/ 99350 h 448980"/>
              <a:gd name="connsiteX26" fmla="*/ 334589 w 560604"/>
              <a:gd name="connsiteY26" fmla="*/ 58065 h 448980"/>
              <a:gd name="connsiteX27" fmla="*/ 329422 w 560604"/>
              <a:gd name="connsiteY27" fmla="*/ 76127 h 448980"/>
              <a:gd name="connsiteX28" fmla="*/ 268705 w 560604"/>
              <a:gd name="connsiteY28" fmla="*/ 109671 h 448980"/>
              <a:gd name="connsiteX29" fmla="*/ 268705 w 560604"/>
              <a:gd name="connsiteY29" fmla="*/ 287711 h 448980"/>
              <a:gd name="connsiteX30" fmla="*/ 259662 w 560604"/>
              <a:gd name="connsiteY30" fmla="*/ 277390 h 448980"/>
              <a:gd name="connsiteX31" fmla="*/ 259662 w 560604"/>
              <a:gd name="connsiteY31" fmla="*/ 412856 h 448980"/>
              <a:gd name="connsiteX32" fmla="*/ 405641 w 560604"/>
              <a:gd name="connsiteY32" fmla="*/ 380602 h 448980"/>
              <a:gd name="connsiteX33" fmla="*/ 475400 w 560604"/>
              <a:gd name="connsiteY33" fmla="*/ 392214 h 448980"/>
              <a:gd name="connsiteX34" fmla="*/ 475400 w 560604"/>
              <a:gd name="connsiteY34" fmla="*/ 233525 h 448980"/>
              <a:gd name="connsiteX35" fmla="*/ 510280 w 560604"/>
              <a:gd name="connsiteY35" fmla="*/ 221914 h 448980"/>
              <a:gd name="connsiteX36" fmla="*/ 510280 w 560604"/>
              <a:gd name="connsiteY36" fmla="*/ 437369 h 448980"/>
              <a:gd name="connsiteX37" fmla="*/ 290666 w 560604"/>
              <a:gd name="connsiteY37" fmla="*/ 437369 h 448980"/>
              <a:gd name="connsiteX38" fmla="*/ 258370 w 560604"/>
              <a:gd name="connsiteY38" fmla="*/ 448980 h 448980"/>
              <a:gd name="connsiteX39" fmla="*/ 226074 w 560604"/>
              <a:gd name="connsiteY39" fmla="*/ 437369 h 448980"/>
              <a:gd name="connsiteX40" fmla="*/ 0 w 560604"/>
              <a:gd name="connsiteY40" fmla="*/ 437369 h 448980"/>
              <a:gd name="connsiteX41" fmla="*/ 0 w 560604"/>
              <a:gd name="connsiteY41" fmla="*/ 113541 h 448980"/>
              <a:gd name="connsiteX42" fmla="*/ 24545 w 560604"/>
              <a:gd name="connsiteY42" fmla="*/ 96769 h 448980"/>
              <a:gd name="connsiteX43" fmla="*/ 24545 w 560604"/>
              <a:gd name="connsiteY43" fmla="*/ 67096 h 448980"/>
              <a:gd name="connsiteX44" fmla="*/ 29713 w 560604"/>
              <a:gd name="connsiteY44" fmla="*/ 65806 h 448980"/>
              <a:gd name="connsiteX45" fmla="*/ 118850 w 560604"/>
              <a:gd name="connsiteY45" fmla="*/ 50324 h 448980"/>
              <a:gd name="connsiteX46" fmla="*/ 449473 w 560604"/>
              <a:gd name="connsiteY46" fmla="*/ 0 h 448980"/>
              <a:gd name="connsiteX47" fmla="*/ 560604 w 560604"/>
              <a:gd name="connsiteY47" fmla="*/ 109657 h 448980"/>
              <a:gd name="connsiteX48" fmla="*/ 449473 w 560604"/>
              <a:gd name="connsiteY48" fmla="*/ 219313 h 448980"/>
              <a:gd name="connsiteX49" fmla="*/ 339634 w 560604"/>
              <a:gd name="connsiteY49" fmla="*/ 109657 h 448980"/>
              <a:gd name="connsiteX50" fmla="*/ 449473 w 560604"/>
              <a:gd name="connsiteY50" fmla="*/ 0 h 448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560604" h="448980">
                <a:moveTo>
                  <a:pt x="452113" y="77314"/>
                </a:moveTo>
                <a:cubicBezTo>
                  <a:pt x="432708" y="77314"/>
                  <a:pt x="417185" y="92804"/>
                  <a:pt x="417185" y="112165"/>
                </a:cubicBezTo>
                <a:cubicBezTo>
                  <a:pt x="417185" y="130237"/>
                  <a:pt x="432708" y="145726"/>
                  <a:pt x="452113" y="145726"/>
                </a:cubicBezTo>
                <a:cubicBezTo>
                  <a:pt x="471517" y="145726"/>
                  <a:pt x="485747" y="130237"/>
                  <a:pt x="485747" y="112165"/>
                </a:cubicBezTo>
                <a:cubicBezTo>
                  <a:pt x="485747" y="92804"/>
                  <a:pt x="470223" y="77314"/>
                  <a:pt x="452113" y="77314"/>
                </a:cubicBezTo>
                <a:close/>
                <a:moveTo>
                  <a:pt x="118850" y="64516"/>
                </a:moveTo>
                <a:cubicBezTo>
                  <a:pt x="81387" y="64516"/>
                  <a:pt x="50382" y="73547"/>
                  <a:pt x="40048" y="77417"/>
                </a:cubicBezTo>
                <a:lnTo>
                  <a:pt x="40048" y="392214"/>
                </a:lnTo>
                <a:cubicBezTo>
                  <a:pt x="58133" y="384473"/>
                  <a:pt x="81387" y="380602"/>
                  <a:pt x="107224" y="380602"/>
                </a:cubicBezTo>
                <a:cubicBezTo>
                  <a:pt x="171816" y="380602"/>
                  <a:pt x="236408" y="405115"/>
                  <a:pt x="255786" y="412856"/>
                </a:cubicBezTo>
                <a:lnTo>
                  <a:pt x="255786" y="277390"/>
                </a:lnTo>
                <a:lnTo>
                  <a:pt x="246743" y="287711"/>
                </a:lnTo>
                <a:lnTo>
                  <a:pt x="246743" y="109671"/>
                </a:lnTo>
                <a:cubicBezTo>
                  <a:pt x="211863" y="79997"/>
                  <a:pt x="169232" y="64516"/>
                  <a:pt x="118850" y="64516"/>
                </a:cubicBezTo>
                <a:close/>
                <a:moveTo>
                  <a:pt x="452113" y="64406"/>
                </a:moveTo>
                <a:cubicBezTo>
                  <a:pt x="477985" y="64406"/>
                  <a:pt x="498683" y="86350"/>
                  <a:pt x="498683" y="112165"/>
                </a:cubicBezTo>
                <a:cubicBezTo>
                  <a:pt x="498683" y="137981"/>
                  <a:pt x="477985" y="158634"/>
                  <a:pt x="452113" y="158634"/>
                </a:cubicBezTo>
                <a:cubicBezTo>
                  <a:pt x="426240" y="158634"/>
                  <a:pt x="404248" y="137981"/>
                  <a:pt x="404248" y="112165"/>
                </a:cubicBezTo>
                <a:cubicBezTo>
                  <a:pt x="404248" y="86350"/>
                  <a:pt x="426240" y="64406"/>
                  <a:pt x="452113" y="64406"/>
                </a:cubicBezTo>
                <a:close/>
                <a:moveTo>
                  <a:pt x="452058" y="59344"/>
                </a:moveTo>
                <a:cubicBezTo>
                  <a:pt x="422336" y="59344"/>
                  <a:pt x="399076" y="82565"/>
                  <a:pt x="399076" y="112237"/>
                </a:cubicBezTo>
                <a:cubicBezTo>
                  <a:pt x="399076" y="140618"/>
                  <a:pt x="422336" y="163840"/>
                  <a:pt x="452058" y="163840"/>
                </a:cubicBezTo>
                <a:cubicBezTo>
                  <a:pt x="480486" y="163840"/>
                  <a:pt x="505039" y="140618"/>
                  <a:pt x="505039" y="112237"/>
                </a:cubicBezTo>
                <a:cubicBezTo>
                  <a:pt x="505039" y="82565"/>
                  <a:pt x="480486" y="59344"/>
                  <a:pt x="452058" y="59344"/>
                </a:cubicBezTo>
                <a:close/>
                <a:moveTo>
                  <a:pt x="118850" y="50324"/>
                </a:moveTo>
                <a:cubicBezTo>
                  <a:pt x="173108" y="50324"/>
                  <a:pt x="219614" y="67096"/>
                  <a:pt x="257078" y="99350"/>
                </a:cubicBezTo>
                <a:cubicBezTo>
                  <a:pt x="280331" y="79997"/>
                  <a:pt x="306168" y="65806"/>
                  <a:pt x="334589" y="58065"/>
                </a:cubicBezTo>
                <a:cubicBezTo>
                  <a:pt x="332005" y="64516"/>
                  <a:pt x="330713" y="69676"/>
                  <a:pt x="329422" y="76127"/>
                </a:cubicBezTo>
                <a:cubicBezTo>
                  <a:pt x="307460" y="82578"/>
                  <a:pt x="286791" y="94189"/>
                  <a:pt x="268705" y="109671"/>
                </a:cubicBezTo>
                <a:lnTo>
                  <a:pt x="268705" y="287711"/>
                </a:lnTo>
                <a:lnTo>
                  <a:pt x="259662" y="277390"/>
                </a:lnTo>
                <a:lnTo>
                  <a:pt x="259662" y="412856"/>
                </a:lnTo>
                <a:cubicBezTo>
                  <a:pt x="279039" y="405115"/>
                  <a:pt x="339756" y="380602"/>
                  <a:pt x="405641" y="380602"/>
                </a:cubicBezTo>
                <a:cubicBezTo>
                  <a:pt x="431478" y="380602"/>
                  <a:pt x="454731" y="384473"/>
                  <a:pt x="475400" y="392214"/>
                </a:cubicBezTo>
                <a:lnTo>
                  <a:pt x="475400" y="233525"/>
                </a:lnTo>
                <a:cubicBezTo>
                  <a:pt x="488319" y="230945"/>
                  <a:pt x="499945" y="227074"/>
                  <a:pt x="510280" y="221914"/>
                </a:cubicBezTo>
                <a:lnTo>
                  <a:pt x="510280" y="437369"/>
                </a:lnTo>
                <a:lnTo>
                  <a:pt x="290666" y="437369"/>
                </a:lnTo>
                <a:cubicBezTo>
                  <a:pt x="282915" y="445110"/>
                  <a:pt x="271288" y="448980"/>
                  <a:pt x="258370" y="448980"/>
                </a:cubicBezTo>
                <a:cubicBezTo>
                  <a:pt x="245451" y="448980"/>
                  <a:pt x="233825" y="445110"/>
                  <a:pt x="226074" y="437369"/>
                </a:cubicBezTo>
                <a:lnTo>
                  <a:pt x="0" y="437369"/>
                </a:lnTo>
                <a:lnTo>
                  <a:pt x="0" y="113541"/>
                </a:lnTo>
                <a:cubicBezTo>
                  <a:pt x="0" y="105800"/>
                  <a:pt x="9043" y="100640"/>
                  <a:pt x="24545" y="96769"/>
                </a:cubicBezTo>
                <a:lnTo>
                  <a:pt x="24545" y="67096"/>
                </a:lnTo>
                <a:lnTo>
                  <a:pt x="29713" y="65806"/>
                </a:lnTo>
                <a:cubicBezTo>
                  <a:pt x="31005" y="64516"/>
                  <a:pt x="68468" y="50324"/>
                  <a:pt x="118850" y="50324"/>
                </a:cubicBezTo>
                <a:close/>
                <a:moveTo>
                  <a:pt x="449473" y="0"/>
                </a:moveTo>
                <a:cubicBezTo>
                  <a:pt x="510208" y="0"/>
                  <a:pt x="560604" y="49023"/>
                  <a:pt x="560604" y="109657"/>
                </a:cubicBezTo>
                <a:cubicBezTo>
                  <a:pt x="560604" y="170290"/>
                  <a:pt x="510208" y="219313"/>
                  <a:pt x="449473" y="219313"/>
                </a:cubicBezTo>
                <a:cubicBezTo>
                  <a:pt x="388739" y="219313"/>
                  <a:pt x="339634" y="170290"/>
                  <a:pt x="339634" y="109657"/>
                </a:cubicBezTo>
                <a:cubicBezTo>
                  <a:pt x="339634" y="49023"/>
                  <a:pt x="388739" y="0"/>
                  <a:pt x="44947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en-US">
              <a:latin typeface="字魂59号-创粗黑" panose="00000500000000000000" pitchFamily="2" charset="-122"/>
              <a:ea typeface="字魂59号-创粗黑" panose="00000500000000000000" pitchFamily="2" charset="-122"/>
              <a:sym typeface="字魂59号-创粗黑" panose="00000500000000000000" pitchFamily="2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65430" y="1257935"/>
            <a:ext cx="2978150" cy="3540760"/>
          </a:xfrm>
          <a:prstGeom prst="rect">
            <a:avLst/>
          </a:prstGeom>
          <a:solidFill>
            <a:srgbClr val="1A3172"/>
          </a:solidFill>
          <a:ln w="381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dk1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3780790" y="4683125"/>
            <a:ext cx="3231515" cy="1664970"/>
          </a:xfrm>
          <a:prstGeom prst="rect">
            <a:avLst/>
          </a:prstGeom>
          <a:solidFill>
            <a:srgbClr val="1A3172"/>
          </a:solidFill>
          <a:ln w="38100">
            <a:solidFill>
              <a:srgbClr val="1A317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dk1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8201660" y="1373505"/>
            <a:ext cx="3424555" cy="3003550"/>
          </a:xfrm>
          <a:prstGeom prst="rect">
            <a:avLst/>
          </a:prstGeom>
          <a:solidFill>
            <a:srgbClr val="1A3172"/>
          </a:solidFill>
          <a:ln w="38100">
            <a:solidFill>
              <a:srgbClr val="1A317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dk1"/>
              </a:solidFill>
            </a:endParaRPr>
          </a:p>
        </p:txBody>
      </p:sp>
      <p:cxnSp>
        <p:nvCxnSpPr>
          <p:cNvPr id="16" name="直接箭头连接符 15"/>
          <p:cNvCxnSpPr/>
          <p:nvPr/>
        </p:nvCxnSpPr>
        <p:spPr>
          <a:xfrm>
            <a:off x="3632200" y="3645535"/>
            <a:ext cx="808355" cy="615950"/>
          </a:xfrm>
          <a:prstGeom prst="straightConnector1">
            <a:avLst/>
          </a:prstGeom>
          <a:ln w="76200" cap="rnd">
            <a:solidFill>
              <a:schemeClr val="tx2"/>
            </a:solidFill>
            <a:round/>
            <a:headEnd type="none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/>
          <p:nvPr/>
        </p:nvCxnSpPr>
        <p:spPr>
          <a:xfrm flipV="1">
            <a:off x="7353935" y="3376930"/>
            <a:ext cx="613410" cy="864870"/>
          </a:xfrm>
          <a:prstGeom prst="straightConnector1">
            <a:avLst/>
          </a:prstGeom>
          <a:ln w="76200" cap="rnd">
            <a:solidFill>
              <a:schemeClr val="tx2"/>
            </a:solidFill>
            <a:round/>
            <a:headEnd type="none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/>
          <p:cNvSpPr/>
          <p:nvPr/>
        </p:nvSpPr>
        <p:spPr>
          <a:xfrm>
            <a:off x="780415" y="5575300"/>
            <a:ext cx="2358390" cy="488315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2"/>
                </a:solidFill>
                <a:latin typeface="等线" charset="0"/>
                <a:ea typeface="等线" charset="0"/>
                <a:cs typeface="等线" charset="0"/>
                <a:sym typeface="+mn-ea"/>
              </a:rPr>
              <a:t>预处理数据</a:t>
            </a:r>
          </a:p>
        </p:txBody>
      </p:sp>
      <p:sp>
        <p:nvSpPr>
          <p:cNvPr id="21" name="矩形 20"/>
          <p:cNvSpPr/>
          <p:nvPr/>
        </p:nvSpPr>
        <p:spPr>
          <a:xfrm>
            <a:off x="4735830" y="3565525"/>
            <a:ext cx="2251075" cy="488315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2"/>
                </a:solidFill>
                <a:latin typeface="等线" charset="0"/>
                <a:ea typeface="等线" charset="0"/>
                <a:cs typeface="等线" charset="0"/>
                <a:sym typeface="+mn-ea"/>
              </a:rPr>
              <a:t>模型训练</a:t>
            </a:r>
          </a:p>
        </p:txBody>
      </p:sp>
      <p:sp>
        <p:nvSpPr>
          <p:cNvPr id="23" name="矩形 22"/>
          <p:cNvSpPr/>
          <p:nvPr/>
        </p:nvSpPr>
        <p:spPr>
          <a:xfrm>
            <a:off x="9086215" y="5271135"/>
            <a:ext cx="2358390" cy="561340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2"/>
                </a:solidFill>
                <a:latin typeface="等线" charset="0"/>
                <a:ea typeface="等线" charset="0"/>
                <a:cs typeface="等线" charset="0"/>
                <a:sym typeface="+mn-ea"/>
              </a:rPr>
              <a:t>词向量与相似度计算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9086215" y="5732145"/>
            <a:ext cx="1852295" cy="336550"/>
          </a:xfrm>
          <a:prstGeom prst="rect">
            <a:avLst/>
          </a:prstGeom>
          <a:noFill/>
        </p:spPr>
        <p:txBody>
          <a:bodyPr wrap="none" lIns="90000" tIns="46800" rIns="90000" bIns="46800" rtlCol="0" anchor="ctr" anchorCtr="0">
            <a:noAutofit/>
          </a:bodyPr>
          <a:lstStyle/>
          <a:p>
            <a:pPr algn="ctr"/>
            <a:endParaRPr lang="zh-CN" altLang="en-US" sz="1700" b="1" dirty="0">
              <a:latin typeface="等线" charset="0"/>
              <a:ea typeface="等线" charset="0"/>
              <a:cs typeface="等线" charset="0"/>
            </a:endParaRPr>
          </a:p>
        </p:txBody>
      </p:sp>
      <p:pic>
        <p:nvPicPr>
          <p:cNvPr id="216" name="图片 215" descr="QQ20211212-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0055" y="38100"/>
            <a:ext cx="2336165" cy="8458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</p:pic>
      <p:pic>
        <p:nvPicPr>
          <p:cNvPr id="4" name="图片 3" descr="截屏2022-01-19 下午10.37.39"/>
          <p:cNvPicPr>
            <a:picLocks noChangeAspect="1"/>
          </p:cNvPicPr>
          <p:nvPr/>
        </p:nvPicPr>
        <p:blipFill>
          <a:blip r:embed="rId4"/>
          <a:srcRect l="19465" t="13424" r="42566" b="19798"/>
          <a:stretch>
            <a:fillRect/>
          </a:stretch>
        </p:blipFill>
        <p:spPr>
          <a:xfrm>
            <a:off x="513080" y="1468755"/>
            <a:ext cx="3000375" cy="3542030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pic>
        <p:nvPicPr>
          <p:cNvPr id="6" name="图片 5" descr="截屏2022-01-19 下午10.43.14"/>
          <p:cNvPicPr>
            <a:picLocks noChangeAspect="1"/>
          </p:cNvPicPr>
          <p:nvPr/>
        </p:nvPicPr>
        <p:blipFill>
          <a:blip r:embed="rId5"/>
          <a:srcRect l="27166" t="24903" r="19232" b="48841"/>
          <a:stretch>
            <a:fillRect/>
          </a:stretch>
        </p:blipFill>
        <p:spPr>
          <a:xfrm>
            <a:off x="3962400" y="4506595"/>
            <a:ext cx="3794125" cy="1664970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pic>
        <p:nvPicPr>
          <p:cNvPr id="8" name="图片 7" descr="截屏2022-01-19 下午10.47.38"/>
          <p:cNvPicPr>
            <a:picLocks noChangeAspect="1"/>
          </p:cNvPicPr>
          <p:nvPr/>
        </p:nvPicPr>
        <p:blipFill>
          <a:blip r:embed="rId6"/>
          <a:srcRect l="27622" t="31869" r="30570" b="24141"/>
          <a:stretch>
            <a:fillRect/>
          </a:stretch>
        </p:blipFill>
        <p:spPr>
          <a:xfrm>
            <a:off x="8388350" y="1572260"/>
            <a:ext cx="3609340" cy="3010535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sp>
        <p:nvSpPr>
          <p:cNvPr id="10" name="矩形 9"/>
          <p:cNvSpPr/>
          <p:nvPr/>
        </p:nvSpPr>
        <p:spPr>
          <a:xfrm>
            <a:off x="4491355" y="1897380"/>
            <a:ext cx="2648585" cy="845185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2"/>
                </a:solidFill>
                <a:latin typeface="等线" charset="0"/>
                <a:ea typeface="等线" charset="0"/>
                <a:cs typeface="等线" charset="0"/>
                <a:sym typeface="+mn-ea"/>
              </a:rPr>
              <a:t>引入数据库</a:t>
            </a:r>
          </a:p>
          <a:p>
            <a:pPr algn="ctr"/>
            <a:r>
              <a:rPr lang="zh-CN" altLang="en-US" b="1" dirty="0">
                <a:solidFill>
                  <a:schemeClr val="tx2"/>
                </a:solidFill>
                <a:latin typeface="等线" charset="0"/>
                <a:ea typeface="等线" charset="0"/>
                <a:cs typeface="等线" charset="0"/>
                <a:sym typeface="+mn-ea"/>
              </a:rPr>
              <a:t>找到相似度最大的案件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9563"/>
    </mc:Choice>
    <mc:Fallback xmlns="">
      <p:transition advTm="19563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矩形 37"/>
          <p:cNvSpPr/>
          <p:nvPr/>
        </p:nvSpPr>
        <p:spPr bwMode="auto">
          <a:xfrm>
            <a:off x="3731274" y="1123950"/>
            <a:ext cx="7740507" cy="5067171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dk1"/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sym typeface="字魂59号-创粗黑" panose="00000500000000000000" pitchFamily="2" charset="-122"/>
            </a:endParaRPr>
          </a:p>
        </p:txBody>
      </p:sp>
      <p:sp>
        <p:nvSpPr>
          <p:cNvPr id="4" name="trophy_159504"/>
          <p:cNvSpPr>
            <a:spLocks noChangeAspect="1"/>
          </p:cNvSpPr>
          <p:nvPr/>
        </p:nvSpPr>
        <p:spPr bwMode="auto">
          <a:xfrm>
            <a:off x="1480769" y="1309130"/>
            <a:ext cx="973589" cy="947443"/>
          </a:xfrm>
          <a:custGeom>
            <a:avLst/>
            <a:gdLst>
              <a:gd name="connsiteX0" fmla="*/ 92709 w 608527"/>
              <a:gd name="connsiteY0" fmla="*/ 383100 h 592185"/>
              <a:gd name="connsiteX1" fmla="*/ 122674 w 608527"/>
              <a:gd name="connsiteY1" fmla="*/ 392457 h 592185"/>
              <a:gd name="connsiteX2" fmla="*/ 136811 w 608527"/>
              <a:gd name="connsiteY2" fmla="*/ 395986 h 592185"/>
              <a:gd name="connsiteX3" fmla="*/ 140345 w 608527"/>
              <a:gd name="connsiteY3" fmla="*/ 410099 h 592185"/>
              <a:gd name="connsiteX4" fmla="*/ 168466 w 608527"/>
              <a:gd name="connsiteY4" fmla="*/ 460107 h 592185"/>
              <a:gd name="connsiteX5" fmla="*/ 192438 w 608527"/>
              <a:gd name="connsiteY5" fmla="*/ 466243 h 592185"/>
              <a:gd name="connsiteX6" fmla="*/ 225476 w 608527"/>
              <a:gd name="connsiteY6" fmla="*/ 459494 h 592185"/>
              <a:gd name="connsiteX7" fmla="*/ 239767 w 608527"/>
              <a:gd name="connsiteY7" fmla="*/ 455352 h 592185"/>
              <a:gd name="connsiteX8" fmla="*/ 246682 w 608527"/>
              <a:gd name="connsiteY8" fmla="*/ 462408 h 592185"/>
              <a:gd name="connsiteX9" fmla="*/ 120830 w 608527"/>
              <a:gd name="connsiteY9" fmla="*/ 588043 h 592185"/>
              <a:gd name="connsiteX10" fmla="*/ 110841 w 608527"/>
              <a:gd name="connsiteY10" fmla="*/ 592185 h 592185"/>
              <a:gd name="connsiteX11" fmla="*/ 107768 w 608527"/>
              <a:gd name="connsiteY11" fmla="*/ 591725 h 592185"/>
              <a:gd name="connsiteX12" fmla="*/ 97472 w 608527"/>
              <a:gd name="connsiteY12" fmla="*/ 582828 h 592185"/>
              <a:gd name="connsiteX13" fmla="*/ 73347 w 608527"/>
              <a:gd name="connsiteY13" fmla="*/ 516098 h 592185"/>
              <a:gd name="connsiteX14" fmla="*/ 9729 w 608527"/>
              <a:gd name="connsiteY14" fmla="*/ 494929 h 592185"/>
              <a:gd name="connsiteX15" fmla="*/ 356 w 608527"/>
              <a:gd name="connsiteY15" fmla="*/ 484805 h 592185"/>
              <a:gd name="connsiteX16" fmla="*/ 4197 w 608527"/>
              <a:gd name="connsiteY16" fmla="*/ 471459 h 592185"/>
              <a:gd name="connsiteX17" fmla="*/ 512302 w 608527"/>
              <a:gd name="connsiteY17" fmla="*/ 379571 h 592185"/>
              <a:gd name="connsiteX18" fmla="*/ 604331 w 608527"/>
              <a:gd name="connsiteY18" fmla="*/ 471458 h 592185"/>
              <a:gd name="connsiteX19" fmla="*/ 608172 w 608527"/>
              <a:gd name="connsiteY19" fmla="*/ 484804 h 592185"/>
              <a:gd name="connsiteX20" fmla="*/ 598800 w 608527"/>
              <a:gd name="connsiteY20" fmla="*/ 494929 h 592185"/>
              <a:gd name="connsiteX21" fmla="*/ 535194 w 608527"/>
              <a:gd name="connsiteY21" fmla="*/ 516098 h 592185"/>
              <a:gd name="connsiteX22" fmla="*/ 511073 w 608527"/>
              <a:gd name="connsiteY22" fmla="*/ 582828 h 592185"/>
              <a:gd name="connsiteX23" fmla="*/ 500780 w 608527"/>
              <a:gd name="connsiteY23" fmla="*/ 591725 h 592185"/>
              <a:gd name="connsiteX24" fmla="*/ 497707 w 608527"/>
              <a:gd name="connsiteY24" fmla="*/ 592185 h 592185"/>
              <a:gd name="connsiteX25" fmla="*/ 487721 w 608527"/>
              <a:gd name="connsiteY25" fmla="*/ 588043 h 592185"/>
              <a:gd name="connsiteX26" fmla="*/ 356976 w 608527"/>
              <a:gd name="connsiteY26" fmla="*/ 457499 h 592185"/>
              <a:gd name="connsiteX27" fmla="*/ 359281 w 608527"/>
              <a:gd name="connsiteY27" fmla="*/ 455351 h 592185"/>
              <a:gd name="connsiteX28" fmla="*/ 373569 w 608527"/>
              <a:gd name="connsiteY28" fmla="*/ 459493 h 592185"/>
              <a:gd name="connsiteX29" fmla="*/ 406601 w 608527"/>
              <a:gd name="connsiteY29" fmla="*/ 466243 h 592185"/>
              <a:gd name="connsiteX30" fmla="*/ 430721 w 608527"/>
              <a:gd name="connsiteY30" fmla="*/ 460107 h 592185"/>
              <a:gd name="connsiteX31" fmla="*/ 458683 w 608527"/>
              <a:gd name="connsiteY31" fmla="*/ 410098 h 592185"/>
              <a:gd name="connsiteX32" fmla="*/ 462217 w 608527"/>
              <a:gd name="connsiteY32" fmla="*/ 395985 h 592185"/>
              <a:gd name="connsiteX33" fmla="*/ 476352 w 608527"/>
              <a:gd name="connsiteY33" fmla="*/ 392457 h 592185"/>
              <a:gd name="connsiteX34" fmla="*/ 512302 w 608527"/>
              <a:gd name="connsiteY34" fmla="*/ 379571 h 592185"/>
              <a:gd name="connsiteX35" fmla="*/ 299571 w 608527"/>
              <a:gd name="connsiteY35" fmla="*/ 169992 h 592185"/>
              <a:gd name="connsiteX36" fmla="*/ 363115 w 608527"/>
              <a:gd name="connsiteY36" fmla="*/ 233431 h 592185"/>
              <a:gd name="connsiteX37" fmla="*/ 299571 w 608527"/>
              <a:gd name="connsiteY37" fmla="*/ 296870 h 592185"/>
              <a:gd name="connsiteX38" fmla="*/ 236027 w 608527"/>
              <a:gd name="connsiteY38" fmla="*/ 233431 h 592185"/>
              <a:gd name="connsiteX39" fmla="*/ 299571 w 608527"/>
              <a:gd name="connsiteY39" fmla="*/ 169992 h 592185"/>
              <a:gd name="connsiteX40" fmla="*/ 299495 w 608527"/>
              <a:gd name="connsiteY40" fmla="*/ 141609 h 592185"/>
              <a:gd name="connsiteX41" fmla="*/ 207613 w 608527"/>
              <a:gd name="connsiteY41" fmla="*/ 233507 h 592185"/>
              <a:gd name="connsiteX42" fmla="*/ 299495 w 608527"/>
              <a:gd name="connsiteY42" fmla="*/ 325251 h 592185"/>
              <a:gd name="connsiteX43" fmla="*/ 391530 w 608527"/>
              <a:gd name="connsiteY43" fmla="*/ 233507 h 592185"/>
              <a:gd name="connsiteX44" fmla="*/ 299495 w 608527"/>
              <a:gd name="connsiteY44" fmla="*/ 141609 h 592185"/>
              <a:gd name="connsiteX45" fmla="*/ 299495 w 608527"/>
              <a:gd name="connsiteY45" fmla="*/ 115374 h 592185"/>
              <a:gd name="connsiteX46" fmla="*/ 417804 w 608527"/>
              <a:gd name="connsiteY46" fmla="*/ 233507 h 592185"/>
              <a:gd name="connsiteX47" fmla="*/ 299495 w 608527"/>
              <a:gd name="connsiteY47" fmla="*/ 351486 h 592185"/>
              <a:gd name="connsiteX48" fmla="*/ 181339 w 608527"/>
              <a:gd name="connsiteY48" fmla="*/ 233507 h 592185"/>
              <a:gd name="connsiteX49" fmla="*/ 299495 w 608527"/>
              <a:gd name="connsiteY49" fmla="*/ 115374 h 592185"/>
              <a:gd name="connsiteX50" fmla="*/ 299529 w 608527"/>
              <a:gd name="connsiteY50" fmla="*/ 87143 h 592185"/>
              <a:gd name="connsiteX51" fmla="*/ 152944 w 608527"/>
              <a:gd name="connsiteY51" fmla="*/ 233507 h 592185"/>
              <a:gd name="connsiteX52" fmla="*/ 299529 w 608527"/>
              <a:gd name="connsiteY52" fmla="*/ 379871 h 592185"/>
              <a:gd name="connsiteX53" fmla="*/ 446114 w 608527"/>
              <a:gd name="connsiteY53" fmla="*/ 233507 h 592185"/>
              <a:gd name="connsiteX54" fmla="*/ 299529 w 608527"/>
              <a:gd name="connsiteY54" fmla="*/ 87143 h 592185"/>
              <a:gd name="connsiteX55" fmla="*/ 299529 w 608527"/>
              <a:gd name="connsiteY55" fmla="*/ 0 h 592185"/>
              <a:gd name="connsiteX56" fmla="*/ 351618 w 608527"/>
              <a:gd name="connsiteY56" fmla="*/ 39276 h 592185"/>
              <a:gd name="connsiteX57" fmla="*/ 357764 w 608527"/>
              <a:gd name="connsiteY57" fmla="*/ 40043 h 592185"/>
              <a:gd name="connsiteX58" fmla="*/ 406625 w 608527"/>
              <a:gd name="connsiteY58" fmla="*/ 28997 h 592185"/>
              <a:gd name="connsiteX59" fmla="*/ 416459 w 608527"/>
              <a:gd name="connsiteY59" fmla="*/ 31298 h 592185"/>
              <a:gd name="connsiteX60" fmla="*/ 441965 w 608527"/>
              <a:gd name="connsiteY60" fmla="*/ 91286 h 592185"/>
              <a:gd name="connsiteX61" fmla="*/ 502044 w 608527"/>
              <a:gd name="connsiteY61" fmla="*/ 116754 h 592185"/>
              <a:gd name="connsiteX62" fmla="*/ 494054 w 608527"/>
              <a:gd name="connsiteY62" fmla="*/ 181344 h 592185"/>
              <a:gd name="connsiteX63" fmla="*/ 533389 w 608527"/>
              <a:gd name="connsiteY63" fmla="*/ 233507 h 592185"/>
              <a:gd name="connsiteX64" fmla="*/ 494054 w 608527"/>
              <a:gd name="connsiteY64" fmla="*/ 285517 h 592185"/>
              <a:gd name="connsiteX65" fmla="*/ 502044 w 608527"/>
              <a:gd name="connsiteY65" fmla="*/ 350261 h 592185"/>
              <a:gd name="connsiteX66" fmla="*/ 441965 w 608527"/>
              <a:gd name="connsiteY66" fmla="*/ 375575 h 592185"/>
              <a:gd name="connsiteX67" fmla="*/ 416459 w 608527"/>
              <a:gd name="connsiteY67" fmla="*/ 435563 h 592185"/>
              <a:gd name="connsiteX68" fmla="*/ 406625 w 608527"/>
              <a:gd name="connsiteY68" fmla="*/ 438018 h 592185"/>
              <a:gd name="connsiteX69" fmla="*/ 357764 w 608527"/>
              <a:gd name="connsiteY69" fmla="*/ 426971 h 592185"/>
              <a:gd name="connsiteX70" fmla="*/ 351618 w 608527"/>
              <a:gd name="connsiteY70" fmla="*/ 427585 h 592185"/>
              <a:gd name="connsiteX71" fmla="*/ 299529 w 608527"/>
              <a:gd name="connsiteY71" fmla="*/ 466861 h 592185"/>
              <a:gd name="connsiteX72" fmla="*/ 247441 w 608527"/>
              <a:gd name="connsiteY72" fmla="*/ 427585 h 592185"/>
              <a:gd name="connsiteX73" fmla="*/ 241448 w 608527"/>
              <a:gd name="connsiteY73" fmla="*/ 426971 h 592185"/>
              <a:gd name="connsiteX74" fmla="*/ 192433 w 608527"/>
              <a:gd name="connsiteY74" fmla="*/ 438018 h 592185"/>
              <a:gd name="connsiteX75" fmla="*/ 182599 w 608527"/>
              <a:gd name="connsiteY75" fmla="*/ 435563 h 592185"/>
              <a:gd name="connsiteX76" fmla="*/ 157247 w 608527"/>
              <a:gd name="connsiteY76" fmla="*/ 375575 h 592185"/>
              <a:gd name="connsiteX77" fmla="*/ 97168 w 608527"/>
              <a:gd name="connsiteY77" fmla="*/ 350107 h 592185"/>
              <a:gd name="connsiteX78" fmla="*/ 105005 w 608527"/>
              <a:gd name="connsiteY78" fmla="*/ 285517 h 592185"/>
              <a:gd name="connsiteX79" fmla="*/ 65823 w 608527"/>
              <a:gd name="connsiteY79" fmla="*/ 233507 h 592185"/>
              <a:gd name="connsiteX80" fmla="*/ 105005 w 608527"/>
              <a:gd name="connsiteY80" fmla="*/ 181344 h 592185"/>
              <a:gd name="connsiteX81" fmla="*/ 97168 w 608527"/>
              <a:gd name="connsiteY81" fmla="*/ 116754 h 592185"/>
              <a:gd name="connsiteX82" fmla="*/ 157247 w 608527"/>
              <a:gd name="connsiteY82" fmla="*/ 91286 h 592185"/>
              <a:gd name="connsiteX83" fmla="*/ 182599 w 608527"/>
              <a:gd name="connsiteY83" fmla="*/ 31298 h 592185"/>
              <a:gd name="connsiteX84" fmla="*/ 192433 w 608527"/>
              <a:gd name="connsiteY84" fmla="*/ 28997 h 592185"/>
              <a:gd name="connsiteX85" fmla="*/ 241448 w 608527"/>
              <a:gd name="connsiteY85" fmla="*/ 40043 h 592185"/>
              <a:gd name="connsiteX86" fmla="*/ 247441 w 608527"/>
              <a:gd name="connsiteY86" fmla="*/ 39276 h 592185"/>
              <a:gd name="connsiteX87" fmla="*/ 299529 w 608527"/>
              <a:gd name="connsiteY87" fmla="*/ 0 h 5921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</a:cxnLst>
            <a:rect l="l" t="t" r="r" b="b"/>
            <a:pathLst>
              <a:path w="608527" h="592185">
                <a:moveTo>
                  <a:pt x="92709" y="383100"/>
                </a:moveTo>
                <a:cubicBezTo>
                  <a:pt x="102697" y="388162"/>
                  <a:pt x="113607" y="390463"/>
                  <a:pt x="122674" y="392457"/>
                </a:cubicBezTo>
                <a:cubicBezTo>
                  <a:pt x="127130" y="393378"/>
                  <a:pt x="133584" y="394758"/>
                  <a:pt x="136811" y="395986"/>
                </a:cubicBezTo>
                <a:cubicBezTo>
                  <a:pt x="138040" y="399207"/>
                  <a:pt x="139423" y="405650"/>
                  <a:pt x="140345" y="410099"/>
                </a:cubicBezTo>
                <a:cubicBezTo>
                  <a:pt x="143880" y="426359"/>
                  <a:pt x="148643" y="448755"/>
                  <a:pt x="168466" y="460107"/>
                </a:cubicBezTo>
                <a:cubicBezTo>
                  <a:pt x="175535" y="464249"/>
                  <a:pt x="183525" y="466243"/>
                  <a:pt x="192438" y="466243"/>
                </a:cubicBezTo>
                <a:cubicBezTo>
                  <a:pt x="204270" y="466243"/>
                  <a:pt x="215488" y="462715"/>
                  <a:pt x="225476" y="459494"/>
                </a:cubicBezTo>
                <a:cubicBezTo>
                  <a:pt x="230086" y="457960"/>
                  <a:pt x="236233" y="455965"/>
                  <a:pt x="239767" y="455352"/>
                </a:cubicBezTo>
                <a:cubicBezTo>
                  <a:pt x="241765" y="457039"/>
                  <a:pt x="244377" y="459800"/>
                  <a:pt x="246682" y="462408"/>
                </a:cubicBezTo>
                <a:lnTo>
                  <a:pt x="120830" y="588043"/>
                </a:lnTo>
                <a:cubicBezTo>
                  <a:pt x="118217" y="590651"/>
                  <a:pt x="114529" y="592185"/>
                  <a:pt x="110841" y="592185"/>
                </a:cubicBezTo>
                <a:cubicBezTo>
                  <a:pt x="109766" y="592185"/>
                  <a:pt x="108844" y="592032"/>
                  <a:pt x="107768" y="591725"/>
                </a:cubicBezTo>
                <a:cubicBezTo>
                  <a:pt x="103004" y="590804"/>
                  <a:pt x="99163" y="587276"/>
                  <a:pt x="97472" y="582828"/>
                </a:cubicBezTo>
                <a:lnTo>
                  <a:pt x="73347" y="516098"/>
                </a:lnTo>
                <a:lnTo>
                  <a:pt x="9729" y="494929"/>
                </a:lnTo>
                <a:cubicBezTo>
                  <a:pt x="5119" y="493395"/>
                  <a:pt x="1585" y="489560"/>
                  <a:pt x="356" y="484805"/>
                </a:cubicBezTo>
                <a:cubicBezTo>
                  <a:pt x="-720" y="480049"/>
                  <a:pt x="663" y="474987"/>
                  <a:pt x="4197" y="471459"/>
                </a:cubicBezTo>
                <a:close/>
                <a:moveTo>
                  <a:pt x="512302" y="379571"/>
                </a:moveTo>
                <a:lnTo>
                  <a:pt x="604331" y="471458"/>
                </a:lnTo>
                <a:cubicBezTo>
                  <a:pt x="607864" y="474987"/>
                  <a:pt x="609247" y="480049"/>
                  <a:pt x="608172" y="484804"/>
                </a:cubicBezTo>
                <a:cubicBezTo>
                  <a:pt x="606942" y="489560"/>
                  <a:pt x="603409" y="493395"/>
                  <a:pt x="598800" y="494929"/>
                </a:cubicBezTo>
                <a:lnTo>
                  <a:pt x="535194" y="516098"/>
                </a:lnTo>
                <a:lnTo>
                  <a:pt x="511073" y="582828"/>
                </a:lnTo>
                <a:cubicBezTo>
                  <a:pt x="509383" y="587276"/>
                  <a:pt x="505542" y="590804"/>
                  <a:pt x="500780" y="591725"/>
                </a:cubicBezTo>
                <a:cubicBezTo>
                  <a:pt x="499704" y="592032"/>
                  <a:pt x="498782" y="592185"/>
                  <a:pt x="497707" y="592185"/>
                </a:cubicBezTo>
                <a:cubicBezTo>
                  <a:pt x="494020" y="592185"/>
                  <a:pt x="490332" y="590651"/>
                  <a:pt x="487721" y="588043"/>
                </a:cubicBezTo>
                <a:lnTo>
                  <a:pt x="356976" y="457499"/>
                </a:lnTo>
                <a:cubicBezTo>
                  <a:pt x="357898" y="456732"/>
                  <a:pt x="358666" y="455965"/>
                  <a:pt x="359281" y="455351"/>
                </a:cubicBezTo>
                <a:cubicBezTo>
                  <a:pt x="362814" y="455965"/>
                  <a:pt x="368960" y="457959"/>
                  <a:pt x="373569" y="459493"/>
                </a:cubicBezTo>
                <a:cubicBezTo>
                  <a:pt x="383555" y="462714"/>
                  <a:pt x="394924" y="466243"/>
                  <a:pt x="406601" y="466243"/>
                </a:cubicBezTo>
                <a:cubicBezTo>
                  <a:pt x="415511" y="466243"/>
                  <a:pt x="423654" y="464248"/>
                  <a:pt x="430721" y="460107"/>
                </a:cubicBezTo>
                <a:cubicBezTo>
                  <a:pt x="450541" y="448755"/>
                  <a:pt x="455303" y="426358"/>
                  <a:pt x="458683" y="410098"/>
                </a:cubicBezTo>
                <a:cubicBezTo>
                  <a:pt x="459605" y="405649"/>
                  <a:pt x="460988" y="399206"/>
                  <a:pt x="462217" y="395985"/>
                </a:cubicBezTo>
                <a:cubicBezTo>
                  <a:pt x="465597" y="394758"/>
                  <a:pt x="471896" y="393377"/>
                  <a:pt x="476352" y="392457"/>
                </a:cubicBezTo>
                <a:cubicBezTo>
                  <a:pt x="487260" y="390156"/>
                  <a:pt x="500933" y="387088"/>
                  <a:pt x="512302" y="379571"/>
                </a:cubicBezTo>
                <a:close/>
                <a:moveTo>
                  <a:pt x="299571" y="169992"/>
                </a:moveTo>
                <a:cubicBezTo>
                  <a:pt x="334665" y="169992"/>
                  <a:pt x="363115" y="198395"/>
                  <a:pt x="363115" y="233431"/>
                </a:cubicBezTo>
                <a:cubicBezTo>
                  <a:pt x="363115" y="268467"/>
                  <a:pt x="334665" y="296870"/>
                  <a:pt x="299571" y="296870"/>
                </a:cubicBezTo>
                <a:cubicBezTo>
                  <a:pt x="264477" y="296870"/>
                  <a:pt x="236027" y="268467"/>
                  <a:pt x="236027" y="233431"/>
                </a:cubicBezTo>
                <a:cubicBezTo>
                  <a:pt x="236027" y="198395"/>
                  <a:pt x="264477" y="169992"/>
                  <a:pt x="299571" y="169992"/>
                </a:cubicBezTo>
                <a:close/>
                <a:moveTo>
                  <a:pt x="299495" y="141609"/>
                </a:moveTo>
                <a:cubicBezTo>
                  <a:pt x="248791" y="141609"/>
                  <a:pt x="207613" y="182878"/>
                  <a:pt x="207613" y="233507"/>
                </a:cubicBezTo>
                <a:cubicBezTo>
                  <a:pt x="207613" y="284135"/>
                  <a:pt x="248791" y="325251"/>
                  <a:pt x="299495" y="325251"/>
                </a:cubicBezTo>
                <a:cubicBezTo>
                  <a:pt x="350199" y="325251"/>
                  <a:pt x="391530" y="284135"/>
                  <a:pt x="391530" y="233507"/>
                </a:cubicBezTo>
                <a:cubicBezTo>
                  <a:pt x="391530" y="182878"/>
                  <a:pt x="350199" y="141609"/>
                  <a:pt x="299495" y="141609"/>
                </a:cubicBezTo>
                <a:close/>
                <a:moveTo>
                  <a:pt x="299495" y="115374"/>
                </a:moveTo>
                <a:cubicBezTo>
                  <a:pt x="364642" y="115374"/>
                  <a:pt x="417804" y="168304"/>
                  <a:pt x="417804" y="233507"/>
                </a:cubicBezTo>
                <a:cubicBezTo>
                  <a:pt x="417804" y="298556"/>
                  <a:pt x="364642" y="351486"/>
                  <a:pt x="299495" y="351486"/>
                </a:cubicBezTo>
                <a:cubicBezTo>
                  <a:pt x="234348" y="351486"/>
                  <a:pt x="181339" y="298556"/>
                  <a:pt x="181339" y="233507"/>
                </a:cubicBezTo>
                <a:cubicBezTo>
                  <a:pt x="181339" y="168304"/>
                  <a:pt x="234348" y="115374"/>
                  <a:pt x="299495" y="115374"/>
                </a:cubicBezTo>
                <a:close/>
                <a:moveTo>
                  <a:pt x="299529" y="87143"/>
                </a:moveTo>
                <a:cubicBezTo>
                  <a:pt x="218708" y="87143"/>
                  <a:pt x="152944" y="152808"/>
                  <a:pt x="152944" y="233507"/>
                </a:cubicBezTo>
                <a:cubicBezTo>
                  <a:pt x="152944" y="314207"/>
                  <a:pt x="218708" y="379871"/>
                  <a:pt x="299529" y="379871"/>
                </a:cubicBezTo>
                <a:cubicBezTo>
                  <a:pt x="380351" y="379871"/>
                  <a:pt x="446114" y="314207"/>
                  <a:pt x="446114" y="233507"/>
                </a:cubicBezTo>
                <a:cubicBezTo>
                  <a:pt x="446114" y="152808"/>
                  <a:pt x="380351" y="87143"/>
                  <a:pt x="299529" y="87143"/>
                </a:cubicBezTo>
                <a:close/>
                <a:moveTo>
                  <a:pt x="299529" y="0"/>
                </a:moveTo>
                <a:cubicBezTo>
                  <a:pt x="319043" y="0"/>
                  <a:pt x="333794" y="34520"/>
                  <a:pt x="351618" y="39276"/>
                </a:cubicBezTo>
                <a:cubicBezTo>
                  <a:pt x="353615" y="39736"/>
                  <a:pt x="355612" y="40043"/>
                  <a:pt x="357764" y="40043"/>
                </a:cubicBezTo>
                <a:cubicBezTo>
                  <a:pt x="372514" y="40043"/>
                  <a:pt x="392028" y="28997"/>
                  <a:pt x="406625" y="28997"/>
                </a:cubicBezTo>
                <a:cubicBezTo>
                  <a:pt x="410313" y="28997"/>
                  <a:pt x="413540" y="29610"/>
                  <a:pt x="416459" y="31298"/>
                </a:cubicBezTo>
                <a:cubicBezTo>
                  <a:pt x="432900" y="40810"/>
                  <a:pt x="428444" y="77938"/>
                  <a:pt x="441965" y="91286"/>
                </a:cubicBezTo>
                <a:cubicBezTo>
                  <a:pt x="455333" y="104633"/>
                  <a:pt x="492517" y="100184"/>
                  <a:pt x="502044" y="116754"/>
                </a:cubicBezTo>
                <a:cubicBezTo>
                  <a:pt x="511417" y="133016"/>
                  <a:pt x="489137" y="162780"/>
                  <a:pt x="494054" y="181344"/>
                </a:cubicBezTo>
                <a:cubicBezTo>
                  <a:pt x="498817" y="199294"/>
                  <a:pt x="533389" y="214023"/>
                  <a:pt x="533389" y="233507"/>
                </a:cubicBezTo>
                <a:cubicBezTo>
                  <a:pt x="533389" y="252838"/>
                  <a:pt x="498817" y="267567"/>
                  <a:pt x="494054" y="285517"/>
                </a:cubicBezTo>
                <a:cubicBezTo>
                  <a:pt x="489137" y="304081"/>
                  <a:pt x="511417" y="333998"/>
                  <a:pt x="502044" y="350261"/>
                </a:cubicBezTo>
                <a:cubicBezTo>
                  <a:pt x="492517" y="366677"/>
                  <a:pt x="455333" y="362228"/>
                  <a:pt x="441965" y="375575"/>
                </a:cubicBezTo>
                <a:cubicBezTo>
                  <a:pt x="428444" y="388923"/>
                  <a:pt x="432900" y="426051"/>
                  <a:pt x="416459" y="435563"/>
                </a:cubicBezTo>
                <a:cubicBezTo>
                  <a:pt x="413540" y="437251"/>
                  <a:pt x="410313" y="438018"/>
                  <a:pt x="406625" y="438018"/>
                </a:cubicBezTo>
                <a:cubicBezTo>
                  <a:pt x="392028" y="438018"/>
                  <a:pt x="372514" y="426971"/>
                  <a:pt x="357764" y="426971"/>
                </a:cubicBezTo>
                <a:cubicBezTo>
                  <a:pt x="355612" y="426971"/>
                  <a:pt x="353615" y="427125"/>
                  <a:pt x="351618" y="427585"/>
                </a:cubicBezTo>
                <a:cubicBezTo>
                  <a:pt x="333794" y="432495"/>
                  <a:pt x="319043" y="466861"/>
                  <a:pt x="299529" y="466861"/>
                </a:cubicBezTo>
                <a:cubicBezTo>
                  <a:pt x="280015" y="466861"/>
                  <a:pt x="265418" y="432495"/>
                  <a:pt x="247441" y="427585"/>
                </a:cubicBezTo>
                <a:cubicBezTo>
                  <a:pt x="245597" y="427125"/>
                  <a:pt x="243446" y="426971"/>
                  <a:pt x="241448" y="426971"/>
                </a:cubicBezTo>
                <a:cubicBezTo>
                  <a:pt x="226544" y="426971"/>
                  <a:pt x="207184" y="438018"/>
                  <a:pt x="192433" y="438018"/>
                </a:cubicBezTo>
                <a:cubicBezTo>
                  <a:pt x="188899" y="438018"/>
                  <a:pt x="185519" y="437251"/>
                  <a:pt x="182599" y="435563"/>
                </a:cubicBezTo>
                <a:cubicBezTo>
                  <a:pt x="166158" y="426051"/>
                  <a:pt x="170614" y="388923"/>
                  <a:pt x="157247" y="375575"/>
                </a:cubicBezTo>
                <a:cubicBezTo>
                  <a:pt x="143879" y="362228"/>
                  <a:pt x="106695" y="366677"/>
                  <a:pt x="97168" y="350107"/>
                </a:cubicBezTo>
                <a:cubicBezTo>
                  <a:pt x="87642" y="333998"/>
                  <a:pt x="110075" y="304081"/>
                  <a:pt x="105005" y="285517"/>
                </a:cubicBezTo>
                <a:cubicBezTo>
                  <a:pt x="100241" y="267567"/>
                  <a:pt x="65823" y="252838"/>
                  <a:pt x="65823" y="233507"/>
                </a:cubicBezTo>
                <a:cubicBezTo>
                  <a:pt x="65823" y="214023"/>
                  <a:pt x="100241" y="199294"/>
                  <a:pt x="105005" y="181344"/>
                </a:cubicBezTo>
                <a:cubicBezTo>
                  <a:pt x="110075" y="162780"/>
                  <a:pt x="87642" y="133016"/>
                  <a:pt x="97168" y="116754"/>
                </a:cubicBezTo>
                <a:cubicBezTo>
                  <a:pt x="106695" y="100184"/>
                  <a:pt x="143879" y="104633"/>
                  <a:pt x="157247" y="91286"/>
                </a:cubicBezTo>
                <a:cubicBezTo>
                  <a:pt x="170614" y="77938"/>
                  <a:pt x="166158" y="40810"/>
                  <a:pt x="182599" y="31298"/>
                </a:cubicBezTo>
                <a:cubicBezTo>
                  <a:pt x="185519" y="29610"/>
                  <a:pt x="188899" y="28997"/>
                  <a:pt x="192433" y="28997"/>
                </a:cubicBezTo>
                <a:cubicBezTo>
                  <a:pt x="207184" y="28997"/>
                  <a:pt x="226544" y="40043"/>
                  <a:pt x="241448" y="40043"/>
                </a:cubicBezTo>
                <a:cubicBezTo>
                  <a:pt x="243599" y="40043"/>
                  <a:pt x="245597" y="39736"/>
                  <a:pt x="247441" y="39276"/>
                </a:cubicBezTo>
                <a:cubicBezTo>
                  <a:pt x="265418" y="34520"/>
                  <a:pt x="280169" y="0"/>
                  <a:pt x="299529" y="0"/>
                </a:cubicBezTo>
                <a:close/>
              </a:path>
            </a:pathLst>
          </a:custGeom>
          <a:solidFill>
            <a:srgbClr val="1A3172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字魂59号-创粗黑" panose="00000500000000000000" pitchFamily="2" charset="-122"/>
              <a:ea typeface="字魂59号-创粗黑" panose="00000500000000000000" pitchFamily="2" charset="-122"/>
              <a:sym typeface="字魂59号-创粗黑" panose="00000500000000000000" pitchFamily="2" charset="-122"/>
            </a:endParaRPr>
          </a:p>
        </p:txBody>
      </p:sp>
      <p:sp>
        <p:nvSpPr>
          <p:cNvPr id="5" name="矩形: 圆角 4"/>
          <p:cNvSpPr/>
          <p:nvPr/>
        </p:nvSpPr>
        <p:spPr>
          <a:xfrm>
            <a:off x="1331511" y="2400560"/>
            <a:ext cx="1272103" cy="408623"/>
          </a:xfrm>
          <a:prstGeom prst="roundRect">
            <a:avLst>
              <a:gd name="adj" fmla="val 9674"/>
            </a:avLst>
          </a:prstGeom>
          <a:solidFill>
            <a:schemeClr val="bg1">
              <a:lumMod val="75000"/>
            </a:schemeClr>
          </a:solidFill>
        </p:spPr>
        <p:txBody>
          <a:bodyPr wrap="none">
            <a:normAutofit/>
          </a:bodyPr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charset="0"/>
                <a:ea typeface="等线" charset="0"/>
                <a:sym typeface="字魂59号-创粗黑" panose="00000500000000000000" pitchFamily="2" charset="-122"/>
              </a:rPr>
              <a:t>原案件</a:t>
            </a:r>
          </a:p>
        </p:txBody>
      </p:sp>
      <p:cxnSp>
        <p:nvCxnSpPr>
          <p:cNvPr id="7" name="直接连接符 6"/>
          <p:cNvCxnSpPr/>
          <p:nvPr/>
        </p:nvCxnSpPr>
        <p:spPr>
          <a:xfrm>
            <a:off x="3036000" y="1123950"/>
            <a:ext cx="0" cy="230505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rophy_159504"/>
          <p:cNvSpPr>
            <a:spLocks noChangeAspect="1"/>
          </p:cNvSpPr>
          <p:nvPr/>
        </p:nvSpPr>
        <p:spPr bwMode="auto">
          <a:xfrm>
            <a:off x="1594541" y="3928003"/>
            <a:ext cx="746045" cy="973589"/>
          </a:xfrm>
          <a:custGeom>
            <a:avLst/>
            <a:gdLst>
              <a:gd name="connsiteX0" fmla="*/ 454392 w 463299"/>
              <a:gd name="connsiteY0" fmla="*/ 223559 h 604605"/>
              <a:gd name="connsiteX1" fmla="*/ 463228 w 463299"/>
              <a:gd name="connsiteY1" fmla="*/ 245267 h 604605"/>
              <a:gd name="connsiteX2" fmla="*/ 451811 w 463299"/>
              <a:gd name="connsiteY2" fmla="*/ 388606 h 604605"/>
              <a:gd name="connsiteX3" fmla="*/ 450421 w 463299"/>
              <a:gd name="connsiteY3" fmla="*/ 403376 h 604605"/>
              <a:gd name="connsiteX4" fmla="*/ 441188 w 463299"/>
              <a:gd name="connsiteY4" fmla="*/ 448182 h 604605"/>
              <a:gd name="connsiteX5" fmla="*/ 431657 w 463299"/>
              <a:gd name="connsiteY5" fmla="*/ 462555 h 604605"/>
              <a:gd name="connsiteX6" fmla="*/ 386287 w 463299"/>
              <a:gd name="connsiteY6" fmla="*/ 510731 h 604605"/>
              <a:gd name="connsiteX7" fmla="*/ 339725 w 463299"/>
              <a:gd name="connsiteY7" fmla="*/ 560196 h 604605"/>
              <a:gd name="connsiteX8" fmla="*/ 324535 w 463299"/>
              <a:gd name="connsiteY8" fmla="*/ 583094 h 604605"/>
              <a:gd name="connsiteX9" fmla="*/ 315302 w 463299"/>
              <a:gd name="connsiteY9" fmla="*/ 604605 h 604605"/>
              <a:gd name="connsiteX10" fmla="*/ 245410 w 463299"/>
              <a:gd name="connsiteY10" fmla="*/ 604605 h 604605"/>
              <a:gd name="connsiteX11" fmla="*/ 246502 w 463299"/>
              <a:gd name="connsiteY11" fmla="*/ 601036 h 604605"/>
              <a:gd name="connsiteX12" fmla="*/ 274697 w 463299"/>
              <a:gd name="connsiteY12" fmla="*/ 520347 h 604605"/>
              <a:gd name="connsiteX13" fmla="*/ 281647 w 463299"/>
              <a:gd name="connsiteY13" fmla="*/ 505180 h 604605"/>
              <a:gd name="connsiteX14" fmla="*/ 343200 w 463299"/>
              <a:gd name="connsiteY14" fmla="*/ 431033 h 604605"/>
              <a:gd name="connsiteX15" fmla="*/ 365736 w 463299"/>
              <a:gd name="connsiteY15" fmla="*/ 406350 h 604605"/>
              <a:gd name="connsiteX16" fmla="*/ 399193 w 463299"/>
              <a:gd name="connsiteY16" fmla="*/ 372151 h 604605"/>
              <a:gd name="connsiteX17" fmla="*/ 417957 w 463299"/>
              <a:gd name="connsiteY17" fmla="*/ 371754 h 604605"/>
              <a:gd name="connsiteX18" fmla="*/ 411404 w 463299"/>
              <a:gd name="connsiteY18" fmla="*/ 413685 h 604605"/>
              <a:gd name="connsiteX19" fmla="*/ 380926 w 463299"/>
              <a:gd name="connsiteY19" fmla="*/ 464240 h 604605"/>
              <a:gd name="connsiteX20" fmla="*/ 375167 w 463299"/>
              <a:gd name="connsiteY20" fmla="*/ 473162 h 604605"/>
              <a:gd name="connsiteX21" fmla="*/ 420637 w 463299"/>
              <a:gd name="connsiteY21" fmla="*/ 411703 h 604605"/>
              <a:gd name="connsiteX22" fmla="*/ 426792 w 463299"/>
              <a:gd name="connsiteY22" fmla="*/ 366401 h 604605"/>
              <a:gd name="connsiteX23" fmla="*/ 401079 w 463299"/>
              <a:gd name="connsiteY23" fmla="*/ 362337 h 604605"/>
              <a:gd name="connsiteX24" fmla="*/ 399292 w 463299"/>
              <a:gd name="connsiteY24" fmla="*/ 362734 h 604605"/>
              <a:gd name="connsiteX25" fmla="*/ 399689 w 463299"/>
              <a:gd name="connsiteY25" fmla="*/ 361049 h 604605"/>
              <a:gd name="connsiteX26" fmla="*/ 426395 w 463299"/>
              <a:gd name="connsiteY26" fmla="*/ 252206 h 604605"/>
              <a:gd name="connsiteX27" fmla="*/ 430565 w 463299"/>
              <a:gd name="connsiteY27" fmla="*/ 241302 h 604605"/>
              <a:gd name="connsiteX28" fmla="*/ 454392 w 463299"/>
              <a:gd name="connsiteY28" fmla="*/ 223559 h 604605"/>
              <a:gd name="connsiteX29" fmla="*/ 8810 w 463299"/>
              <a:gd name="connsiteY29" fmla="*/ 223559 h 604605"/>
              <a:gd name="connsiteX30" fmla="*/ 32739 w 463299"/>
              <a:gd name="connsiteY30" fmla="*/ 241302 h 604605"/>
              <a:gd name="connsiteX31" fmla="*/ 36910 w 463299"/>
              <a:gd name="connsiteY31" fmla="*/ 252206 h 604605"/>
              <a:gd name="connsiteX32" fmla="*/ 63520 w 463299"/>
              <a:gd name="connsiteY32" fmla="*/ 361049 h 604605"/>
              <a:gd name="connsiteX33" fmla="*/ 64016 w 463299"/>
              <a:gd name="connsiteY33" fmla="*/ 362734 h 604605"/>
              <a:gd name="connsiteX34" fmla="*/ 62229 w 463299"/>
              <a:gd name="connsiteY34" fmla="*/ 362337 h 604605"/>
              <a:gd name="connsiteX35" fmla="*/ 36413 w 463299"/>
              <a:gd name="connsiteY35" fmla="*/ 366401 h 604605"/>
              <a:gd name="connsiteX36" fmla="*/ 42668 w 463299"/>
              <a:gd name="connsiteY36" fmla="*/ 411703 h 604605"/>
              <a:gd name="connsiteX37" fmla="*/ 88144 w 463299"/>
              <a:gd name="connsiteY37" fmla="*/ 473162 h 604605"/>
              <a:gd name="connsiteX38" fmla="*/ 82385 w 463299"/>
              <a:gd name="connsiteY38" fmla="*/ 464240 h 604605"/>
              <a:gd name="connsiteX39" fmla="*/ 51903 w 463299"/>
              <a:gd name="connsiteY39" fmla="*/ 413685 h 604605"/>
              <a:gd name="connsiteX40" fmla="*/ 45250 w 463299"/>
              <a:gd name="connsiteY40" fmla="*/ 371754 h 604605"/>
              <a:gd name="connsiteX41" fmla="*/ 64016 w 463299"/>
              <a:gd name="connsiteY41" fmla="*/ 372151 h 604605"/>
              <a:gd name="connsiteX42" fmla="*/ 97477 w 463299"/>
              <a:gd name="connsiteY42" fmla="*/ 406350 h 604605"/>
              <a:gd name="connsiteX43" fmla="*/ 120017 w 463299"/>
              <a:gd name="connsiteY43" fmla="*/ 431033 h 604605"/>
              <a:gd name="connsiteX44" fmla="*/ 181578 w 463299"/>
              <a:gd name="connsiteY44" fmla="*/ 505180 h 604605"/>
              <a:gd name="connsiteX45" fmla="*/ 188627 w 463299"/>
              <a:gd name="connsiteY45" fmla="*/ 520347 h 604605"/>
              <a:gd name="connsiteX46" fmla="*/ 216826 w 463299"/>
              <a:gd name="connsiteY46" fmla="*/ 601036 h 604605"/>
              <a:gd name="connsiteX47" fmla="*/ 217819 w 463299"/>
              <a:gd name="connsiteY47" fmla="*/ 604605 h 604605"/>
              <a:gd name="connsiteX48" fmla="*/ 148017 w 463299"/>
              <a:gd name="connsiteY48" fmla="*/ 604605 h 604605"/>
              <a:gd name="connsiteX49" fmla="*/ 138684 w 463299"/>
              <a:gd name="connsiteY49" fmla="*/ 583094 h 604605"/>
              <a:gd name="connsiteX50" fmla="*/ 123591 w 463299"/>
              <a:gd name="connsiteY50" fmla="*/ 560196 h 604605"/>
              <a:gd name="connsiteX51" fmla="*/ 76924 w 463299"/>
              <a:gd name="connsiteY51" fmla="*/ 510731 h 604605"/>
              <a:gd name="connsiteX52" fmla="*/ 31647 w 463299"/>
              <a:gd name="connsiteY52" fmla="*/ 462555 h 604605"/>
              <a:gd name="connsiteX53" fmla="*/ 22016 w 463299"/>
              <a:gd name="connsiteY53" fmla="*/ 448182 h 604605"/>
              <a:gd name="connsiteX54" fmla="*/ 12782 w 463299"/>
              <a:gd name="connsiteY54" fmla="*/ 403277 h 604605"/>
              <a:gd name="connsiteX55" fmla="*/ 11392 w 463299"/>
              <a:gd name="connsiteY55" fmla="*/ 388507 h 604605"/>
              <a:gd name="connsiteX56" fmla="*/ 72 w 463299"/>
              <a:gd name="connsiteY56" fmla="*/ 245267 h 604605"/>
              <a:gd name="connsiteX57" fmla="*/ 8810 w 463299"/>
              <a:gd name="connsiteY57" fmla="*/ 223559 h 604605"/>
              <a:gd name="connsiteX58" fmla="*/ 355234 w 463299"/>
              <a:gd name="connsiteY58" fmla="*/ 208098 h 604605"/>
              <a:gd name="connsiteX59" fmla="*/ 362182 w 463299"/>
              <a:gd name="connsiteY59" fmla="*/ 210375 h 604605"/>
              <a:gd name="connsiteX60" fmla="*/ 387990 w 463299"/>
              <a:gd name="connsiteY60" fmla="*/ 228397 h 604605"/>
              <a:gd name="connsiteX61" fmla="*/ 391067 w 463299"/>
              <a:gd name="connsiteY61" fmla="*/ 245429 h 604605"/>
              <a:gd name="connsiteX62" fmla="*/ 380942 w 463299"/>
              <a:gd name="connsiteY62" fmla="*/ 250578 h 604605"/>
              <a:gd name="connsiteX63" fmla="*/ 373994 w 463299"/>
              <a:gd name="connsiteY63" fmla="*/ 248400 h 604605"/>
              <a:gd name="connsiteX64" fmla="*/ 348186 w 463299"/>
              <a:gd name="connsiteY64" fmla="*/ 230378 h 604605"/>
              <a:gd name="connsiteX65" fmla="*/ 345109 w 463299"/>
              <a:gd name="connsiteY65" fmla="*/ 213346 h 604605"/>
              <a:gd name="connsiteX66" fmla="*/ 355234 w 463299"/>
              <a:gd name="connsiteY66" fmla="*/ 208098 h 604605"/>
              <a:gd name="connsiteX67" fmla="*/ 108105 w 463299"/>
              <a:gd name="connsiteY67" fmla="*/ 208098 h 604605"/>
              <a:gd name="connsiteX68" fmla="*/ 118123 w 463299"/>
              <a:gd name="connsiteY68" fmla="*/ 213346 h 604605"/>
              <a:gd name="connsiteX69" fmla="*/ 115147 w 463299"/>
              <a:gd name="connsiteY69" fmla="*/ 230378 h 604605"/>
              <a:gd name="connsiteX70" fmla="*/ 89360 w 463299"/>
              <a:gd name="connsiteY70" fmla="*/ 248400 h 604605"/>
              <a:gd name="connsiteX71" fmla="*/ 82318 w 463299"/>
              <a:gd name="connsiteY71" fmla="*/ 250578 h 604605"/>
              <a:gd name="connsiteX72" fmla="*/ 72300 w 463299"/>
              <a:gd name="connsiteY72" fmla="*/ 245429 h 604605"/>
              <a:gd name="connsiteX73" fmla="*/ 75276 w 463299"/>
              <a:gd name="connsiteY73" fmla="*/ 228397 h 604605"/>
              <a:gd name="connsiteX74" fmla="*/ 101063 w 463299"/>
              <a:gd name="connsiteY74" fmla="*/ 210375 h 604605"/>
              <a:gd name="connsiteX75" fmla="*/ 108105 w 463299"/>
              <a:gd name="connsiteY75" fmla="*/ 208098 h 604605"/>
              <a:gd name="connsiteX76" fmla="*/ 255572 w 463299"/>
              <a:gd name="connsiteY76" fmla="*/ 194126 h 604605"/>
              <a:gd name="connsiteX77" fmla="*/ 234020 w 463299"/>
              <a:gd name="connsiteY77" fmla="*/ 333140 h 604605"/>
              <a:gd name="connsiteX78" fmla="*/ 229451 w 463299"/>
              <a:gd name="connsiteY78" fmla="*/ 333140 h 604605"/>
              <a:gd name="connsiteX79" fmla="*/ 207799 w 463299"/>
              <a:gd name="connsiteY79" fmla="*/ 194225 h 604605"/>
              <a:gd name="connsiteX80" fmla="*/ 230245 w 463299"/>
              <a:gd name="connsiteY80" fmla="*/ 198486 h 604605"/>
              <a:gd name="connsiteX81" fmla="*/ 232927 w 463299"/>
              <a:gd name="connsiteY81" fmla="*/ 198486 h 604605"/>
              <a:gd name="connsiteX82" fmla="*/ 200548 w 463299"/>
              <a:gd name="connsiteY82" fmla="*/ 178337 h 604605"/>
              <a:gd name="connsiteX83" fmla="*/ 194295 w 463299"/>
              <a:gd name="connsiteY83" fmla="*/ 180220 h 604605"/>
              <a:gd name="connsiteX84" fmla="*/ 192211 w 463299"/>
              <a:gd name="connsiteY84" fmla="*/ 186366 h 604605"/>
              <a:gd name="connsiteX85" fmla="*/ 216429 w 463299"/>
              <a:gd name="connsiteY85" fmla="*/ 341305 h 604605"/>
              <a:gd name="connsiteX86" fmla="*/ 223377 w 463299"/>
              <a:gd name="connsiteY86" fmla="*/ 347252 h 604605"/>
              <a:gd name="connsiteX87" fmla="*/ 240051 w 463299"/>
              <a:gd name="connsiteY87" fmla="*/ 347252 h 604605"/>
              <a:gd name="connsiteX88" fmla="*/ 246999 w 463299"/>
              <a:gd name="connsiteY88" fmla="*/ 341305 h 604605"/>
              <a:gd name="connsiteX89" fmla="*/ 271018 w 463299"/>
              <a:gd name="connsiteY89" fmla="*/ 186366 h 604605"/>
              <a:gd name="connsiteX90" fmla="*/ 269033 w 463299"/>
              <a:gd name="connsiteY90" fmla="*/ 180220 h 604605"/>
              <a:gd name="connsiteX91" fmla="*/ 262780 w 463299"/>
              <a:gd name="connsiteY91" fmla="*/ 178337 h 604605"/>
              <a:gd name="connsiteX92" fmla="*/ 231714 w 463299"/>
              <a:gd name="connsiteY92" fmla="*/ 184384 h 604605"/>
              <a:gd name="connsiteX93" fmla="*/ 380942 w 463299"/>
              <a:gd name="connsiteY93" fmla="*/ 85455 h 604605"/>
              <a:gd name="connsiteX94" fmla="*/ 391067 w 463299"/>
              <a:gd name="connsiteY94" fmla="*/ 90613 h 604605"/>
              <a:gd name="connsiteX95" fmla="*/ 387990 w 463299"/>
              <a:gd name="connsiteY95" fmla="*/ 107673 h 604605"/>
              <a:gd name="connsiteX96" fmla="*/ 362182 w 463299"/>
              <a:gd name="connsiteY96" fmla="*/ 125725 h 604605"/>
              <a:gd name="connsiteX97" fmla="*/ 355234 w 463299"/>
              <a:gd name="connsiteY97" fmla="*/ 128006 h 604605"/>
              <a:gd name="connsiteX98" fmla="*/ 345109 w 463299"/>
              <a:gd name="connsiteY98" fmla="*/ 122749 h 604605"/>
              <a:gd name="connsiteX99" fmla="*/ 348186 w 463299"/>
              <a:gd name="connsiteY99" fmla="*/ 105689 h 604605"/>
              <a:gd name="connsiteX100" fmla="*/ 373994 w 463299"/>
              <a:gd name="connsiteY100" fmla="*/ 87637 h 604605"/>
              <a:gd name="connsiteX101" fmla="*/ 380942 w 463299"/>
              <a:gd name="connsiteY101" fmla="*/ 85455 h 604605"/>
              <a:gd name="connsiteX102" fmla="*/ 82318 w 463299"/>
              <a:gd name="connsiteY102" fmla="*/ 85455 h 604605"/>
              <a:gd name="connsiteX103" fmla="*/ 89360 w 463299"/>
              <a:gd name="connsiteY103" fmla="*/ 87637 h 604605"/>
              <a:gd name="connsiteX104" fmla="*/ 115147 w 463299"/>
              <a:gd name="connsiteY104" fmla="*/ 105689 h 604605"/>
              <a:gd name="connsiteX105" fmla="*/ 118123 w 463299"/>
              <a:gd name="connsiteY105" fmla="*/ 122749 h 604605"/>
              <a:gd name="connsiteX106" fmla="*/ 108105 w 463299"/>
              <a:gd name="connsiteY106" fmla="*/ 128006 h 604605"/>
              <a:gd name="connsiteX107" fmla="*/ 101063 w 463299"/>
              <a:gd name="connsiteY107" fmla="*/ 125725 h 604605"/>
              <a:gd name="connsiteX108" fmla="*/ 75276 w 463299"/>
              <a:gd name="connsiteY108" fmla="*/ 107673 h 604605"/>
              <a:gd name="connsiteX109" fmla="*/ 72300 w 463299"/>
              <a:gd name="connsiteY109" fmla="*/ 90613 h 604605"/>
              <a:gd name="connsiteX110" fmla="*/ 82318 w 463299"/>
              <a:gd name="connsiteY110" fmla="*/ 85455 h 604605"/>
              <a:gd name="connsiteX111" fmla="*/ 231615 w 463299"/>
              <a:gd name="connsiteY111" fmla="*/ 65132 h 604605"/>
              <a:gd name="connsiteX112" fmla="*/ 339403 w 463299"/>
              <a:gd name="connsiteY112" fmla="*/ 172786 h 604605"/>
              <a:gd name="connsiteX113" fmla="*/ 304168 w 463299"/>
              <a:gd name="connsiteY113" fmla="*/ 268643 h 604605"/>
              <a:gd name="connsiteX114" fmla="*/ 272110 w 463299"/>
              <a:gd name="connsiteY114" fmla="*/ 353002 h 604605"/>
              <a:gd name="connsiteX115" fmla="*/ 271812 w 463299"/>
              <a:gd name="connsiteY115" fmla="*/ 354984 h 604605"/>
              <a:gd name="connsiteX116" fmla="*/ 275881 w 463299"/>
              <a:gd name="connsiteY116" fmla="*/ 363113 h 604605"/>
              <a:gd name="connsiteX117" fmla="*/ 218811 w 463299"/>
              <a:gd name="connsiteY117" fmla="*/ 371836 h 604605"/>
              <a:gd name="connsiteX118" fmla="*/ 281737 w 463299"/>
              <a:gd name="connsiteY118" fmla="*/ 383236 h 604605"/>
              <a:gd name="connsiteX119" fmla="*/ 231323 w 463299"/>
              <a:gd name="connsiteY119" fmla="*/ 394444 h 604605"/>
              <a:gd name="connsiteX120" fmla="*/ 231123 w 463299"/>
              <a:gd name="connsiteY120" fmla="*/ 394448 h 604605"/>
              <a:gd name="connsiteX121" fmla="*/ 230408 w 463299"/>
              <a:gd name="connsiteY121" fmla="*/ 394432 h 604605"/>
              <a:gd name="connsiteX122" fmla="*/ 221987 w 463299"/>
              <a:gd name="connsiteY122" fmla="*/ 394636 h 604605"/>
              <a:gd name="connsiteX123" fmla="*/ 231123 w 463299"/>
              <a:gd name="connsiteY123" fmla="*/ 394448 h 604605"/>
              <a:gd name="connsiteX124" fmla="*/ 248934 w 463299"/>
              <a:gd name="connsiteY124" fmla="*/ 394859 h 604605"/>
              <a:gd name="connsiteX125" fmla="*/ 275881 w 463299"/>
              <a:gd name="connsiteY125" fmla="*/ 403855 h 604605"/>
              <a:gd name="connsiteX126" fmla="*/ 265857 w 463299"/>
              <a:gd name="connsiteY126" fmla="*/ 413867 h 604605"/>
              <a:gd name="connsiteX127" fmla="*/ 197472 w 463299"/>
              <a:gd name="connsiteY127" fmla="*/ 413867 h 604605"/>
              <a:gd name="connsiteX128" fmla="*/ 187348 w 463299"/>
              <a:gd name="connsiteY128" fmla="*/ 403855 h 604605"/>
              <a:gd name="connsiteX129" fmla="*/ 193204 w 463299"/>
              <a:gd name="connsiteY129" fmla="*/ 394636 h 604605"/>
              <a:gd name="connsiteX130" fmla="*/ 181591 w 463299"/>
              <a:gd name="connsiteY130" fmla="*/ 383236 h 604605"/>
              <a:gd name="connsiteX131" fmla="*/ 192509 w 463299"/>
              <a:gd name="connsiteY131" fmla="*/ 371836 h 604605"/>
              <a:gd name="connsiteX132" fmla="*/ 187348 w 463299"/>
              <a:gd name="connsiteY132" fmla="*/ 363113 h 604605"/>
              <a:gd name="connsiteX133" fmla="*/ 191417 w 463299"/>
              <a:gd name="connsiteY133" fmla="*/ 354984 h 604605"/>
              <a:gd name="connsiteX134" fmla="*/ 191219 w 463299"/>
              <a:gd name="connsiteY134" fmla="*/ 353002 h 604605"/>
              <a:gd name="connsiteX135" fmla="*/ 159259 w 463299"/>
              <a:gd name="connsiteY135" fmla="*/ 268842 h 604605"/>
              <a:gd name="connsiteX136" fmla="*/ 123826 w 463299"/>
              <a:gd name="connsiteY136" fmla="*/ 172786 h 604605"/>
              <a:gd name="connsiteX137" fmla="*/ 231615 w 463299"/>
              <a:gd name="connsiteY137" fmla="*/ 65132 h 604605"/>
              <a:gd name="connsiteX138" fmla="*/ 231601 w 463299"/>
              <a:gd name="connsiteY138" fmla="*/ 0 h 604605"/>
              <a:gd name="connsiteX139" fmla="*/ 243929 w 463299"/>
              <a:gd name="connsiteY139" fmla="*/ 12293 h 604605"/>
              <a:gd name="connsiteX140" fmla="*/ 243929 w 463299"/>
              <a:gd name="connsiteY140" fmla="*/ 39855 h 604605"/>
              <a:gd name="connsiteX141" fmla="*/ 231601 w 463299"/>
              <a:gd name="connsiteY141" fmla="*/ 52148 h 604605"/>
              <a:gd name="connsiteX142" fmla="*/ 219372 w 463299"/>
              <a:gd name="connsiteY142" fmla="*/ 39855 h 604605"/>
              <a:gd name="connsiteX143" fmla="*/ 219372 w 463299"/>
              <a:gd name="connsiteY143" fmla="*/ 12293 h 604605"/>
              <a:gd name="connsiteX144" fmla="*/ 231601 w 463299"/>
              <a:gd name="connsiteY144" fmla="*/ 0 h 604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63299" h="604605">
                <a:moveTo>
                  <a:pt x="454392" y="223559"/>
                </a:moveTo>
                <a:cubicBezTo>
                  <a:pt x="458065" y="224550"/>
                  <a:pt x="464022" y="228713"/>
                  <a:pt x="463228" y="245267"/>
                </a:cubicBezTo>
                <a:lnTo>
                  <a:pt x="451811" y="388606"/>
                </a:lnTo>
                <a:cubicBezTo>
                  <a:pt x="451314" y="393265"/>
                  <a:pt x="450818" y="398122"/>
                  <a:pt x="450421" y="403376"/>
                </a:cubicBezTo>
                <a:cubicBezTo>
                  <a:pt x="449130" y="419236"/>
                  <a:pt x="447740" y="435592"/>
                  <a:pt x="441188" y="448182"/>
                </a:cubicBezTo>
                <a:cubicBezTo>
                  <a:pt x="438507" y="453435"/>
                  <a:pt x="435430" y="458094"/>
                  <a:pt x="431657" y="462555"/>
                </a:cubicBezTo>
                <a:cubicBezTo>
                  <a:pt x="424906" y="470684"/>
                  <a:pt x="406142" y="490113"/>
                  <a:pt x="386287" y="510731"/>
                </a:cubicBezTo>
                <a:cubicBezTo>
                  <a:pt x="367027" y="530755"/>
                  <a:pt x="346972" y="551572"/>
                  <a:pt x="339725" y="560196"/>
                </a:cubicBezTo>
                <a:cubicBezTo>
                  <a:pt x="333967" y="567036"/>
                  <a:pt x="329003" y="574470"/>
                  <a:pt x="324535" y="583094"/>
                </a:cubicBezTo>
                <a:cubicBezTo>
                  <a:pt x="320961" y="590033"/>
                  <a:pt x="317983" y="597270"/>
                  <a:pt x="315302" y="604605"/>
                </a:cubicBezTo>
                <a:lnTo>
                  <a:pt x="245410" y="604605"/>
                </a:lnTo>
                <a:lnTo>
                  <a:pt x="246502" y="601036"/>
                </a:lnTo>
                <a:cubicBezTo>
                  <a:pt x="254841" y="572587"/>
                  <a:pt x="264074" y="546120"/>
                  <a:pt x="274697" y="520347"/>
                </a:cubicBezTo>
                <a:cubicBezTo>
                  <a:pt x="276782" y="515192"/>
                  <a:pt x="279165" y="510037"/>
                  <a:pt x="281647" y="505180"/>
                </a:cubicBezTo>
                <a:cubicBezTo>
                  <a:pt x="298326" y="473063"/>
                  <a:pt x="321160" y="451651"/>
                  <a:pt x="343200" y="431033"/>
                </a:cubicBezTo>
                <a:cubicBezTo>
                  <a:pt x="349454" y="425184"/>
                  <a:pt x="357397" y="416064"/>
                  <a:pt x="365736" y="406350"/>
                </a:cubicBezTo>
                <a:cubicBezTo>
                  <a:pt x="378047" y="392274"/>
                  <a:pt x="390754" y="377702"/>
                  <a:pt x="399193" y="372151"/>
                </a:cubicBezTo>
                <a:cubicBezTo>
                  <a:pt x="406937" y="367095"/>
                  <a:pt x="413291" y="366996"/>
                  <a:pt x="417957" y="371754"/>
                </a:cubicBezTo>
                <a:cubicBezTo>
                  <a:pt x="424807" y="378693"/>
                  <a:pt x="422821" y="391580"/>
                  <a:pt x="411404" y="413685"/>
                </a:cubicBezTo>
                <a:cubicBezTo>
                  <a:pt x="403760" y="428455"/>
                  <a:pt x="392641" y="445803"/>
                  <a:pt x="380926" y="464240"/>
                </a:cubicBezTo>
                <a:cubicBezTo>
                  <a:pt x="379039" y="467214"/>
                  <a:pt x="377054" y="470188"/>
                  <a:pt x="375167" y="473162"/>
                </a:cubicBezTo>
                <a:cubicBezTo>
                  <a:pt x="395917" y="450462"/>
                  <a:pt x="411206" y="429843"/>
                  <a:pt x="420637" y="411703"/>
                </a:cubicBezTo>
                <a:cubicBezTo>
                  <a:pt x="431459" y="390886"/>
                  <a:pt x="433643" y="374827"/>
                  <a:pt x="426792" y="366401"/>
                </a:cubicBezTo>
                <a:cubicBezTo>
                  <a:pt x="422027" y="360553"/>
                  <a:pt x="412893" y="359066"/>
                  <a:pt x="401079" y="362337"/>
                </a:cubicBezTo>
                <a:lnTo>
                  <a:pt x="399292" y="362734"/>
                </a:lnTo>
                <a:lnTo>
                  <a:pt x="399689" y="361049"/>
                </a:lnTo>
                <a:cubicBezTo>
                  <a:pt x="399888" y="360057"/>
                  <a:pt x="421729" y="269355"/>
                  <a:pt x="426395" y="252206"/>
                </a:cubicBezTo>
                <a:cubicBezTo>
                  <a:pt x="427388" y="248340"/>
                  <a:pt x="428778" y="244673"/>
                  <a:pt x="430565" y="241302"/>
                </a:cubicBezTo>
                <a:cubicBezTo>
                  <a:pt x="436919" y="229011"/>
                  <a:pt x="446946" y="221576"/>
                  <a:pt x="454392" y="223559"/>
                </a:cubicBezTo>
                <a:close/>
                <a:moveTo>
                  <a:pt x="8810" y="223559"/>
                </a:moveTo>
                <a:cubicBezTo>
                  <a:pt x="16257" y="221576"/>
                  <a:pt x="26385" y="229011"/>
                  <a:pt x="32739" y="241302"/>
                </a:cubicBezTo>
                <a:cubicBezTo>
                  <a:pt x="34427" y="244673"/>
                  <a:pt x="35917" y="248340"/>
                  <a:pt x="36910" y="252206"/>
                </a:cubicBezTo>
                <a:cubicBezTo>
                  <a:pt x="41477" y="269355"/>
                  <a:pt x="63321" y="360057"/>
                  <a:pt x="63520" y="361049"/>
                </a:cubicBezTo>
                <a:lnTo>
                  <a:pt x="64016" y="362734"/>
                </a:lnTo>
                <a:lnTo>
                  <a:pt x="62229" y="362337"/>
                </a:lnTo>
                <a:cubicBezTo>
                  <a:pt x="50413" y="359066"/>
                  <a:pt x="41278" y="360553"/>
                  <a:pt x="36413" y="366401"/>
                </a:cubicBezTo>
                <a:cubicBezTo>
                  <a:pt x="29661" y="374827"/>
                  <a:pt x="31846" y="390886"/>
                  <a:pt x="42668" y="411703"/>
                </a:cubicBezTo>
                <a:cubicBezTo>
                  <a:pt x="52002" y="429843"/>
                  <a:pt x="67293" y="450462"/>
                  <a:pt x="88144" y="473162"/>
                </a:cubicBezTo>
                <a:cubicBezTo>
                  <a:pt x="86158" y="470188"/>
                  <a:pt x="84272" y="467214"/>
                  <a:pt x="82385" y="464240"/>
                </a:cubicBezTo>
                <a:cubicBezTo>
                  <a:pt x="70669" y="445803"/>
                  <a:pt x="59548" y="428455"/>
                  <a:pt x="51903" y="413685"/>
                </a:cubicBezTo>
                <a:cubicBezTo>
                  <a:pt x="40484" y="391580"/>
                  <a:pt x="38399" y="378693"/>
                  <a:pt x="45250" y="371754"/>
                </a:cubicBezTo>
                <a:cubicBezTo>
                  <a:pt x="50016" y="366996"/>
                  <a:pt x="56371" y="367095"/>
                  <a:pt x="64016" y="372151"/>
                </a:cubicBezTo>
                <a:cubicBezTo>
                  <a:pt x="72555" y="377702"/>
                  <a:pt x="85265" y="392274"/>
                  <a:pt x="97477" y="406350"/>
                </a:cubicBezTo>
                <a:cubicBezTo>
                  <a:pt x="105917" y="416064"/>
                  <a:pt x="113861" y="425184"/>
                  <a:pt x="120017" y="431033"/>
                </a:cubicBezTo>
                <a:cubicBezTo>
                  <a:pt x="142159" y="451651"/>
                  <a:pt x="164996" y="473063"/>
                  <a:pt x="181578" y="505180"/>
                </a:cubicBezTo>
                <a:cubicBezTo>
                  <a:pt x="184159" y="510037"/>
                  <a:pt x="186542" y="515192"/>
                  <a:pt x="188627" y="520347"/>
                </a:cubicBezTo>
                <a:cubicBezTo>
                  <a:pt x="199152" y="546120"/>
                  <a:pt x="208386" y="572488"/>
                  <a:pt x="216826" y="601036"/>
                </a:cubicBezTo>
                <a:lnTo>
                  <a:pt x="217819" y="604605"/>
                </a:lnTo>
                <a:lnTo>
                  <a:pt x="148017" y="604605"/>
                </a:lnTo>
                <a:cubicBezTo>
                  <a:pt x="145336" y="597270"/>
                  <a:pt x="142258" y="590033"/>
                  <a:pt x="138684" y="583094"/>
                </a:cubicBezTo>
                <a:cubicBezTo>
                  <a:pt x="134215" y="574470"/>
                  <a:pt x="129251" y="567036"/>
                  <a:pt x="123591" y="560196"/>
                </a:cubicBezTo>
                <a:cubicBezTo>
                  <a:pt x="116244" y="551572"/>
                  <a:pt x="96286" y="530755"/>
                  <a:pt x="76924" y="510731"/>
                </a:cubicBezTo>
                <a:cubicBezTo>
                  <a:pt x="57066" y="490113"/>
                  <a:pt x="38399" y="470684"/>
                  <a:pt x="31647" y="462555"/>
                </a:cubicBezTo>
                <a:cubicBezTo>
                  <a:pt x="27874" y="458094"/>
                  <a:pt x="24697" y="453336"/>
                  <a:pt x="22016" y="448182"/>
                </a:cubicBezTo>
                <a:cubicBezTo>
                  <a:pt x="15562" y="435592"/>
                  <a:pt x="14172" y="419236"/>
                  <a:pt x="12782" y="403277"/>
                </a:cubicBezTo>
                <a:cubicBezTo>
                  <a:pt x="12385" y="398122"/>
                  <a:pt x="11987" y="393265"/>
                  <a:pt x="11392" y="388507"/>
                </a:cubicBezTo>
                <a:lnTo>
                  <a:pt x="72" y="245267"/>
                </a:lnTo>
                <a:cubicBezTo>
                  <a:pt x="-722" y="228713"/>
                  <a:pt x="5236" y="224550"/>
                  <a:pt x="8810" y="223559"/>
                </a:cubicBezTo>
                <a:close/>
                <a:moveTo>
                  <a:pt x="355234" y="208098"/>
                </a:moveTo>
                <a:cubicBezTo>
                  <a:pt x="357715" y="208098"/>
                  <a:pt x="360197" y="208890"/>
                  <a:pt x="362182" y="210375"/>
                </a:cubicBezTo>
                <a:lnTo>
                  <a:pt x="387990" y="228397"/>
                </a:lnTo>
                <a:cubicBezTo>
                  <a:pt x="393548" y="232259"/>
                  <a:pt x="394938" y="239884"/>
                  <a:pt x="391067" y="245429"/>
                </a:cubicBezTo>
                <a:cubicBezTo>
                  <a:pt x="388784" y="248697"/>
                  <a:pt x="385012" y="250578"/>
                  <a:pt x="380942" y="250578"/>
                </a:cubicBezTo>
                <a:cubicBezTo>
                  <a:pt x="378461" y="250578"/>
                  <a:pt x="375979" y="249885"/>
                  <a:pt x="373994" y="248400"/>
                </a:cubicBezTo>
                <a:lnTo>
                  <a:pt x="348186" y="230378"/>
                </a:lnTo>
                <a:cubicBezTo>
                  <a:pt x="342628" y="226516"/>
                  <a:pt x="341238" y="218891"/>
                  <a:pt x="345109" y="213346"/>
                </a:cubicBezTo>
                <a:cubicBezTo>
                  <a:pt x="347392" y="210078"/>
                  <a:pt x="351164" y="208098"/>
                  <a:pt x="355234" y="208098"/>
                </a:cubicBezTo>
                <a:close/>
                <a:moveTo>
                  <a:pt x="108105" y="208098"/>
                </a:moveTo>
                <a:cubicBezTo>
                  <a:pt x="112073" y="208098"/>
                  <a:pt x="115842" y="210078"/>
                  <a:pt x="118123" y="213346"/>
                </a:cubicBezTo>
                <a:cubicBezTo>
                  <a:pt x="121991" y="218891"/>
                  <a:pt x="120702" y="226516"/>
                  <a:pt x="115147" y="230378"/>
                </a:cubicBezTo>
                <a:lnTo>
                  <a:pt x="89360" y="248400"/>
                </a:lnTo>
                <a:cubicBezTo>
                  <a:pt x="87277" y="249885"/>
                  <a:pt x="84896" y="250578"/>
                  <a:pt x="82318" y="250578"/>
                </a:cubicBezTo>
                <a:cubicBezTo>
                  <a:pt x="78350" y="250578"/>
                  <a:pt x="74581" y="248697"/>
                  <a:pt x="72300" y="245429"/>
                </a:cubicBezTo>
                <a:cubicBezTo>
                  <a:pt x="68432" y="239884"/>
                  <a:pt x="69821" y="232259"/>
                  <a:pt x="75276" y="228397"/>
                </a:cubicBezTo>
                <a:lnTo>
                  <a:pt x="101063" y="210375"/>
                </a:lnTo>
                <a:cubicBezTo>
                  <a:pt x="103146" y="208890"/>
                  <a:pt x="105626" y="208098"/>
                  <a:pt x="108105" y="208098"/>
                </a:cubicBezTo>
                <a:close/>
                <a:moveTo>
                  <a:pt x="255572" y="194126"/>
                </a:moveTo>
                <a:lnTo>
                  <a:pt x="234020" y="333140"/>
                </a:lnTo>
                <a:lnTo>
                  <a:pt x="229451" y="333140"/>
                </a:lnTo>
                <a:lnTo>
                  <a:pt x="207799" y="194225"/>
                </a:lnTo>
                <a:lnTo>
                  <a:pt x="230245" y="198486"/>
                </a:lnTo>
                <a:cubicBezTo>
                  <a:pt x="231139" y="198684"/>
                  <a:pt x="232033" y="198684"/>
                  <a:pt x="232927" y="198486"/>
                </a:cubicBezTo>
                <a:close/>
                <a:moveTo>
                  <a:pt x="200548" y="178337"/>
                </a:moveTo>
                <a:cubicBezTo>
                  <a:pt x="198266" y="177941"/>
                  <a:pt x="195983" y="178634"/>
                  <a:pt x="194295" y="180220"/>
                </a:cubicBezTo>
                <a:cubicBezTo>
                  <a:pt x="192608" y="181807"/>
                  <a:pt x="191913" y="184087"/>
                  <a:pt x="192211" y="186366"/>
                </a:cubicBezTo>
                <a:lnTo>
                  <a:pt x="216429" y="341305"/>
                </a:lnTo>
                <a:cubicBezTo>
                  <a:pt x="216925" y="344774"/>
                  <a:pt x="219903" y="347252"/>
                  <a:pt x="223377" y="347252"/>
                </a:cubicBezTo>
                <a:lnTo>
                  <a:pt x="240051" y="347252"/>
                </a:lnTo>
                <a:cubicBezTo>
                  <a:pt x="243525" y="347252"/>
                  <a:pt x="246502" y="344774"/>
                  <a:pt x="246999" y="341305"/>
                </a:cubicBezTo>
                <a:lnTo>
                  <a:pt x="271018" y="186366"/>
                </a:lnTo>
                <a:cubicBezTo>
                  <a:pt x="271415" y="184087"/>
                  <a:pt x="270621" y="181807"/>
                  <a:pt x="269033" y="180220"/>
                </a:cubicBezTo>
                <a:cubicBezTo>
                  <a:pt x="267345" y="178634"/>
                  <a:pt x="265063" y="177941"/>
                  <a:pt x="262780" y="178337"/>
                </a:cubicBezTo>
                <a:lnTo>
                  <a:pt x="231714" y="184384"/>
                </a:lnTo>
                <a:close/>
                <a:moveTo>
                  <a:pt x="380942" y="85455"/>
                </a:moveTo>
                <a:cubicBezTo>
                  <a:pt x="385012" y="85455"/>
                  <a:pt x="388685" y="87340"/>
                  <a:pt x="391067" y="90613"/>
                </a:cubicBezTo>
                <a:cubicBezTo>
                  <a:pt x="394938" y="96167"/>
                  <a:pt x="393548" y="103804"/>
                  <a:pt x="387990" y="107673"/>
                </a:cubicBezTo>
                <a:lnTo>
                  <a:pt x="362182" y="125725"/>
                </a:lnTo>
                <a:cubicBezTo>
                  <a:pt x="360098" y="127213"/>
                  <a:pt x="357715" y="128006"/>
                  <a:pt x="355234" y="128006"/>
                </a:cubicBezTo>
                <a:cubicBezTo>
                  <a:pt x="351164" y="128006"/>
                  <a:pt x="347392" y="126022"/>
                  <a:pt x="345109" y="122749"/>
                </a:cubicBezTo>
                <a:cubicBezTo>
                  <a:pt x="341238" y="117195"/>
                  <a:pt x="342628" y="109557"/>
                  <a:pt x="348186" y="105689"/>
                </a:cubicBezTo>
                <a:lnTo>
                  <a:pt x="373994" y="87637"/>
                </a:lnTo>
                <a:cubicBezTo>
                  <a:pt x="375979" y="86149"/>
                  <a:pt x="378461" y="85455"/>
                  <a:pt x="380942" y="85455"/>
                </a:cubicBezTo>
                <a:close/>
                <a:moveTo>
                  <a:pt x="82318" y="85455"/>
                </a:moveTo>
                <a:cubicBezTo>
                  <a:pt x="84896" y="85455"/>
                  <a:pt x="87277" y="86149"/>
                  <a:pt x="89360" y="87637"/>
                </a:cubicBezTo>
                <a:lnTo>
                  <a:pt x="115147" y="105689"/>
                </a:lnTo>
                <a:cubicBezTo>
                  <a:pt x="120702" y="109557"/>
                  <a:pt x="121991" y="117195"/>
                  <a:pt x="118123" y="122749"/>
                </a:cubicBezTo>
                <a:cubicBezTo>
                  <a:pt x="115842" y="126022"/>
                  <a:pt x="112073" y="128006"/>
                  <a:pt x="108105" y="128006"/>
                </a:cubicBezTo>
                <a:cubicBezTo>
                  <a:pt x="105626" y="128006"/>
                  <a:pt x="103146" y="127213"/>
                  <a:pt x="101063" y="125725"/>
                </a:cubicBezTo>
                <a:lnTo>
                  <a:pt x="75276" y="107673"/>
                </a:lnTo>
                <a:cubicBezTo>
                  <a:pt x="69821" y="103804"/>
                  <a:pt x="68432" y="96167"/>
                  <a:pt x="72300" y="90613"/>
                </a:cubicBezTo>
                <a:cubicBezTo>
                  <a:pt x="74581" y="87340"/>
                  <a:pt x="78350" y="85455"/>
                  <a:pt x="82318" y="85455"/>
                </a:cubicBezTo>
                <a:close/>
                <a:moveTo>
                  <a:pt x="231615" y="65132"/>
                </a:moveTo>
                <a:cubicBezTo>
                  <a:pt x="291067" y="65132"/>
                  <a:pt x="339403" y="113408"/>
                  <a:pt x="339403" y="172786"/>
                </a:cubicBezTo>
                <a:cubicBezTo>
                  <a:pt x="339403" y="211743"/>
                  <a:pt x="321537" y="240689"/>
                  <a:pt x="304168" y="268643"/>
                </a:cubicBezTo>
                <a:cubicBezTo>
                  <a:pt x="287692" y="295210"/>
                  <a:pt x="272110" y="320190"/>
                  <a:pt x="272110" y="353002"/>
                </a:cubicBezTo>
                <a:cubicBezTo>
                  <a:pt x="272110" y="353696"/>
                  <a:pt x="272010" y="354390"/>
                  <a:pt x="271812" y="354984"/>
                </a:cubicBezTo>
                <a:cubicBezTo>
                  <a:pt x="274293" y="356868"/>
                  <a:pt x="275881" y="359743"/>
                  <a:pt x="275881" y="363113"/>
                </a:cubicBezTo>
                <a:cubicBezTo>
                  <a:pt x="275881" y="372035"/>
                  <a:pt x="218811" y="371836"/>
                  <a:pt x="218811" y="371836"/>
                </a:cubicBezTo>
                <a:cubicBezTo>
                  <a:pt x="218811" y="371836"/>
                  <a:pt x="281737" y="372035"/>
                  <a:pt x="281737" y="383236"/>
                </a:cubicBezTo>
                <a:cubicBezTo>
                  <a:pt x="281737" y="391712"/>
                  <a:pt x="248128" y="393886"/>
                  <a:pt x="231323" y="394444"/>
                </a:cubicBezTo>
                <a:lnTo>
                  <a:pt x="231123" y="394448"/>
                </a:lnTo>
                <a:lnTo>
                  <a:pt x="230408" y="394432"/>
                </a:lnTo>
                <a:cubicBezTo>
                  <a:pt x="225355" y="394481"/>
                  <a:pt x="221987" y="394636"/>
                  <a:pt x="221987" y="394636"/>
                </a:cubicBezTo>
                <a:lnTo>
                  <a:pt x="231123" y="394448"/>
                </a:lnTo>
                <a:lnTo>
                  <a:pt x="248934" y="394859"/>
                </a:lnTo>
                <a:cubicBezTo>
                  <a:pt x="262407" y="395702"/>
                  <a:pt x="275881" y="398006"/>
                  <a:pt x="275881" y="403855"/>
                </a:cubicBezTo>
                <a:cubicBezTo>
                  <a:pt x="275881" y="409406"/>
                  <a:pt x="271415" y="413867"/>
                  <a:pt x="265857" y="413867"/>
                </a:cubicBezTo>
                <a:lnTo>
                  <a:pt x="197472" y="413867"/>
                </a:lnTo>
                <a:cubicBezTo>
                  <a:pt x="191913" y="413867"/>
                  <a:pt x="187348" y="409406"/>
                  <a:pt x="187348" y="403855"/>
                </a:cubicBezTo>
                <a:cubicBezTo>
                  <a:pt x="187348" y="399791"/>
                  <a:pt x="193204" y="398601"/>
                  <a:pt x="193204" y="394636"/>
                </a:cubicBezTo>
                <a:cubicBezTo>
                  <a:pt x="193204" y="390770"/>
                  <a:pt x="181591" y="389580"/>
                  <a:pt x="181591" y="383236"/>
                </a:cubicBezTo>
                <a:cubicBezTo>
                  <a:pt x="181591" y="377090"/>
                  <a:pt x="192410" y="375207"/>
                  <a:pt x="192509" y="371836"/>
                </a:cubicBezTo>
                <a:cubicBezTo>
                  <a:pt x="192707" y="368466"/>
                  <a:pt x="187348" y="366880"/>
                  <a:pt x="187348" y="363113"/>
                </a:cubicBezTo>
                <a:cubicBezTo>
                  <a:pt x="187348" y="359743"/>
                  <a:pt x="188936" y="356868"/>
                  <a:pt x="191417" y="354984"/>
                </a:cubicBezTo>
                <a:cubicBezTo>
                  <a:pt x="191318" y="354390"/>
                  <a:pt x="191219" y="353696"/>
                  <a:pt x="191219" y="353002"/>
                </a:cubicBezTo>
                <a:cubicBezTo>
                  <a:pt x="191219" y="320488"/>
                  <a:pt x="175636" y="295408"/>
                  <a:pt x="159259" y="268842"/>
                </a:cubicBezTo>
                <a:cubicBezTo>
                  <a:pt x="141791" y="240788"/>
                  <a:pt x="123826" y="211843"/>
                  <a:pt x="123826" y="172786"/>
                </a:cubicBezTo>
                <a:cubicBezTo>
                  <a:pt x="123826" y="113408"/>
                  <a:pt x="172162" y="65132"/>
                  <a:pt x="231615" y="65132"/>
                </a:cubicBezTo>
                <a:close/>
                <a:moveTo>
                  <a:pt x="231601" y="0"/>
                </a:moveTo>
                <a:cubicBezTo>
                  <a:pt x="238361" y="0"/>
                  <a:pt x="243929" y="5453"/>
                  <a:pt x="243929" y="12293"/>
                </a:cubicBezTo>
                <a:lnTo>
                  <a:pt x="243929" y="39855"/>
                </a:lnTo>
                <a:cubicBezTo>
                  <a:pt x="243929" y="46695"/>
                  <a:pt x="238361" y="52148"/>
                  <a:pt x="231601" y="52148"/>
                </a:cubicBezTo>
                <a:cubicBezTo>
                  <a:pt x="224840" y="52148"/>
                  <a:pt x="219372" y="46695"/>
                  <a:pt x="219372" y="39855"/>
                </a:cubicBezTo>
                <a:lnTo>
                  <a:pt x="219372" y="12293"/>
                </a:lnTo>
                <a:cubicBezTo>
                  <a:pt x="219372" y="5453"/>
                  <a:pt x="224840" y="0"/>
                  <a:pt x="231601" y="0"/>
                </a:cubicBezTo>
                <a:close/>
              </a:path>
            </a:pathLst>
          </a:custGeom>
          <a:solidFill>
            <a:srgbClr val="1A3172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字魂59号-创粗黑" panose="00000500000000000000" pitchFamily="2" charset="-122"/>
              <a:ea typeface="字魂59号-创粗黑" panose="00000500000000000000" pitchFamily="2" charset="-122"/>
              <a:sym typeface="字魂59号-创粗黑" panose="00000500000000000000" pitchFamily="2" charset="-122"/>
            </a:endParaRPr>
          </a:p>
        </p:txBody>
      </p:sp>
      <p:sp>
        <p:nvSpPr>
          <p:cNvPr id="27" name="矩形: 圆角 26"/>
          <p:cNvSpPr/>
          <p:nvPr/>
        </p:nvSpPr>
        <p:spPr>
          <a:xfrm>
            <a:off x="1331511" y="5197606"/>
            <a:ext cx="1272103" cy="408623"/>
          </a:xfrm>
          <a:prstGeom prst="roundRect">
            <a:avLst>
              <a:gd name="adj" fmla="val 9674"/>
            </a:avLst>
          </a:prstGeom>
          <a:solidFill>
            <a:schemeClr val="bg1">
              <a:lumMod val="75000"/>
            </a:schemeClr>
          </a:solidFill>
        </p:spPr>
        <p:txBody>
          <a:bodyPr wrap="none">
            <a:normAutofit fontScale="97500"/>
          </a:bodyPr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charset="0"/>
                <a:ea typeface="等线" charset="0"/>
                <a:sym typeface="字魂59号-创粗黑" panose="00000500000000000000" pitchFamily="2" charset="-122"/>
              </a:rPr>
              <a:t> </a:t>
            </a:r>
            <a:r>
              <a: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charset="0"/>
                <a:ea typeface="等线" charset="0"/>
                <a:sym typeface="字魂59号-创粗黑" panose="00000500000000000000" pitchFamily="2" charset="-122"/>
              </a:rPr>
              <a:t>相似案件</a:t>
            </a:r>
          </a:p>
        </p:txBody>
      </p:sp>
      <p:cxnSp>
        <p:nvCxnSpPr>
          <p:cNvPr id="28" name="直接连接符 27"/>
          <p:cNvCxnSpPr/>
          <p:nvPr/>
        </p:nvCxnSpPr>
        <p:spPr>
          <a:xfrm>
            <a:off x="3036000" y="3886071"/>
            <a:ext cx="0" cy="230505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/>
        </p:nvCxnSpPr>
        <p:spPr>
          <a:xfrm>
            <a:off x="4071000" y="6152383"/>
            <a:ext cx="7449485" cy="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264795" y="306705"/>
            <a:ext cx="4292600" cy="666750"/>
          </a:xfrm>
          <a:prstGeom prst="rect">
            <a:avLst/>
          </a:prstGeom>
          <a:solidFill>
            <a:schemeClr val="tx2"/>
          </a:solidFill>
          <a:ln w="381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3" name="标题 12"/>
          <p:cNvSpPr>
            <a:spLocks noGrp="1"/>
          </p:cNvSpPr>
          <p:nvPr>
            <p:ph type="title"/>
          </p:nvPr>
        </p:nvSpPr>
        <p:spPr>
          <a:xfrm>
            <a:off x="1367155" y="309880"/>
            <a:ext cx="3357245" cy="663575"/>
          </a:xfrm>
          <a:noFill/>
        </p:spPr>
        <p:txBody>
          <a:bodyPr/>
          <a:lstStyle/>
          <a:p>
            <a:r>
              <a:rPr lang="zh-CN" altLang="en-US" sz="2800" dirty="0">
                <a:solidFill>
                  <a:schemeClr val="bg1"/>
                </a:solidFill>
                <a:latin typeface="等线" charset="0"/>
                <a:ea typeface="等线" charset="0"/>
                <a:sym typeface="字魂59号-创粗黑" panose="00000500000000000000" pitchFamily="2" charset="-122"/>
              </a:rPr>
              <a:t>相似案件成果展示</a:t>
            </a:r>
          </a:p>
        </p:txBody>
      </p:sp>
      <p:sp>
        <p:nvSpPr>
          <p:cNvPr id="15" name="book-and-cd_43679"/>
          <p:cNvSpPr>
            <a:spLocks noChangeAspect="1"/>
          </p:cNvSpPr>
          <p:nvPr/>
        </p:nvSpPr>
        <p:spPr bwMode="auto">
          <a:xfrm>
            <a:off x="546693" y="395618"/>
            <a:ext cx="609685" cy="488288"/>
          </a:xfrm>
          <a:custGeom>
            <a:avLst/>
            <a:gdLst>
              <a:gd name="connsiteX0" fmla="*/ 452113 w 560604"/>
              <a:gd name="connsiteY0" fmla="*/ 77314 h 448980"/>
              <a:gd name="connsiteX1" fmla="*/ 417185 w 560604"/>
              <a:gd name="connsiteY1" fmla="*/ 112165 h 448980"/>
              <a:gd name="connsiteX2" fmla="*/ 452113 w 560604"/>
              <a:gd name="connsiteY2" fmla="*/ 145726 h 448980"/>
              <a:gd name="connsiteX3" fmla="*/ 485747 w 560604"/>
              <a:gd name="connsiteY3" fmla="*/ 112165 h 448980"/>
              <a:gd name="connsiteX4" fmla="*/ 452113 w 560604"/>
              <a:gd name="connsiteY4" fmla="*/ 77314 h 448980"/>
              <a:gd name="connsiteX5" fmla="*/ 118850 w 560604"/>
              <a:gd name="connsiteY5" fmla="*/ 64516 h 448980"/>
              <a:gd name="connsiteX6" fmla="*/ 40048 w 560604"/>
              <a:gd name="connsiteY6" fmla="*/ 77417 h 448980"/>
              <a:gd name="connsiteX7" fmla="*/ 40048 w 560604"/>
              <a:gd name="connsiteY7" fmla="*/ 392214 h 448980"/>
              <a:gd name="connsiteX8" fmla="*/ 107224 w 560604"/>
              <a:gd name="connsiteY8" fmla="*/ 380602 h 448980"/>
              <a:gd name="connsiteX9" fmla="*/ 255786 w 560604"/>
              <a:gd name="connsiteY9" fmla="*/ 412856 h 448980"/>
              <a:gd name="connsiteX10" fmla="*/ 255786 w 560604"/>
              <a:gd name="connsiteY10" fmla="*/ 277390 h 448980"/>
              <a:gd name="connsiteX11" fmla="*/ 246743 w 560604"/>
              <a:gd name="connsiteY11" fmla="*/ 287711 h 448980"/>
              <a:gd name="connsiteX12" fmla="*/ 246743 w 560604"/>
              <a:gd name="connsiteY12" fmla="*/ 109671 h 448980"/>
              <a:gd name="connsiteX13" fmla="*/ 118850 w 560604"/>
              <a:gd name="connsiteY13" fmla="*/ 64516 h 448980"/>
              <a:gd name="connsiteX14" fmla="*/ 452113 w 560604"/>
              <a:gd name="connsiteY14" fmla="*/ 64406 h 448980"/>
              <a:gd name="connsiteX15" fmla="*/ 498683 w 560604"/>
              <a:gd name="connsiteY15" fmla="*/ 112165 h 448980"/>
              <a:gd name="connsiteX16" fmla="*/ 452113 w 560604"/>
              <a:gd name="connsiteY16" fmla="*/ 158634 h 448980"/>
              <a:gd name="connsiteX17" fmla="*/ 404248 w 560604"/>
              <a:gd name="connsiteY17" fmla="*/ 112165 h 448980"/>
              <a:gd name="connsiteX18" fmla="*/ 452113 w 560604"/>
              <a:gd name="connsiteY18" fmla="*/ 64406 h 448980"/>
              <a:gd name="connsiteX19" fmla="*/ 452058 w 560604"/>
              <a:gd name="connsiteY19" fmla="*/ 59344 h 448980"/>
              <a:gd name="connsiteX20" fmla="*/ 399076 w 560604"/>
              <a:gd name="connsiteY20" fmla="*/ 112237 h 448980"/>
              <a:gd name="connsiteX21" fmla="*/ 452058 w 560604"/>
              <a:gd name="connsiteY21" fmla="*/ 163840 h 448980"/>
              <a:gd name="connsiteX22" fmla="*/ 505039 w 560604"/>
              <a:gd name="connsiteY22" fmla="*/ 112237 h 448980"/>
              <a:gd name="connsiteX23" fmla="*/ 452058 w 560604"/>
              <a:gd name="connsiteY23" fmla="*/ 59344 h 448980"/>
              <a:gd name="connsiteX24" fmla="*/ 118850 w 560604"/>
              <a:gd name="connsiteY24" fmla="*/ 50324 h 448980"/>
              <a:gd name="connsiteX25" fmla="*/ 257078 w 560604"/>
              <a:gd name="connsiteY25" fmla="*/ 99350 h 448980"/>
              <a:gd name="connsiteX26" fmla="*/ 334589 w 560604"/>
              <a:gd name="connsiteY26" fmla="*/ 58065 h 448980"/>
              <a:gd name="connsiteX27" fmla="*/ 329422 w 560604"/>
              <a:gd name="connsiteY27" fmla="*/ 76127 h 448980"/>
              <a:gd name="connsiteX28" fmla="*/ 268705 w 560604"/>
              <a:gd name="connsiteY28" fmla="*/ 109671 h 448980"/>
              <a:gd name="connsiteX29" fmla="*/ 268705 w 560604"/>
              <a:gd name="connsiteY29" fmla="*/ 287711 h 448980"/>
              <a:gd name="connsiteX30" fmla="*/ 259662 w 560604"/>
              <a:gd name="connsiteY30" fmla="*/ 277390 h 448980"/>
              <a:gd name="connsiteX31" fmla="*/ 259662 w 560604"/>
              <a:gd name="connsiteY31" fmla="*/ 412856 h 448980"/>
              <a:gd name="connsiteX32" fmla="*/ 405641 w 560604"/>
              <a:gd name="connsiteY32" fmla="*/ 380602 h 448980"/>
              <a:gd name="connsiteX33" fmla="*/ 475400 w 560604"/>
              <a:gd name="connsiteY33" fmla="*/ 392214 h 448980"/>
              <a:gd name="connsiteX34" fmla="*/ 475400 w 560604"/>
              <a:gd name="connsiteY34" fmla="*/ 233525 h 448980"/>
              <a:gd name="connsiteX35" fmla="*/ 510280 w 560604"/>
              <a:gd name="connsiteY35" fmla="*/ 221914 h 448980"/>
              <a:gd name="connsiteX36" fmla="*/ 510280 w 560604"/>
              <a:gd name="connsiteY36" fmla="*/ 437369 h 448980"/>
              <a:gd name="connsiteX37" fmla="*/ 290666 w 560604"/>
              <a:gd name="connsiteY37" fmla="*/ 437369 h 448980"/>
              <a:gd name="connsiteX38" fmla="*/ 258370 w 560604"/>
              <a:gd name="connsiteY38" fmla="*/ 448980 h 448980"/>
              <a:gd name="connsiteX39" fmla="*/ 226074 w 560604"/>
              <a:gd name="connsiteY39" fmla="*/ 437369 h 448980"/>
              <a:gd name="connsiteX40" fmla="*/ 0 w 560604"/>
              <a:gd name="connsiteY40" fmla="*/ 437369 h 448980"/>
              <a:gd name="connsiteX41" fmla="*/ 0 w 560604"/>
              <a:gd name="connsiteY41" fmla="*/ 113541 h 448980"/>
              <a:gd name="connsiteX42" fmla="*/ 24545 w 560604"/>
              <a:gd name="connsiteY42" fmla="*/ 96769 h 448980"/>
              <a:gd name="connsiteX43" fmla="*/ 24545 w 560604"/>
              <a:gd name="connsiteY43" fmla="*/ 67096 h 448980"/>
              <a:gd name="connsiteX44" fmla="*/ 29713 w 560604"/>
              <a:gd name="connsiteY44" fmla="*/ 65806 h 448980"/>
              <a:gd name="connsiteX45" fmla="*/ 118850 w 560604"/>
              <a:gd name="connsiteY45" fmla="*/ 50324 h 448980"/>
              <a:gd name="connsiteX46" fmla="*/ 449473 w 560604"/>
              <a:gd name="connsiteY46" fmla="*/ 0 h 448980"/>
              <a:gd name="connsiteX47" fmla="*/ 560604 w 560604"/>
              <a:gd name="connsiteY47" fmla="*/ 109657 h 448980"/>
              <a:gd name="connsiteX48" fmla="*/ 449473 w 560604"/>
              <a:gd name="connsiteY48" fmla="*/ 219313 h 448980"/>
              <a:gd name="connsiteX49" fmla="*/ 339634 w 560604"/>
              <a:gd name="connsiteY49" fmla="*/ 109657 h 448980"/>
              <a:gd name="connsiteX50" fmla="*/ 449473 w 560604"/>
              <a:gd name="connsiteY50" fmla="*/ 0 h 448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560604" h="448980">
                <a:moveTo>
                  <a:pt x="452113" y="77314"/>
                </a:moveTo>
                <a:cubicBezTo>
                  <a:pt x="432708" y="77314"/>
                  <a:pt x="417185" y="92804"/>
                  <a:pt x="417185" y="112165"/>
                </a:cubicBezTo>
                <a:cubicBezTo>
                  <a:pt x="417185" y="130237"/>
                  <a:pt x="432708" y="145726"/>
                  <a:pt x="452113" y="145726"/>
                </a:cubicBezTo>
                <a:cubicBezTo>
                  <a:pt x="471517" y="145726"/>
                  <a:pt x="485747" y="130237"/>
                  <a:pt x="485747" y="112165"/>
                </a:cubicBezTo>
                <a:cubicBezTo>
                  <a:pt x="485747" y="92804"/>
                  <a:pt x="470223" y="77314"/>
                  <a:pt x="452113" y="77314"/>
                </a:cubicBezTo>
                <a:close/>
                <a:moveTo>
                  <a:pt x="118850" y="64516"/>
                </a:moveTo>
                <a:cubicBezTo>
                  <a:pt x="81387" y="64516"/>
                  <a:pt x="50382" y="73547"/>
                  <a:pt x="40048" y="77417"/>
                </a:cubicBezTo>
                <a:lnTo>
                  <a:pt x="40048" y="392214"/>
                </a:lnTo>
                <a:cubicBezTo>
                  <a:pt x="58133" y="384473"/>
                  <a:pt x="81387" y="380602"/>
                  <a:pt x="107224" y="380602"/>
                </a:cubicBezTo>
                <a:cubicBezTo>
                  <a:pt x="171816" y="380602"/>
                  <a:pt x="236408" y="405115"/>
                  <a:pt x="255786" y="412856"/>
                </a:cubicBezTo>
                <a:lnTo>
                  <a:pt x="255786" y="277390"/>
                </a:lnTo>
                <a:lnTo>
                  <a:pt x="246743" y="287711"/>
                </a:lnTo>
                <a:lnTo>
                  <a:pt x="246743" y="109671"/>
                </a:lnTo>
                <a:cubicBezTo>
                  <a:pt x="211863" y="79997"/>
                  <a:pt x="169232" y="64516"/>
                  <a:pt x="118850" y="64516"/>
                </a:cubicBezTo>
                <a:close/>
                <a:moveTo>
                  <a:pt x="452113" y="64406"/>
                </a:moveTo>
                <a:cubicBezTo>
                  <a:pt x="477985" y="64406"/>
                  <a:pt x="498683" y="86350"/>
                  <a:pt x="498683" y="112165"/>
                </a:cubicBezTo>
                <a:cubicBezTo>
                  <a:pt x="498683" y="137981"/>
                  <a:pt x="477985" y="158634"/>
                  <a:pt x="452113" y="158634"/>
                </a:cubicBezTo>
                <a:cubicBezTo>
                  <a:pt x="426240" y="158634"/>
                  <a:pt x="404248" y="137981"/>
                  <a:pt x="404248" y="112165"/>
                </a:cubicBezTo>
                <a:cubicBezTo>
                  <a:pt x="404248" y="86350"/>
                  <a:pt x="426240" y="64406"/>
                  <a:pt x="452113" y="64406"/>
                </a:cubicBezTo>
                <a:close/>
                <a:moveTo>
                  <a:pt x="452058" y="59344"/>
                </a:moveTo>
                <a:cubicBezTo>
                  <a:pt x="422336" y="59344"/>
                  <a:pt x="399076" y="82565"/>
                  <a:pt x="399076" y="112237"/>
                </a:cubicBezTo>
                <a:cubicBezTo>
                  <a:pt x="399076" y="140618"/>
                  <a:pt x="422336" y="163840"/>
                  <a:pt x="452058" y="163840"/>
                </a:cubicBezTo>
                <a:cubicBezTo>
                  <a:pt x="480486" y="163840"/>
                  <a:pt x="505039" y="140618"/>
                  <a:pt x="505039" y="112237"/>
                </a:cubicBezTo>
                <a:cubicBezTo>
                  <a:pt x="505039" y="82565"/>
                  <a:pt x="480486" y="59344"/>
                  <a:pt x="452058" y="59344"/>
                </a:cubicBezTo>
                <a:close/>
                <a:moveTo>
                  <a:pt x="118850" y="50324"/>
                </a:moveTo>
                <a:cubicBezTo>
                  <a:pt x="173108" y="50324"/>
                  <a:pt x="219614" y="67096"/>
                  <a:pt x="257078" y="99350"/>
                </a:cubicBezTo>
                <a:cubicBezTo>
                  <a:pt x="280331" y="79997"/>
                  <a:pt x="306168" y="65806"/>
                  <a:pt x="334589" y="58065"/>
                </a:cubicBezTo>
                <a:cubicBezTo>
                  <a:pt x="332005" y="64516"/>
                  <a:pt x="330713" y="69676"/>
                  <a:pt x="329422" y="76127"/>
                </a:cubicBezTo>
                <a:cubicBezTo>
                  <a:pt x="307460" y="82578"/>
                  <a:pt x="286791" y="94189"/>
                  <a:pt x="268705" y="109671"/>
                </a:cubicBezTo>
                <a:lnTo>
                  <a:pt x="268705" y="287711"/>
                </a:lnTo>
                <a:lnTo>
                  <a:pt x="259662" y="277390"/>
                </a:lnTo>
                <a:lnTo>
                  <a:pt x="259662" y="412856"/>
                </a:lnTo>
                <a:cubicBezTo>
                  <a:pt x="279039" y="405115"/>
                  <a:pt x="339756" y="380602"/>
                  <a:pt x="405641" y="380602"/>
                </a:cubicBezTo>
                <a:cubicBezTo>
                  <a:pt x="431478" y="380602"/>
                  <a:pt x="454731" y="384473"/>
                  <a:pt x="475400" y="392214"/>
                </a:cubicBezTo>
                <a:lnTo>
                  <a:pt x="475400" y="233525"/>
                </a:lnTo>
                <a:cubicBezTo>
                  <a:pt x="488319" y="230945"/>
                  <a:pt x="499945" y="227074"/>
                  <a:pt x="510280" y="221914"/>
                </a:cubicBezTo>
                <a:lnTo>
                  <a:pt x="510280" y="437369"/>
                </a:lnTo>
                <a:lnTo>
                  <a:pt x="290666" y="437369"/>
                </a:lnTo>
                <a:cubicBezTo>
                  <a:pt x="282915" y="445110"/>
                  <a:pt x="271288" y="448980"/>
                  <a:pt x="258370" y="448980"/>
                </a:cubicBezTo>
                <a:cubicBezTo>
                  <a:pt x="245451" y="448980"/>
                  <a:pt x="233825" y="445110"/>
                  <a:pt x="226074" y="437369"/>
                </a:cubicBezTo>
                <a:lnTo>
                  <a:pt x="0" y="437369"/>
                </a:lnTo>
                <a:lnTo>
                  <a:pt x="0" y="113541"/>
                </a:lnTo>
                <a:cubicBezTo>
                  <a:pt x="0" y="105800"/>
                  <a:pt x="9043" y="100640"/>
                  <a:pt x="24545" y="96769"/>
                </a:cubicBezTo>
                <a:lnTo>
                  <a:pt x="24545" y="67096"/>
                </a:lnTo>
                <a:lnTo>
                  <a:pt x="29713" y="65806"/>
                </a:lnTo>
                <a:cubicBezTo>
                  <a:pt x="31005" y="64516"/>
                  <a:pt x="68468" y="50324"/>
                  <a:pt x="118850" y="50324"/>
                </a:cubicBezTo>
                <a:close/>
                <a:moveTo>
                  <a:pt x="449473" y="0"/>
                </a:moveTo>
                <a:cubicBezTo>
                  <a:pt x="510208" y="0"/>
                  <a:pt x="560604" y="49023"/>
                  <a:pt x="560604" y="109657"/>
                </a:cubicBezTo>
                <a:cubicBezTo>
                  <a:pt x="560604" y="170290"/>
                  <a:pt x="510208" y="219313"/>
                  <a:pt x="449473" y="219313"/>
                </a:cubicBezTo>
                <a:cubicBezTo>
                  <a:pt x="388739" y="219313"/>
                  <a:pt x="339634" y="170290"/>
                  <a:pt x="339634" y="109657"/>
                </a:cubicBezTo>
                <a:cubicBezTo>
                  <a:pt x="339634" y="49023"/>
                  <a:pt x="388739" y="0"/>
                  <a:pt x="44947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en-US">
              <a:latin typeface="字魂59号-创粗黑" panose="00000500000000000000" pitchFamily="2" charset="-122"/>
              <a:ea typeface="字魂59号-创粗黑" panose="00000500000000000000" pitchFamily="2" charset="-122"/>
              <a:sym typeface="字魂59号-创粗黑" panose="00000500000000000000" pitchFamily="2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4216400" y="4892675"/>
            <a:ext cx="1239520" cy="0"/>
          </a:xfrm>
          <a:prstGeom prst="line">
            <a:avLst/>
          </a:prstGeom>
          <a:ln w="9525" cap="rnd">
            <a:solidFill>
              <a:schemeClr val="bg1"/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流程图: 可选过程 9"/>
          <p:cNvSpPr/>
          <p:nvPr/>
        </p:nvSpPr>
        <p:spPr>
          <a:xfrm>
            <a:off x="5431790" y="4434205"/>
            <a:ext cx="1359535" cy="414020"/>
          </a:xfrm>
          <a:prstGeom prst="flowChartAlternateProcess">
            <a:avLst/>
          </a:prstGeom>
          <a:noFill/>
          <a:ln w="22225"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dk1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5660390" y="4536440"/>
            <a:ext cx="901700" cy="209550"/>
          </a:xfrm>
          <a:prstGeom prst="rect">
            <a:avLst/>
          </a:prstGeom>
          <a:noFill/>
        </p:spPr>
        <p:txBody>
          <a:bodyPr wrap="none" lIns="90000" tIns="46800" rIns="90000" bIns="46800" rtlCol="0" anchor="ctr" anchorCtr="0">
            <a:noAutofit/>
          </a:bodyPr>
          <a:lstStyle/>
          <a:p>
            <a:pPr algn="ctr"/>
            <a:r>
              <a:rPr lang="zh-CN" altLang="en-US" sz="1200" b="1" dirty="0">
                <a:solidFill>
                  <a:schemeClr val="bg1"/>
                </a:solidFill>
                <a:latin typeface="等线" charset="0"/>
                <a:ea typeface="等线" charset="0"/>
              </a:rPr>
              <a:t>当事人、出生地</a:t>
            </a:r>
          </a:p>
          <a:p>
            <a:pPr algn="ctr"/>
            <a:r>
              <a:rPr lang="zh-CN" altLang="en-US" sz="1200" b="1" dirty="0">
                <a:solidFill>
                  <a:schemeClr val="bg1"/>
                </a:solidFill>
                <a:latin typeface="等线" charset="0"/>
                <a:ea typeface="等线" charset="0"/>
              </a:rPr>
              <a:t>性别、民族</a:t>
            </a:r>
          </a:p>
        </p:txBody>
      </p:sp>
      <p:sp>
        <p:nvSpPr>
          <p:cNvPr id="18" name="流程图: 可选过程 17"/>
          <p:cNvSpPr/>
          <p:nvPr/>
        </p:nvSpPr>
        <p:spPr>
          <a:xfrm>
            <a:off x="9686290" y="4187825"/>
            <a:ext cx="1240155" cy="346075"/>
          </a:xfrm>
          <a:prstGeom prst="flowChartAlternateProcess">
            <a:avLst/>
          </a:prstGeom>
          <a:noFill/>
          <a:ln w="22225"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dk1"/>
              </a:solidFill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9822815" y="4253865"/>
            <a:ext cx="967105" cy="217805"/>
          </a:xfrm>
          <a:prstGeom prst="rect">
            <a:avLst/>
          </a:prstGeom>
          <a:noFill/>
        </p:spPr>
        <p:txBody>
          <a:bodyPr wrap="none" lIns="90000" tIns="46800" rIns="90000" bIns="46800" rtlCol="0" anchor="ctr" anchorCtr="0">
            <a:noAutofit/>
          </a:bodyPr>
          <a:lstStyle/>
          <a:p>
            <a:pPr algn="ctr"/>
            <a:r>
              <a:rPr lang="zh-CN" altLang="en-US" sz="1100" b="1" dirty="0">
                <a:solidFill>
                  <a:schemeClr val="bg1"/>
                </a:solidFill>
              </a:rPr>
              <a:t>分词</a:t>
            </a:r>
            <a:r>
              <a:rPr lang="zh-CN" altLang="en-US" sz="1100" b="1" dirty="0">
                <a:solidFill>
                  <a:schemeClr val="bg1"/>
                </a:solidFill>
                <a:latin typeface="等线" charset="0"/>
                <a:ea typeface="等线" charset="0"/>
              </a:rPr>
              <a:t>结果</a:t>
            </a:r>
          </a:p>
        </p:txBody>
      </p:sp>
      <p:sp>
        <p:nvSpPr>
          <p:cNvPr id="21" name="矩形 20"/>
          <p:cNvSpPr/>
          <p:nvPr/>
        </p:nvSpPr>
        <p:spPr>
          <a:xfrm>
            <a:off x="4171950" y="4901565"/>
            <a:ext cx="7007860" cy="355600"/>
          </a:xfrm>
          <a:prstGeom prst="rect">
            <a:avLst/>
          </a:prstGeom>
          <a:noFill/>
          <a:ln w="22225" cmpd="sng">
            <a:solidFill>
              <a:schemeClr val="bg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dk1"/>
              </a:solidFill>
            </a:endParaRPr>
          </a:p>
        </p:txBody>
      </p:sp>
      <p:sp>
        <p:nvSpPr>
          <p:cNvPr id="23" name="流程图: 可选过程 22"/>
          <p:cNvSpPr/>
          <p:nvPr/>
        </p:nvSpPr>
        <p:spPr>
          <a:xfrm>
            <a:off x="9686290" y="5406390"/>
            <a:ext cx="1271270" cy="379730"/>
          </a:xfrm>
          <a:prstGeom prst="flowChartAlternateProcess">
            <a:avLst/>
          </a:prstGeom>
          <a:noFill/>
          <a:ln w="22225"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dk1"/>
              </a:solidFill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9823450" y="5486400"/>
            <a:ext cx="981075" cy="217805"/>
          </a:xfrm>
          <a:prstGeom prst="rect">
            <a:avLst/>
          </a:prstGeom>
          <a:noFill/>
        </p:spPr>
        <p:txBody>
          <a:bodyPr wrap="none" lIns="90000" tIns="46800" rIns="90000" bIns="46800" rtlCol="0" anchor="ctr" anchorCtr="0">
            <a:noAutofit/>
          </a:bodyPr>
          <a:lstStyle/>
          <a:p>
            <a:pPr algn="ctr"/>
            <a:r>
              <a:rPr lang="zh-CN" altLang="en-US" sz="1100" b="1" dirty="0">
                <a:solidFill>
                  <a:schemeClr val="bg1"/>
                </a:solidFill>
                <a:latin typeface="等线" charset="0"/>
                <a:ea typeface="等线" charset="0"/>
              </a:rPr>
              <a:t>三重词性提取</a:t>
            </a:r>
          </a:p>
        </p:txBody>
      </p:sp>
      <p:sp>
        <p:nvSpPr>
          <p:cNvPr id="29" name="双大括号 28"/>
          <p:cNvSpPr/>
          <p:nvPr/>
        </p:nvSpPr>
        <p:spPr>
          <a:xfrm>
            <a:off x="4162425" y="4423410"/>
            <a:ext cx="1202055" cy="460375"/>
          </a:xfrm>
          <a:prstGeom prst="bracePair">
            <a:avLst/>
          </a:prstGeom>
          <a:ln w="22225" cap="rnd">
            <a:solidFill>
              <a:schemeClr val="bg1"/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zh-CN" altLang="en-US"/>
          </a:p>
        </p:txBody>
      </p:sp>
      <p:cxnSp>
        <p:nvCxnSpPr>
          <p:cNvPr id="30" name="直接箭头连接符 29"/>
          <p:cNvCxnSpPr>
            <a:endCxn id="18" idx="1"/>
          </p:cNvCxnSpPr>
          <p:nvPr/>
        </p:nvCxnSpPr>
        <p:spPr>
          <a:xfrm>
            <a:off x="9196070" y="4253865"/>
            <a:ext cx="490220" cy="107315"/>
          </a:xfrm>
          <a:prstGeom prst="straightConnector1">
            <a:avLst/>
          </a:prstGeom>
          <a:ln w="22225" cap="rnd">
            <a:solidFill>
              <a:schemeClr val="bg1"/>
            </a:solidFill>
            <a:round/>
            <a:headEnd type="none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/>
          <p:cNvCxnSpPr/>
          <p:nvPr/>
        </p:nvCxnSpPr>
        <p:spPr>
          <a:xfrm>
            <a:off x="9196070" y="5406390"/>
            <a:ext cx="490220" cy="107315"/>
          </a:xfrm>
          <a:prstGeom prst="straightConnector1">
            <a:avLst/>
          </a:prstGeom>
          <a:ln w="22225" cap="rnd">
            <a:solidFill>
              <a:schemeClr val="bg1"/>
            </a:solidFill>
            <a:round/>
            <a:headEnd type="none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6" name="图片 215" descr="QQ20211212-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0055" y="38100"/>
            <a:ext cx="2336165" cy="8458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</p:pic>
      <p:pic>
        <p:nvPicPr>
          <p:cNvPr id="3" name="图片 2" descr="截屏2022-01-19 下午11.11.26"/>
          <p:cNvPicPr>
            <a:picLocks noChangeAspect="1"/>
          </p:cNvPicPr>
          <p:nvPr/>
        </p:nvPicPr>
        <p:blipFill>
          <a:blip r:embed="rId4"/>
          <a:srcRect l="28720" t="18687" r="9432" b="22778"/>
          <a:stretch>
            <a:fillRect/>
          </a:stretch>
        </p:blipFill>
        <p:spPr>
          <a:xfrm>
            <a:off x="3909447" y="1352873"/>
            <a:ext cx="7430770" cy="43961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5217"/>
    </mc:Choice>
    <mc:Fallback xmlns="">
      <p:transition advTm="5217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677419" y="598161"/>
            <a:ext cx="10825884" cy="5667826"/>
          </a:xfrm>
          <a:prstGeom prst="rect">
            <a:avLst/>
          </a:prstGeom>
          <a:blipFill dpi="0" rotWithShape="1">
            <a:blip r:embed="rId4">
              <a:alphaModFix amt="8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魂59号-创粗黑" panose="00000500000000000000" pitchFamily="2" charset="-122"/>
              <a:ea typeface="字魂59号-创粗黑" panose="00000500000000000000" pitchFamily="2" charset="-122"/>
              <a:sym typeface="字魂59号-创粗黑" panose="00000500000000000000" pitchFamily="2" charset="-122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5015410" y="1465053"/>
            <a:ext cx="2149901" cy="2149901"/>
            <a:chOff x="5015408" y="1196255"/>
            <a:chExt cx="2149901" cy="2149901"/>
          </a:xfrm>
        </p:grpSpPr>
        <p:sp>
          <p:nvSpPr>
            <p:cNvPr id="10" name="菱形 9"/>
            <p:cNvSpPr/>
            <p:nvPr/>
          </p:nvSpPr>
          <p:spPr bwMode="auto">
            <a:xfrm>
              <a:off x="5015408" y="1196255"/>
              <a:ext cx="2149901" cy="2149901"/>
            </a:xfrm>
            <a:prstGeom prst="diamond">
              <a:avLst/>
            </a:prstGeom>
            <a:solidFill>
              <a:srgbClr val="1A3172"/>
            </a:solidFill>
            <a:ln w="38100">
              <a:solidFill>
                <a:srgbClr val="1A317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endPara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字魂59号-创粗黑" panose="00000500000000000000" pitchFamily="2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5423378" y="1671042"/>
              <a:ext cx="1345240" cy="120032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zh-CN" sz="7200" b="1" spc="600" dirty="0">
                  <a:solidFill>
                    <a:schemeClr val="bg1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字魂59号-创粗黑" panose="00000500000000000000" pitchFamily="2" charset="-122"/>
                </a:rPr>
                <a:t>04</a:t>
              </a:r>
              <a:endParaRPr lang="zh-CN" altLang="en-US" sz="7200" b="1" spc="600" dirty="0">
                <a:solidFill>
                  <a:schemeClr val="bg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字魂59号-创粗黑" panose="00000500000000000000" pitchFamily="2" charset="-122"/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2960980" y="3718091"/>
            <a:ext cx="6260098" cy="1337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5400" b="1" spc="600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charset="0"/>
                <a:ea typeface="等线" charset="0"/>
                <a:sym typeface="字魂59号-创粗黑" panose="00000500000000000000" pitchFamily="2" charset="-122"/>
              </a:rPr>
              <a:t>项目展望</a:t>
            </a:r>
          </a:p>
        </p:txBody>
      </p:sp>
      <p:pic>
        <p:nvPicPr>
          <p:cNvPr id="18" name="图片 17" descr="QQ20211212-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56955" y="86995"/>
            <a:ext cx="2667635" cy="9658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019"/>
    </mc:Choice>
    <mc:Fallback xmlns="">
      <p:transition advTm="1019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293370" y="318770"/>
            <a:ext cx="2884805" cy="666750"/>
          </a:xfrm>
          <a:prstGeom prst="rect">
            <a:avLst/>
          </a:prstGeom>
          <a:solidFill>
            <a:schemeClr val="tx2"/>
          </a:solidFill>
          <a:ln w="381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05560" y="321945"/>
            <a:ext cx="2884805" cy="663575"/>
          </a:xfrm>
          <a:noFill/>
        </p:spPr>
        <p:txBody>
          <a:bodyPr/>
          <a:lstStyle/>
          <a:p>
            <a:r>
              <a:rPr lang="zh-CN" altLang="en-US" sz="2800" dirty="0">
                <a:solidFill>
                  <a:schemeClr val="bg1"/>
                </a:solidFill>
                <a:latin typeface="等线" charset="0"/>
                <a:ea typeface="等线" charset="0"/>
                <a:sym typeface="字魂59号-创粗黑" panose="00000500000000000000" pitchFamily="2" charset="-122"/>
              </a:rPr>
              <a:t>未来建议</a:t>
            </a:r>
          </a:p>
        </p:txBody>
      </p:sp>
      <p:sp>
        <p:nvSpPr>
          <p:cNvPr id="3" name="iŝḻïḑè"/>
          <p:cNvSpPr/>
          <p:nvPr/>
        </p:nvSpPr>
        <p:spPr bwMode="auto">
          <a:xfrm rot="10800000">
            <a:off x="5284347" y="2458113"/>
            <a:ext cx="926174" cy="1056339"/>
          </a:xfrm>
          <a:custGeom>
            <a:avLst/>
            <a:gdLst>
              <a:gd name="T0" fmla="*/ 336 w 423"/>
              <a:gd name="T1" fmla="*/ 0 h 483"/>
              <a:gd name="T2" fmla="*/ 313 w 423"/>
              <a:gd name="T3" fmla="*/ 42 h 483"/>
              <a:gd name="T4" fmla="*/ 262 w 423"/>
              <a:gd name="T5" fmla="*/ 62 h 483"/>
              <a:gd name="T6" fmla="*/ 210 w 423"/>
              <a:gd name="T7" fmla="*/ 42 h 483"/>
              <a:gd name="T8" fmla="*/ 187 w 423"/>
              <a:gd name="T9" fmla="*/ 0 h 483"/>
              <a:gd name="T10" fmla="*/ 63 w 423"/>
              <a:gd name="T11" fmla="*/ 0 h 483"/>
              <a:gd name="T12" fmla="*/ 63 w 423"/>
              <a:gd name="T13" fmla="*/ 190 h 483"/>
              <a:gd name="T14" fmla="*/ 55 w 423"/>
              <a:gd name="T15" fmla="*/ 190 h 483"/>
              <a:gd name="T16" fmla="*/ 0 w 423"/>
              <a:gd name="T17" fmla="*/ 250 h 483"/>
              <a:gd name="T18" fmla="*/ 55 w 423"/>
              <a:gd name="T19" fmla="*/ 309 h 483"/>
              <a:gd name="T20" fmla="*/ 63 w 423"/>
              <a:gd name="T21" fmla="*/ 310 h 483"/>
              <a:gd name="T22" fmla="*/ 63 w 423"/>
              <a:gd name="T23" fmla="*/ 483 h 483"/>
              <a:gd name="T24" fmla="*/ 216 w 423"/>
              <a:gd name="T25" fmla="*/ 483 h 483"/>
              <a:gd name="T26" fmla="*/ 319 w 423"/>
              <a:gd name="T27" fmla="*/ 195 h 483"/>
              <a:gd name="T28" fmla="*/ 356 w 423"/>
              <a:gd name="T29" fmla="*/ 127 h 483"/>
              <a:gd name="T30" fmla="*/ 423 w 423"/>
              <a:gd name="T31" fmla="*/ 0 h 483"/>
              <a:gd name="T32" fmla="*/ 336 w 423"/>
              <a:gd name="T33" fmla="*/ 0 h 4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423" h="483">
                <a:moveTo>
                  <a:pt x="336" y="0"/>
                </a:moveTo>
                <a:cubicBezTo>
                  <a:pt x="334" y="16"/>
                  <a:pt x="326" y="31"/>
                  <a:pt x="313" y="42"/>
                </a:cubicBezTo>
                <a:cubicBezTo>
                  <a:pt x="299" y="55"/>
                  <a:pt x="281" y="62"/>
                  <a:pt x="262" y="62"/>
                </a:cubicBezTo>
                <a:cubicBezTo>
                  <a:pt x="242" y="62"/>
                  <a:pt x="224" y="55"/>
                  <a:pt x="210" y="42"/>
                </a:cubicBezTo>
                <a:cubicBezTo>
                  <a:pt x="198" y="31"/>
                  <a:pt x="190" y="16"/>
                  <a:pt x="187" y="0"/>
                </a:cubicBezTo>
                <a:cubicBezTo>
                  <a:pt x="63" y="0"/>
                  <a:pt x="63" y="0"/>
                  <a:pt x="63" y="0"/>
                </a:cubicBezTo>
                <a:cubicBezTo>
                  <a:pt x="63" y="190"/>
                  <a:pt x="63" y="190"/>
                  <a:pt x="63" y="190"/>
                </a:cubicBezTo>
                <a:cubicBezTo>
                  <a:pt x="55" y="190"/>
                  <a:pt x="55" y="190"/>
                  <a:pt x="55" y="190"/>
                </a:cubicBezTo>
                <a:cubicBezTo>
                  <a:pt x="24" y="193"/>
                  <a:pt x="0" y="219"/>
                  <a:pt x="0" y="250"/>
                </a:cubicBezTo>
                <a:cubicBezTo>
                  <a:pt x="0" y="281"/>
                  <a:pt x="24" y="307"/>
                  <a:pt x="55" y="309"/>
                </a:cubicBezTo>
                <a:cubicBezTo>
                  <a:pt x="63" y="310"/>
                  <a:pt x="63" y="310"/>
                  <a:pt x="63" y="310"/>
                </a:cubicBezTo>
                <a:cubicBezTo>
                  <a:pt x="63" y="483"/>
                  <a:pt x="63" y="483"/>
                  <a:pt x="63" y="483"/>
                </a:cubicBezTo>
                <a:cubicBezTo>
                  <a:pt x="216" y="483"/>
                  <a:pt x="216" y="483"/>
                  <a:pt x="216" y="483"/>
                </a:cubicBezTo>
                <a:cubicBezTo>
                  <a:pt x="231" y="419"/>
                  <a:pt x="260" y="321"/>
                  <a:pt x="319" y="195"/>
                </a:cubicBezTo>
                <a:cubicBezTo>
                  <a:pt x="328" y="175"/>
                  <a:pt x="341" y="153"/>
                  <a:pt x="356" y="127"/>
                </a:cubicBezTo>
                <a:cubicBezTo>
                  <a:pt x="378" y="90"/>
                  <a:pt x="404" y="45"/>
                  <a:pt x="423" y="0"/>
                </a:cubicBezTo>
                <a:lnTo>
                  <a:pt x="33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="ctr"/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字魂59号-创粗黑" panose="00000500000000000000" pitchFamily="2" charset="-122"/>
              <a:ea typeface="字魂59号-创粗黑" panose="00000500000000000000" pitchFamily="2" charset="-122"/>
              <a:sym typeface="字魂59号-创粗黑" panose="00000500000000000000" pitchFamily="2" charset="-122"/>
            </a:endParaRPr>
          </a:p>
        </p:txBody>
      </p:sp>
      <p:sp>
        <p:nvSpPr>
          <p:cNvPr id="4" name="iSľíḑè"/>
          <p:cNvSpPr txBox="1"/>
          <p:nvPr/>
        </p:nvSpPr>
        <p:spPr>
          <a:xfrm>
            <a:off x="5628867" y="2950727"/>
            <a:ext cx="347800" cy="291181"/>
          </a:xfrm>
          <a:prstGeom prst="rect">
            <a:avLst/>
          </a:prstGeom>
          <a:noFill/>
        </p:spPr>
        <p:txBody>
          <a:bodyPr wrap="none">
            <a:normAutofit fontScale="87500" lnSpcReduction="20000"/>
          </a:bodyPr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id-ID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rPr>
              <a:t>01</a:t>
            </a:r>
          </a:p>
        </p:txBody>
      </p:sp>
      <p:sp>
        <p:nvSpPr>
          <p:cNvPr id="5" name="î$ḻïḓé"/>
          <p:cNvSpPr/>
          <p:nvPr/>
        </p:nvSpPr>
        <p:spPr bwMode="auto">
          <a:xfrm rot="10800000">
            <a:off x="6109142" y="2458114"/>
            <a:ext cx="798511" cy="1191509"/>
          </a:xfrm>
          <a:custGeom>
            <a:avLst/>
            <a:gdLst>
              <a:gd name="T0" fmla="*/ 365 w 365"/>
              <a:gd name="T1" fmla="*/ 387 h 545"/>
              <a:gd name="T2" fmla="*/ 323 w 365"/>
              <a:gd name="T3" fmla="*/ 363 h 545"/>
              <a:gd name="T4" fmla="*/ 303 w 365"/>
              <a:gd name="T5" fmla="*/ 312 h 545"/>
              <a:gd name="T6" fmla="*/ 323 w 365"/>
              <a:gd name="T7" fmla="*/ 260 h 545"/>
              <a:gd name="T8" fmla="*/ 365 w 365"/>
              <a:gd name="T9" fmla="*/ 237 h 545"/>
              <a:gd name="T10" fmla="*/ 365 w 365"/>
              <a:gd name="T11" fmla="*/ 62 h 545"/>
              <a:gd name="T12" fmla="*/ 231 w 365"/>
              <a:gd name="T13" fmla="*/ 62 h 545"/>
              <a:gd name="T14" fmla="*/ 230 w 365"/>
              <a:gd name="T15" fmla="*/ 55 h 545"/>
              <a:gd name="T16" fmla="*/ 170 w 365"/>
              <a:gd name="T17" fmla="*/ 0 h 545"/>
              <a:gd name="T18" fmla="*/ 111 w 365"/>
              <a:gd name="T19" fmla="*/ 55 h 545"/>
              <a:gd name="T20" fmla="*/ 110 w 365"/>
              <a:gd name="T21" fmla="*/ 62 h 545"/>
              <a:gd name="T22" fmla="*/ 0 w 365"/>
              <a:gd name="T23" fmla="*/ 62 h 545"/>
              <a:gd name="T24" fmla="*/ 66 w 365"/>
              <a:gd name="T25" fmla="*/ 189 h 545"/>
              <a:gd name="T26" fmla="*/ 103 w 365"/>
              <a:gd name="T27" fmla="*/ 257 h 545"/>
              <a:gd name="T28" fmla="*/ 206 w 365"/>
              <a:gd name="T29" fmla="*/ 545 h 545"/>
              <a:gd name="T30" fmla="*/ 365 w 365"/>
              <a:gd name="T31" fmla="*/ 545 h 545"/>
              <a:gd name="T32" fmla="*/ 365 w 365"/>
              <a:gd name="T33" fmla="*/ 387 h 5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365" h="545">
                <a:moveTo>
                  <a:pt x="365" y="387"/>
                </a:moveTo>
                <a:cubicBezTo>
                  <a:pt x="349" y="384"/>
                  <a:pt x="335" y="376"/>
                  <a:pt x="323" y="363"/>
                </a:cubicBezTo>
                <a:cubicBezTo>
                  <a:pt x="310" y="349"/>
                  <a:pt x="303" y="331"/>
                  <a:pt x="303" y="312"/>
                </a:cubicBezTo>
                <a:cubicBezTo>
                  <a:pt x="303" y="293"/>
                  <a:pt x="310" y="274"/>
                  <a:pt x="323" y="260"/>
                </a:cubicBezTo>
                <a:cubicBezTo>
                  <a:pt x="335" y="248"/>
                  <a:pt x="349" y="240"/>
                  <a:pt x="365" y="237"/>
                </a:cubicBezTo>
                <a:cubicBezTo>
                  <a:pt x="365" y="62"/>
                  <a:pt x="365" y="62"/>
                  <a:pt x="365" y="62"/>
                </a:cubicBezTo>
                <a:cubicBezTo>
                  <a:pt x="231" y="62"/>
                  <a:pt x="231" y="62"/>
                  <a:pt x="231" y="62"/>
                </a:cubicBezTo>
                <a:cubicBezTo>
                  <a:pt x="230" y="55"/>
                  <a:pt x="230" y="55"/>
                  <a:pt x="230" y="55"/>
                </a:cubicBezTo>
                <a:cubicBezTo>
                  <a:pt x="228" y="24"/>
                  <a:pt x="201" y="0"/>
                  <a:pt x="170" y="0"/>
                </a:cubicBezTo>
                <a:cubicBezTo>
                  <a:pt x="140" y="0"/>
                  <a:pt x="113" y="24"/>
                  <a:pt x="111" y="55"/>
                </a:cubicBezTo>
                <a:cubicBezTo>
                  <a:pt x="110" y="62"/>
                  <a:pt x="110" y="62"/>
                  <a:pt x="110" y="62"/>
                </a:cubicBezTo>
                <a:cubicBezTo>
                  <a:pt x="0" y="62"/>
                  <a:pt x="0" y="62"/>
                  <a:pt x="0" y="62"/>
                </a:cubicBezTo>
                <a:cubicBezTo>
                  <a:pt x="19" y="107"/>
                  <a:pt x="45" y="152"/>
                  <a:pt x="66" y="189"/>
                </a:cubicBezTo>
                <a:cubicBezTo>
                  <a:pt x="81" y="215"/>
                  <a:pt x="94" y="237"/>
                  <a:pt x="103" y="257"/>
                </a:cubicBezTo>
                <a:cubicBezTo>
                  <a:pt x="162" y="383"/>
                  <a:pt x="192" y="481"/>
                  <a:pt x="206" y="545"/>
                </a:cubicBezTo>
                <a:cubicBezTo>
                  <a:pt x="365" y="545"/>
                  <a:pt x="365" y="545"/>
                  <a:pt x="365" y="545"/>
                </a:cubicBezTo>
                <a:lnTo>
                  <a:pt x="365" y="387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="ctr"/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字魂59号-创粗黑" panose="00000500000000000000" pitchFamily="2" charset="-122"/>
              <a:ea typeface="字魂59号-创粗黑" panose="00000500000000000000" pitchFamily="2" charset="-122"/>
              <a:sym typeface="字魂59号-创粗黑" panose="00000500000000000000" pitchFamily="2" charset="-122"/>
            </a:endParaRPr>
          </a:p>
        </p:txBody>
      </p:sp>
      <p:sp>
        <p:nvSpPr>
          <p:cNvPr id="6" name="ïš1ïďe"/>
          <p:cNvSpPr txBox="1"/>
          <p:nvPr/>
        </p:nvSpPr>
        <p:spPr>
          <a:xfrm>
            <a:off x="6275777" y="2950729"/>
            <a:ext cx="347800" cy="291181"/>
          </a:xfrm>
          <a:prstGeom prst="rect">
            <a:avLst/>
          </a:prstGeom>
          <a:noFill/>
        </p:spPr>
        <p:txBody>
          <a:bodyPr wrap="none">
            <a:normAutofit fontScale="87500" lnSpcReduction="20000"/>
          </a:bodyPr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id-ID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rPr>
              <a:t>02</a:t>
            </a:r>
          </a:p>
        </p:txBody>
      </p:sp>
      <p:sp>
        <p:nvSpPr>
          <p:cNvPr id="7" name="îśḻidê"/>
          <p:cNvSpPr/>
          <p:nvPr/>
        </p:nvSpPr>
        <p:spPr bwMode="auto">
          <a:xfrm rot="10800000">
            <a:off x="5228026" y="3413074"/>
            <a:ext cx="843569" cy="1204025"/>
          </a:xfrm>
          <a:custGeom>
            <a:avLst/>
            <a:gdLst>
              <a:gd name="T0" fmla="*/ 0 w 386"/>
              <a:gd name="T1" fmla="*/ 164 h 551"/>
              <a:gd name="T2" fmla="*/ 42 w 386"/>
              <a:gd name="T3" fmla="*/ 187 h 551"/>
              <a:gd name="T4" fmla="*/ 62 w 386"/>
              <a:gd name="T5" fmla="*/ 239 h 551"/>
              <a:gd name="T6" fmla="*/ 42 w 386"/>
              <a:gd name="T7" fmla="*/ 291 h 551"/>
              <a:gd name="T8" fmla="*/ 0 w 386"/>
              <a:gd name="T9" fmla="*/ 314 h 551"/>
              <a:gd name="T10" fmla="*/ 0 w 386"/>
              <a:gd name="T11" fmla="*/ 488 h 551"/>
              <a:gd name="T12" fmla="*/ 139 w 386"/>
              <a:gd name="T13" fmla="*/ 488 h 551"/>
              <a:gd name="T14" fmla="*/ 139 w 386"/>
              <a:gd name="T15" fmla="*/ 496 h 551"/>
              <a:gd name="T16" fmla="*/ 199 w 386"/>
              <a:gd name="T17" fmla="*/ 551 h 551"/>
              <a:gd name="T18" fmla="*/ 258 w 386"/>
              <a:gd name="T19" fmla="*/ 496 h 551"/>
              <a:gd name="T20" fmla="*/ 259 w 386"/>
              <a:gd name="T21" fmla="*/ 488 h 551"/>
              <a:gd name="T22" fmla="*/ 366 w 386"/>
              <a:gd name="T23" fmla="*/ 488 h 551"/>
              <a:gd name="T24" fmla="*/ 386 w 386"/>
              <a:gd name="T25" fmla="*/ 397 h 551"/>
              <a:gd name="T26" fmla="*/ 0 w 386"/>
              <a:gd name="T27" fmla="*/ 0 h 551"/>
              <a:gd name="T28" fmla="*/ 0 w 386"/>
              <a:gd name="T29" fmla="*/ 164 h 5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386" h="551">
                <a:moveTo>
                  <a:pt x="0" y="164"/>
                </a:moveTo>
                <a:cubicBezTo>
                  <a:pt x="16" y="167"/>
                  <a:pt x="31" y="175"/>
                  <a:pt x="42" y="187"/>
                </a:cubicBezTo>
                <a:cubicBezTo>
                  <a:pt x="55" y="201"/>
                  <a:pt x="62" y="220"/>
                  <a:pt x="62" y="239"/>
                </a:cubicBezTo>
                <a:cubicBezTo>
                  <a:pt x="62" y="258"/>
                  <a:pt x="55" y="276"/>
                  <a:pt x="42" y="291"/>
                </a:cubicBezTo>
                <a:cubicBezTo>
                  <a:pt x="31" y="303"/>
                  <a:pt x="16" y="311"/>
                  <a:pt x="0" y="314"/>
                </a:cubicBezTo>
                <a:cubicBezTo>
                  <a:pt x="0" y="488"/>
                  <a:pt x="0" y="488"/>
                  <a:pt x="0" y="488"/>
                </a:cubicBezTo>
                <a:cubicBezTo>
                  <a:pt x="139" y="488"/>
                  <a:pt x="139" y="488"/>
                  <a:pt x="139" y="488"/>
                </a:cubicBezTo>
                <a:cubicBezTo>
                  <a:pt x="139" y="496"/>
                  <a:pt x="139" y="496"/>
                  <a:pt x="139" y="496"/>
                </a:cubicBezTo>
                <a:cubicBezTo>
                  <a:pt x="142" y="527"/>
                  <a:pt x="168" y="551"/>
                  <a:pt x="199" y="551"/>
                </a:cubicBezTo>
                <a:cubicBezTo>
                  <a:pt x="230" y="551"/>
                  <a:pt x="256" y="527"/>
                  <a:pt x="258" y="496"/>
                </a:cubicBezTo>
                <a:cubicBezTo>
                  <a:pt x="259" y="488"/>
                  <a:pt x="259" y="488"/>
                  <a:pt x="259" y="488"/>
                </a:cubicBezTo>
                <a:cubicBezTo>
                  <a:pt x="366" y="488"/>
                  <a:pt x="366" y="488"/>
                  <a:pt x="366" y="488"/>
                </a:cubicBezTo>
                <a:cubicBezTo>
                  <a:pt x="378" y="457"/>
                  <a:pt x="386" y="426"/>
                  <a:pt x="386" y="397"/>
                </a:cubicBezTo>
                <a:cubicBezTo>
                  <a:pt x="386" y="182"/>
                  <a:pt x="214" y="6"/>
                  <a:pt x="0" y="0"/>
                </a:cubicBezTo>
                <a:lnTo>
                  <a:pt x="0" y="16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="ctr"/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字魂59号-创粗黑" panose="00000500000000000000" pitchFamily="2" charset="-122"/>
              <a:ea typeface="字魂59号-创粗黑" panose="00000500000000000000" pitchFamily="2" charset="-122"/>
              <a:sym typeface="字魂59号-创粗黑" panose="00000500000000000000" pitchFamily="2" charset="-122"/>
            </a:endParaRPr>
          </a:p>
        </p:txBody>
      </p:sp>
      <p:sp>
        <p:nvSpPr>
          <p:cNvPr id="8" name="ïslíḑe"/>
          <p:cNvSpPr txBox="1"/>
          <p:nvPr/>
        </p:nvSpPr>
        <p:spPr>
          <a:xfrm>
            <a:off x="5421666" y="3842179"/>
            <a:ext cx="347800" cy="291181"/>
          </a:xfrm>
          <a:prstGeom prst="rect">
            <a:avLst/>
          </a:prstGeom>
          <a:noFill/>
        </p:spPr>
        <p:txBody>
          <a:bodyPr wrap="none">
            <a:normAutofit fontScale="87500" lnSpcReduction="20000"/>
          </a:bodyPr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id-ID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rPr>
              <a:t>0</a:t>
            </a:r>
            <a:r>
              <a:rPr kumimoji="0" lang="en-US" altLang="id-ID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rPr>
              <a:t>3</a:t>
            </a:r>
          </a:p>
        </p:txBody>
      </p:sp>
      <p:sp>
        <p:nvSpPr>
          <p:cNvPr id="9" name="íş1ídê"/>
          <p:cNvSpPr/>
          <p:nvPr/>
        </p:nvSpPr>
        <p:spPr bwMode="auto">
          <a:xfrm rot="10800000">
            <a:off x="5971468" y="3549495"/>
            <a:ext cx="993759" cy="1067603"/>
          </a:xfrm>
          <a:custGeom>
            <a:avLst/>
            <a:gdLst>
              <a:gd name="T0" fmla="*/ 122 w 454"/>
              <a:gd name="T1" fmla="*/ 489 h 489"/>
              <a:gd name="T2" fmla="*/ 145 w 454"/>
              <a:gd name="T3" fmla="*/ 447 h 489"/>
              <a:gd name="T4" fmla="*/ 196 w 454"/>
              <a:gd name="T5" fmla="*/ 426 h 489"/>
              <a:gd name="T6" fmla="*/ 248 w 454"/>
              <a:gd name="T7" fmla="*/ 447 h 489"/>
              <a:gd name="T8" fmla="*/ 271 w 454"/>
              <a:gd name="T9" fmla="*/ 489 h 489"/>
              <a:gd name="T10" fmla="*/ 391 w 454"/>
              <a:gd name="T11" fmla="*/ 489 h 489"/>
              <a:gd name="T12" fmla="*/ 391 w 454"/>
              <a:gd name="T13" fmla="*/ 299 h 489"/>
              <a:gd name="T14" fmla="*/ 399 w 454"/>
              <a:gd name="T15" fmla="*/ 298 h 489"/>
              <a:gd name="T16" fmla="*/ 454 w 454"/>
              <a:gd name="T17" fmla="*/ 239 h 489"/>
              <a:gd name="T18" fmla="*/ 399 w 454"/>
              <a:gd name="T19" fmla="*/ 179 h 489"/>
              <a:gd name="T20" fmla="*/ 391 w 454"/>
              <a:gd name="T21" fmla="*/ 179 h 489"/>
              <a:gd name="T22" fmla="*/ 391 w 454"/>
              <a:gd name="T23" fmla="*/ 0 h 489"/>
              <a:gd name="T24" fmla="*/ 0 w 454"/>
              <a:gd name="T25" fmla="*/ 397 h 489"/>
              <a:gd name="T26" fmla="*/ 19 w 454"/>
              <a:gd name="T27" fmla="*/ 489 h 489"/>
              <a:gd name="T28" fmla="*/ 122 w 454"/>
              <a:gd name="T29" fmla="*/ 489 h 4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454" h="489">
                <a:moveTo>
                  <a:pt x="122" y="489"/>
                </a:moveTo>
                <a:cubicBezTo>
                  <a:pt x="125" y="473"/>
                  <a:pt x="133" y="458"/>
                  <a:pt x="145" y="447"/>
                </a:cubicBezTo>
                <a:cubicBezTo>
                  <a:pt x="159" y="434"/>
                  <a:pt x="177" y="426"/>
                  <a:pt x="196" y="426"/>
                </a:cubicBezTo>
                <a:cubicBezTo>
                  <a:pt x="216" y="426"/>
                  <a:pt x="234" y="434"/>
                  <a:pt x="248" y="447"/>
                </a:cubicBezTo>
                <a:cubicBezTo>
                  <a:pt x="260" y="458"/>
                  <a:pt x="268" y="473"/>
                  <a:pt x="271" y="489"/>
                </a:cubicBezTo>
                <a:cubicBezTo>
                  <a:pt x="391" y="489"/>
                  <a:pt x="391" y="489"/>
                  <a:pt x="391" y="489"/>
                </a:cubicBezTo>
                <a:cubicBezTo>
                  <a:pt x="391" y="299"/>
                  <a:pt x="391" y="299"/>
                  <a:pt x="391" y="299"/>
                </a:cubicBezTo>
                <a:cubicBezTo>
                  <a:pt x="399" y="298"/>
                  <a:pt x="399" y="298"/>
                  <a:pt x="399" y="298"/>
                </a:cubicBezTo>
                <a:cubicBezTo>
                  <a:pt x="430" y="296"/>
                  <a:pt x="454" y="270"/>
                  <a:pt x="454" y="239"/>
                </a:cubicBezTo>
                <a:cubicBezTo>
                  <a:pt x="454" y="208"/>
                  <a:pt x="430" y="182"/>
                  <a:pt x="399" y="179"/>
                </a:cubicBezTo>
                <a:cubicBezTo>
                  <a:pt x="391" y="179"/>
                  <a:pt x="391" y="179"/>
                  <a:pt x="391" y="179"/>
                </a:cubicBezTo>
                <a:cubicBezTo>
                  <a:pt x="391" y="0"/>
                  <a:pt x="391" y="0"/>
                  <a:pt x="391" y="0"/>
                </a:cubicBezTo>
                <a:cubicBezTo>
                  <a:pt x="175" y="3"/>
                  <a:pt x="0" y="180"/>
                  <a:pt x="0" y="397"/>
                </a:cubicBezTo>
                <a:cubicBezTo>
                  <a:pt x="0" y="426"/>
                  <a:pt x="7" y="457"/>
                  <a:pt x="19" y="489"/>
                </a:cubicBezTo>
                <a:lnTo>
                  <a:pt x="122" y="489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="ctr"/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字魂59号-创粗黑" panose="00000500000000000000" pitchFamily="2" charset="-122"/>
              <a:ea typeface="字魂59号-创粗黑" panose="00000500000000000000" pitchFamily="2" charset="-122"/>
              <a:sym typeface="字魂59号-创粗黑" panose="00000500000000000000" pitchFamily="2" charset="-122"/>
            </a:endParaRPr>
          </a:p>
        </p:txBody>
      </p:sp>
      <p:sp>
        <p:nvSpPr>
          <p:cNvPr id="10" name="îśḻíďé"/>
          <p:cNvSpPr txBox="1"/>
          <p:nvPr/>
        </p:nvSpPr>
        <p:spPr>
          <a:xfrm>
            <a:off x="6395506" y="3842179"/>
            <a:ext cx="347800" cy="291181"/>
          </a:xfrm>
          <a:prstGeom prst="rect">
            <a:avLst/>
          </a:prstGeom>
          <a:noFill/>
        </p:spPr>
        <p:txBody>
          <a:bodyPr wrap="none">
            <a:normAutofit fontScale="87500" lnSpcReduction="20000"/>
          </a:bodyPr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id-ID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rPr>
              <a:t>0</a:t>
            </a:r>
            <a:r>
              <a:rPr kumimoji="0" lang="en-US" altLang="id-ID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rPr>
              <a:t>4</a:t>
            </a:r>
          </a:p>
        </p:txBody>
      </p:sp>
      <p:sp>
        <p:nvSpPr>
          <p:cNvPr id="14" name="iṥḷíḓê"/>
          <p:cNvSpPr/>
          <p:nvPr/>
        </p:nvSpPr>
        <p:spPr bwMode="auto">
          <a:xfrm rot="10800000">
            <a:off x="4938910" y="2170249"/>
            <a:ext cx="2314181" cy="2735965"/>
          </a:xfrm>
          <a:custGeom>
            <a:avLst/>
            <a:gdLst>
              <a:gd name="T0" fmla="*/ 774 w 1058"/>
              <a:gd name="T1" fmla="*/ 1252 h 1252"/>
              <a:gd name="T2" fmla="*/ 283 w 1058"/>
              <a:gd name="T3" fmla="*/ 1252 h 1252"/>
              <a:gd name="T4" fmla="*/ 248 w 1058"/>
              <a:gd name="T5" fmla="*/ 1218 h 1252"/>
              <a:gd name="T6" fmla="*/ 142 w 1058"/>
              <a:gd name="T7" fmla="*/ 887 h 1252"/>
              <a:gd name="T8" fmla="*/ 110 w 1058"/>
              <a:gd name="T9" fmla="*/ 831 h 1252"/>
              <a:gd name="T10" fmla="*/ 0 w 1058"/>
              <a:gd name="T11" fmla="*/ 529 h 1252"/>
              <a:gd name="T12" fmla="*/ 529 w 1058"/>
              <a:gd name="T13" fmla="*/ 0 h 1252"/>
              <a:gd name="T14" fmla="*/ 1058 w 1058"/>
              <a:gd name="T15" fmla="*/ 529 h 1252"/>
              <a:gd name="T16" fmla="*/ 947 w 1058"/>
              <a:gd name="T17" fmla="*/ 831 h 1252"/>
              <a:gd name="T18" fmla="*/ 916 w 1058"/>
              <a:gd name="T19" fmla="*/ 887 h 1252"/>
              <a:gd name="T20" fmla="*/ 810 w 1058"/>
              <a:gd name="T21" fmla="*/ 1218 h 1252"/>
              <a:gd name="T22" fmla="*/ 774 w 1058"/>
              <a:gd name="T23" fmla="*/ 1252 h 1252"/>
              <a:gd name="T24" fmla="*/ 315 w 1058"/>
              <a:gd name="T25" fmla="*/ 1180 h 1252"/>
              <a:gd name="T26" fmla="*/ 742 w 1058"/>
              <a:gd name="T27" fmla="*/ 1180 h 1252"/>
              <a:gd name="T28" fmla="*/ 851 w 1058"/>
              <a:gd name="T29" fmla="*/ 857 h 1252"/>
              <a:gd name="T30" fmla="*/ 885 w 1058"/>
              <a:gd name="T31" fmla="*/ 794 h 1252"/>
              <a:gd name="T32" fmla="*/ 986 w 1058"/>
              <a:gd name="T33" fmla="*/ 529 h 1252"/>
              <a:gd name="T34" fmla="*/ 529 w 1058"/>
              <a:gd name="T35" fmla="*/ 72 h 1252"/>
              <a:gd name="T36" fmla="*/ 72 w 1058"/>
              <a:gd name="T37" fmla="*/ 529 h 1252"/>
              <a:gd name="T38" fmla="*/ 172 w 1058"/>
              <a:gd name="T39" fmla="*/ 794 h 1252"/>
              <a:gd name="T40" fmla="*/ 207 w 1058"/>
              <a:gd name="T41" fmla="*/ 857 h 1252"/>
              <a:gd name="T42" fmla="*/ 315 w 1058"/>
              <a:gd name="T43" fmla="*/ 1180 h 12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058" h="1252">
                <a:moveTo>
                  <a:pt x="774" y="1252"/>
                </a:moveTo>
                <a:cubicBezTo>
                  <a:pt x="283" y="1252"/>
                  <a:pt x="283" y="1252"/>
                  <a:pt x="283" y="1252"/>
                </a:cubicBezTo>
                <a:cubicBezTo>
                  <a:pt x="264" y="1252"/>
                  <a:pt x="249" y="1237"/>
                  <a:pt x="248" y="1218"/>
                </a:cubicBezTo>
                <a:cubicBezTo>
                  <a:pt x="247" y="1217"/>
                  <a:pt x="239" y="1097"/>
                  <a:pt x="142" y="887"/>
                </a:cubicBezTo>
                <a:cubicBezTo>
                  <a:pt x="135" y="873"/>
                  <a:pt x="123" y="853"/>
                  <a:pt x="110" y="831"/>
                </a:cubicBezTo>
                <a:cubicBezTo>
                  <a:pt x="66" y="755"/>
                  <a:pt x="0" y="640"/>
                  <a:pt x="0" y="529"/>
                </a:cubicBezTo>
                <a:cubicBezTo>
                  <a:pt x="0" y="238"/>
                  <a:pt x="237" y="0"/>
                  <a:pt x="529" y="0"/>
                </a:cubicBezTo>
                <a:cubicBezTo>
                  <a:pt x="820" y="0"/>
                  <a:pt x="1058" y="238"/>
                  <a:pt x="1058" y="529"/>
                </a:cubicBezTo>
                <a:cubicBezTo>
                  <a:pt x="1058" y="640"/>
                  <a:pt x="991" y="755"/>
                  <a:pt x="947" y="831"/>
                </a:cubicBezTo>
                <a:cubicBezTo>
                  <a:pt x="934" y="853"/>
                  <a:pt x="923" y="873"/>
                  <a:pt x="916" y="887"/>
                </a:cubicBezTo>
                <a:cubicBezTo>
                  <a:pt x="818" y="1097"/>
                  <a:pt x="810" y="1217"/>
                  <a:pt x="810" y="1218"/>
                </a:cubicBezTo>
                <a:cubicBezTo>
                  <a:pt x="809" y="1237"/>
                  <a:pt x="793" y="1252"/>
                  <a:pt x="774" y="1252"/>
                </a:cubicBezTo>
                <a:close/>
                <a:moveTo>
                  <a:pt x="315" y="1180"/>
                </a:moveTo>
                <a:cubicBezTo>
                  <a:pt x="742" y="1180"/>
                  <a:pt x="742" y="1180"/>
                  <a:pt x="742" y="1180"/>
                </a:cubicBezTo>
                <a:cubicBezTo>
                  <a:pt x="751" y="1127"/>
                  <a:pt x="776" y="1017"/>
                  <a:pt x="851" y="857"/>
                </a:cubicBezTo>
                <a:cubicBezTo>
                  <a:pt x="859" y="840"/>
                  <a:pt x="871" y="819"/>
                  <a:pt x="885" y="794"/>
                </a:cubicBezTo>
                <a:cubicBezTo>
                  <a:pt x="928" y="721"/>
                  <a:pt x="986" y="621"/>
                  <a:pt x="986" y="529"/>
                </a:cubicBezTo>
                <a:cubicBezTo>
                  <a:pt x="986" y="277"/>
                  <a:pt x="781" y="72"/>
                  <a:pt x="529" y="72"/>
                </a:cubicBezTo>
                <a:cubicBezTo>
                  <a:pt x="277" y="72"/>
                  <a:pt x="72" y="277"/>
                  <a:pt x="72" y="529"/>
                </a:cubicBezTo>
                <a:cubicBezTo>
                  <a:pt x="72" y="621"/>
                  <a:pt x="130" y="721"/>
                  <a:pt x="172" y="794"/>
                </a:cubicBezTo>
                <a:cubicBezTo>
                  <a:pt x="187" y="819"/>
                  <a:pt x="199" y="840"/>
                  <a:pt x="207" y="857"/>
                </a:cubicBezTo>
                <a:cubicBezTo>
                  <a:pt x="281" y="1017"/>
                  <a:pt x="307" y="1127"/>
                  <a:pt x="315" y="118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anchor="ctr"/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字魂59号-创粗黑" panose="00000500000000000000" pitchFamily="2" charset="-122"/>
              <a:ea typeface="字魂59号-创粗黑" panose="00000500000000000000" pitchFamily="2" charset="-122"/>
              <a:sym typeface="字魂59号-创粗黑" panose="00000500000000000000" pitchFamily="2" charset="-122"/>
            </a:endParaRPr>
          </a:p>
        </p:txBody>
      </p:sp>
      <p:sp>
        <p:nvSpPr>
          <p:cNvPr id="15" name="íṡḷïḋe"/>
          <p:cNvSpPr/>
          <p:nvPr/>
        </p:nvSpPr>
        <p:spPr bwMode="auto">
          <a:xfrm rot="10800000">
            <a:off x="5488356" y="1146452"/>
            <a:ext cx="1182748" cy="948702"/>
          </a:xfrm>
          <a:custGeom>
            <a:avLst/>
            <a:gdLst>
              <a:gd name="T0" fmla="*/ 495 w 541"/>
              <a:gd name="T1" fmla="*/ 223 h 434"/>
              <a:gd name="T2" fmla="*/ 540 w 541"/>
              <a:gd name="T3" fmla="*/ 168 h 434"/>
              <a:gd name="T4" fmla="*/ 494 w 541"/>
              <a:gd name="T5" fmla="*/ 112 h 434"/>
              <a:gd name="T6" fmla="*/ 540 w 541"/>
              <a:gd name="T7" fmla="*/ 57 h 434"/>
              <a:gd name="T8" fmla="*/ 483 w 541"/>
              <a:gd name="T9" fmla="*/ 0 h 434"/>
              <a:gd name="T10" fmla="*/ 56 w 541"/>
              <a:gd name="T11" fmla="*/ 0 h 434"/>
              <a:gd name="T12" fmla="*/ 0 w 541"/>
              <a:gd name="T13" fmla="*/ 56 h 434"/>
              <a:gd name="T14" fmla="*/ 46 w 541"/>
              <a:gd name="T15" fmla="*/ 112 h 434"/>
              <a:gd name="T16" fmla="*/ 0 w 541"/>
              <a:gd name="T17" fmla="*/ 167 h 434"/>
              <a:gd name="T18" fmla="*/ 46 w 541"/>
              <a:gd name="T19" fmla="*/ 223 h 434"/>
              <a:gd name="T20" fmla="*/ 1 w 541"/>
              <a:gd name="T21" fmla="*/ 278 h 434"/>
              <a:gd name="T22" fmla="*/ 57 w 541"/>
              <a:gd name="T23" fmla="*/ 334 h 434"/>
              <a:gd name="T24" fmla="*/ 157 w 541"/>
              <a:gd name="T25" fmla="*/ 334 h 434"/>
              <a:gd name="T26" fmla="*/ 161 w 541"/>
              <a:gd name="T27" fmla="*/ 351 h 434"/>
              <a:gd name="T28" fmla="*/ 272 w 541"/>
              <a:gd name="T29" fmla="*/ 433 h 434"/>
              <a:gd name="T30" fmla="*/ 383 w 541"/>
              <a:gd name="T31" fmla="*/ 335 h 434"/>
              <a:gd name="T32" fmla="*/ 484 w 541"/>
              <a:gd name="T33" fmla="*/ 335 h 434"/>
              <a:gd name="T34" fmla="*/ 541 w 541"/>
              <a:gd name="T35" fmla="*/ 278 h 434"/>
              <a:gd name="T36" fmla="*/ 495 w 541"/>
              <a:gd name="T37" fmla="*/ 223 h 434"/>
              <a:gd name="T38" fmla="*/ 423 w 541"/>
              <a:gd name="T39" fmla="*/ 241 h 434"/>
              <a:gd name="T40" fmla="*/ 118 w 541"/>
              <a:gd name="T41" fmla="*/ 241 h 434"/>
              <a:gd name="T42" fmla="*/ 104 w 541"/>
              <a:gd name="T43" fmla="*/ 227 h 434"/>
              <a:gd name="T44" fmla="*/ 118 w 541"/>
              <a:gd name="T45" fmla="*/ 213 h 434"/>
              <a:gd name="T46" fmla="*/ 423 w 541"/>
              <a:gd name="T47" fmla="*/ 213 h 434"/>
              <a:gd name="T48" fmla="*/ 437 w 541"/>
              <a:gd name="T49" fmla="*/ 227 h 434"/>
              <a:gd name="T50" fmla="*/ 423 w 541"/>
              <a:gd name="T51" fmla="*/ 241 h 434"/>
              <a:gd name="T52" fmla="*/ 423 w 541"/>
              <a:gd name="T53" fmla="*/ 116 h 434"/>
              <a:gd name="T54" fmla="*/ 118 w 541"/>
              <a:gd name="T55" fmla="*/ 116 h 434"/>
              <a:gd name="T56" fmla="*/ 104 w 541"/>
              <a:gd name="T57" fmla="*/ 102 h 434"/>
              <a:gd name="T58" fmla="*/ 118 w 541"/>
              <a:gd name="T59" fmla="*/ 88 h 434"/>
              <a:gd name="T60" fmla="*/ 423 w 541"/>
              <a:gd name="T61" fmla="*/ 88 h 434"/>
              <a:gd name="T62" fmla="*/ 437 w 541"/>
              <a:gd name="T63" fmla="*/ 102 h 434"/>
              <a:gd name="T64" fmla="*/ 423 w 541"/>
              <a:gd name="T65" fmla="*/ 116 h 4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541" h="434">
                <a:moveTo>
                  <a:pt x="495" y="223"/>
                </a:moveTo>
                <a:cubicBezTo>
                  <a:pt x="521" y="218"/>
                  <a:pt x="540" y="195"/>
                  <a:pt x="540" y="168"/>
                </a:cubicBezTo>
                <a:cubicBezTo>
                  <a:pt x="540" y="140"/>
                  <a:pt x="520" y="117"/>
                  <a:pt x="494" y="112"/>
                </a:cubicBezTo>
                <a:cubicBezTo>
                  <a:pt x="520" y="107"/>
                  <a:pt x="540" y="84"/>
                  <a:pt x="540" y="57"/>
                </a:cubicBezTo>
                <a:cubicBezTo>
                  <a:pt x="540" y="26"/>
                  <a:pt x="514" y="0"/>
                  <a:pt x="483" y="0"/>
                </a:cubicBezTo>
                <a:cubicBezTo>
                  <a:pt x="56" y="0"/>
                  <a:pt x="56" y="0"/>
                  <a:pt x="56" y="0"/>
                </a:cubicBezTo>
                <a:cubicBezTo>
                  <a:pt x="25" y="0"/>
                  <a:pt x="0" y="25"/>
                  <a:pt x="0" y="56"/>
                </a:cubicBezTo>
                <a:cubicBezTo>
                  <a:pt x="0" y="84"/>
                  <a:pt x="20" y="107"/>
                  <a:pt x="46" y="112"/>
                </a:cubicBezTo>
                <a:cubicBezTo>
                  <a:pt x="20" y="117"/>
                  <a:pt x="0" y="140"/>
                  <a:pt x="0" y="167"/>
                </a:cubicBezTo>
                <a:cubicBezTo>
                  <a:pt x="0" y="195"/>
                  <a:pt x="20" y="218"/>
                  <a:pt x="46" y="223"/>
                </a:cubicBezTo>
                <a:cubicBezTo>
                  <a:pt x="20" y="228"/>
                  <a:pt x="1" y="250"/>
                  <a:pt x="1" y="278"/>
                </a:cubicBezTo>
                <a:cubicBezTo>
                  <a:pt x="1" y="309"/>
                  <a:pt x="26" y="334"/>
                  <a:pt x="57" y="334"/>
                </a:cubicBezTo>
                <a:cubicBezTo>
                  <a:pt x="157" y="334"/>
                  <a:pt x="157" y="334"/>
                  <a:pt x="157" y="334"/>
                </a:cubicBezTo>
                <a:cubicBezTo>
                  <a:pt x="158" y="340"/>
                  <a:pt x="159" y="345"/>
                  <a:pt x="161" y="351"/>
                </a:cubicBezTo>
                <a:cubicBezTo>
                  <a:pt x="175" y="399"/>
                  <a:pt x="219" y="434"/>
                  <a:pt x="272" y="433"/>
                </a:cubicBezTo>
                <a:cubicBezTo>
                  <a:pt x="331" y="433"/>
                  <a:pt x="380" y="392"/>
                  <a:pt x="383" y="335"/>
                </a:cubicBezTo>
                <a:cubicBezTo>
                  <a:pt x="484" y="335"/>
                  <a:pt x="484" y="335"/>
                  <a:pt x="484" y="335"/>
                </a:cubicBezTo>
                <a:cubicBezTo>
                  <a:pt x="515" y="335"/>
                  <a:pt x="541" y="309"/>
                  <a:pt x="541" y="278"/>
                </a:cubicBezTo>
                <a:cubicBezTo>
                  <a:pt x="541" y="251"/>
                  <a:pt x="521" y="228"/>
                  <a:pt x="495" y="223"/>
                </a:cubicBezTo>
                <a:close/>
                <a:moveTo>
                  <a:pt x="423" y="241"/>
                </a:moveTo>
                <a:cubicBezTo>
                  <a:pt x="118" y="241"/>
                  <a:pt x="118" y="241"/>
                  <a:pt x="118" y="241"/>
                </a:cubicBezTo>
                <a:cubicBezTo>
                  <a:pt x="110" y="241"/>
                  <a:pt x="104" y="234"/>
                  <a:pt x="104" y="227"/>
                </a:cubicBezTo>
                <a:cubicBezTo>
                  <a:pt x="104" y="219"/>
                  <a:pt x="110" y="213"/>
                  <a:pt x="118" y="213"/>
                </a:cubicBezTo>
                <a:cubicBezTo>
                  <a:pt x="423" y="213"/>
                  <a:pt x="423" y="213"/>
                  <a:pt x="423" y="213"/>
                </a:cubicBezTo>
                <a:cubicBezTo>
                  <a:pt x="431" y="213"/>
                  <a:pt x="437" y="219"/>
                  <a:pt x="437" y="227"/>
                </a:cubicBezTo>
                <a:cubicBezTo>
                  <a:pt x="437" y="234"/>
                  <a:pt x="431" y="241"/>
                  <a:pt x="423" y="241"/>
                </a:cubicBezTo>
                <a:close/>
                <a:moveTo>
                  <a:pt x="423" y="116"/>
                </a:moveTo>
                <a:cubicBezTo>
                  <a:pt x="118" y="116"/>
                  <a:pt x="118" y="116"/>
                  <a:pt x="118" y="116"/>
                </a:cubicBezTo>
                <a:cubicBezTo>
                  <a:pt x="110" y="116"/>
                  <a:pt x="104" y="110"/>
                  <a:pt x="104" y="102"/>
                </a:cubicBezTo>
                <a:cubicBezTo>
                  <a:pt x="104" y="95"/>
                  <a:pt x="110" y="88"/>
                  <a:pt x="118" y="88"/>
                </a:cubicBezTo>
                <a:cubicBezTo>
                  <a:pt x="423" y="88"/>
                  <a:pt x="423" y="88"/>
                  <a:pt x="423" y="88"/>
                </a:cubicBezTo>
                <a:cubicBezTo>
                  <a:pt x="431" y="88"/>
                  <a:pt x="437" y="95"/>
                  <a:pt x="437" y="102"/>
                </a:cubicBezTo>
                <a:cubicBezTo>
                  <a:pt x="437" y="110"/>
                  <a:pt x="431" y="116"/>
                  <a:pt x="423" y="116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anchor="ctr"/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字魂59号-创粗黑" panose="00000500000000000000" pitchFamily="2" charset="-122"/>
              <a:ea typeface="字魂59号-创粗黑" panose="00000500000000000000" pitchFamily="2" charset="-122"/>
              <a:sym typeface="字魂59号-创粗黑" panose="00000500000000000000" pitchFamily="2" charset="-122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6065963" y="0"/>
            <a:ext cx="0" cy="1313642"/>
          </a:xfrm>
          <a:prstGeom prst="line">
            <a:avLst/>
          </a:prstGeom>
          <a:ln w="165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íṡ1íḑè"/>
          <p:cNvSpPr txBox="1"/>
          <p:nvPr/>
        </p:nvSpPr>
        <p:spPr bwMode="auto">
          <a:xfrm>
            <a:off x="0" y="6006724"/>
            <a:ext cx="12192000" cy="44180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none" lIns="90000" tIns="46800" rIns="90000" bIns="46800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charset="0"/>
                <a:ea typeface="等线" charset="0"/>
                <a:cs typeface="等线" charset="0"/>
                <a:sym typeface="字魂59号-创粗黑" panose="00000500000000000000" pitchFamily="2" charset="-122"/>
              </a:rPr>
              <a:t>搏一搏 摩托变火箭 朝着更优的司法大数据分析功能前进！！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rPr>
              <a:t>！</a:t>
            </a:r>
          </a:p>
        </p:txBody>
      </p:sp>
      <p:sp>
        <p:nvSpPr>
          <p:cNvPr id="18" name="Shape 6065"/>
          <p:cNvSpPr/>
          <p:nvPr/>
        </p:nvSpPr>
        <p:spPr>
          <a:xfrm>
            <a:off x="876953" y="1388739"/>
            <a:ext cx="577851" cy="577851"/>
          </a:xfrm>
          <a:prstGeom prst="roundRect">
            <a:avLst>
              <a:gd name="adj" fmla="val 50000"/>
            </a:avLst>
          </a:prstGeom>
          <a:solidFill>
            <a:srgbClr val="1A3172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200"/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字魂59号-创粗黑" panose="00000500000000000000" pitchFamily="2" charset="-122"/>
            </a:endParaRPr>
          </a:p>
        </p:txBody>
      </p:sp>
      <p:sp>
        <p:nvSpPr>
          <p:cNvPr id="19" name="Shape 6066"/>
          <p:cNvSpPr/>
          <p:nvPr/>
        </p:nvSpPr>
        <p:spPr>
          <a:xfrm>
            <a:off x="1026024" y="1536762"/>
            <a:ext cx="279708" cy="281804"/>
          </a:xfrm>
          <a:custGeom>
            <a:avLst/>
            <a:gdLst>
              <a:gd name="connsiteX0" fmla="*/ 386204 w 602205"/>
              <a:gd name="connsiteY0" fmla="*/ 222916 h 606722"/>
              <a:gd name="connsiteX1" fmla="*/ 516692 w 602205"/>
              <a:gd name="connsiteY1" fmla="*/ 222916 h 606722"/>
              <a:gd name="connsiteX2" fmla="*/ 545129 w 602205"/>
              <a:gd name="connsiteY2" fmla="*/ 231976 h 606722"/>
              <a:gd name="connsiteX3" fmla="*/ 594743 w 602205"/>
              <a:gd name="connsiteY3" fmla="*/ 270632 h 606722"/>
              <a:gd name="connsiteX4" fmla="*/ 602205 w 602205"/>
              <a:gd name="connsiteY4" fmla="*/ 285329 h 606722"/>
              <a:gd name="connsiteX5" fmla="*/ 594944 w 602205"/>
              <a:gd name="connsiteY5" fmla="*/ 300228 h 606722"/>
              <a:gd name="connsiteX6" fmla="*/ 545129 w 602205"/>
              <a:gd name="connsiteY6" fmla="*/ 340293 h 606722"/>
              <a:gd name="connsiteX7" fmla="*/ 516692 w 602205"/>
              <a:gd name="connsiteY7" fmla="*/ 351769 h 606722"/>
              <a:gd name="connsiteX8" fmla="*/ 386204 w 602205"/>
              <a:gd name="connsiteY8" fmla="*/ 351769 h 606722"/>
              <a:gd name="connsiteX9" fmla="*/ 85299 w 602205"/>
              <a:gd name="connsiteY9" fmla="*/ 131463 h 606722"/>
              <a:gd name="connsiteX10" fmla="*/ 216777 w 602205"/>
              <a:gd name="connsiteY10" fmla="*/ 131463 h 606722"/>
              <a:gd name="connsiteX11" fmla="*/ 216777 w 602205"/>
              <a:gd name="connsiteY11" fmla="*/ 260386 h 606722"/>
              <a:gd name="connsiteX12" fmla="*/ 85299 w 602205"/>
              <a:gd name="connsiteY12" fmla="*/ 260386 h 606722"/>
              <a:gd name="connsiteX13" fmla="*/ 57068 w 602205"/>
              <a:gd name="connsiteY13" fmla="*/ 248501 h 606722"/>
              <a:gd name="connsiteX14" fmla="*/ 7058 w 602205"/>
              <a:gd name="connsiteY14" fmla="*/ 206803 h 606722"/>
              <a:gd name="connsiteX15" fmla="*/ 0 w 602205"/>
              <a:gd name="connsiteY15" fmla="*/ 192903 h 606722"/>
              <a:gd name="connsiteX16" fmla="*/ 7260 w 602205"/>
              <a:gd name="connsiteY16" fmla="*/ 178802 h 606722"/>
              <a:gd name="connsiteX17" fmla="*/ 57068 w 602205"/>
              <a:gd name="connsiteY17" fmla="*/ 139924 h 606722"/>
              <a:gd name="connsiteX18" fmla="*/ 85299 w 602205"/>
              <a:gd name="connsiteY18" fmla="*/ 131463 h 606722"/>
              <a:gd name="connsiteX19" fmla="*/ 386204 w 602205"/>
              <a:gd name="connsiteY19" fmla="*/ 42904 h 606722"/>
              <a:gd name="connsiteX20" fmla="*/ 516692 w 602205"/>
              <a:gd name="connsiteY20" fmla="*/ 42904 h 606722"/>
              <a:gd name="connsiteX21" fmla="*/ 545129 w 602205"/>
              <a:gd name="connsiteY21" fmla="*/ 51964 h 606722"/>
              <a:gd name="connsiteX22" fmla="*/ 594743 w 602205"/>
              <a:gd name="connsiteY22" fmla="*/ 90620 h 606722"/>
              <a:gd name="connsiteX23" fmla="*/ 602205 w 602205"/>
              <a:gd name="connsiteY23" fmla="*/ 105317 h 606722"/>
              <a:gd name="connsiteX24" fmla="*/ 594944 w 602205"/>
              <a:gd name="connsiteY24" fmla="*/ 120216 h 606722"/>
              <a:gd name="connsiteX25" fmla="*/ 545129 w 602205"/>
              <a:gd name="connsiteY25" fmla="*/ 160281 h 606722"/>
              <a:gd name="connsiteX26" fmla="*/ 516692 w 602205"/>
              <a:gd name="connsiteY26" fmla="*/ 171757 h 606722"/>
              <a:gd name="connsiteX27" fmla="*/ 386204 w 602205"/>
              <a:gd name="connsiteY27" fmla="*/ 171757 h 606722"/>
              <a:gd name="connsiteX28" fmla="*/ 297432 w 602205"/>
              <a:gd name="connsiteY28" fmla="*/ 0 h 606722"/>
              <a:gd name="connsiteX29" fmla="*/ 337765 w 602205"/>
              <a:gd name="connsiteY29" fmla="*/ 40274 h 606722"/>
              <a:gd name="connsiteX30" fmla="*/ 337765 w 602205"/>
              <a:gd name="connsiteY30" fmla="*/ 496775 h 606722"/>
              <a:gd name="connsiteX31" fmla="*/ 419238 w 602205"/>
              <a:gd name="connsiteY31" fmla="*/ 496775 h 606722"/>
              <a:gd name="connsiteX32" fmla="*/ 455739 w 602205"/>
              <a:gd name="connsiteY32" fmla="*/ 515100 h 606722"/>
              <a:gd name="connsiteX33" fmla="*/ 497887 w 602205"/>
              <a:gd name="connsiteY33" fmla="*/ 572490 h 606722"/>
              <a:gd name="connsiteX34" fmla="*/ 500912 w 602205"/>
              <a:gd name="connsiteY34" fmla="*/ 595647 h 606722"/>
              <a:gd name="connsiteX35" fmla="*/ 480342 w 602205"/>
              <a:gd name="connsiteY35" fmla="*/ 606722 h 606722"/>
              <a:gd name="connsiteX36" fmla="*/ 121580 w 602205"/>
              <a:gd name="connsiteY36" fmla="*/ 606722 h 606722"/>
              <a:gd name="connsiteX37" fmla="*/ 101010 w 602205"/>
              <a:gd name="connsiteY37" fmla="*/ 595647 h 606722"/>
              <a:gd name="connsiteX38" fmla="*/ 104237 w 602205"/>
              <a:gd name="connsiteY38" fmla="*/ 572490 h 606722"/>
              <a:gd name="connsiteX39" fmla="*/ 146183 w 602205"/>
              <a:gd name="connsiteY39" fmla="*/ 515100 h 606722"/>
              <a:gd name="connsiteX40" fmla="*/ 182684 w 602205"/>
              <a:gd name="connsiteY40" fmla="*/ 496775 h 606722"/>
              <a:gd name="connsiteX41" fmla="*/ 257099 w 602205"/>
              <a:gd name="connsiteY41" fmla="*/ 496775 h 606722"/>
              <a:gd name="connsiteX42" fmla="*/ 257099 w 602205"/>
              <a:gd name="connsiteY42" fmla="*/ 40274 h 606722"/>
              <a:gd name="connsiteX43" fmla="*/ 297432 w 602205"/>
              <a:gd name="connsiteY43" fmla="*/ 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602205" h="606722">
                <a:moveTo>
                  <a:pt x="386204" y="222916"/>
                </a:moveTo>
                <a:lnTo>
                  <a:pt x="516692" y="222916"/>
                </a:lnTo>
                <a:cubicBezTo>
                  <a:pt x="525163" y="222916"/>
                  <a:pt x="537465" y="225936"/>
                  <a:pt x="545129" y="231976"/>
                </a:cubicBezTo>
                <a:lnTo>
                  <a:pt x="594743" y="270632"/>
                </a:lnTo>
                <a:cubicBezTo>
                  <a:pt x="599381" y="274256"/>
                  <a:pt x="602205" y="279692"/>
                  <a:pt x="602205" y="285329"/>
                </a:cubicBezTo>
                <a:cubicBezTo>
                  <a:pt x="602205" y="291168"/>
                  <a:pt x="599381" y="296604"/>
                  <a:pt x="594944" y="300228"/>
                </a:cubicBezTo>
                <a:lnTo>
                  <a:pt x="545129" y="340293"/>
                </a:lnTo>
                <a:cubicBezTo>
                  <a:pt x="539280" y="344924"/>
                  <a:pt x="526978" y="351769"/>
                  <a:pt x="516692" y="351769"/>
                </a:cubicBezTo>
                <a:lnTo>
                  <a:pt x="386204" y="351769"/>
                </a:lnTo>
                <a:close/>
                <a:moveTo>
                  <a:pt x="85299" y="131463"/>
                </a:moveTo>
                <a:lnTo>
                  <a:pt x="216777" y="131463"/>
                </a:lnTo>
                <a:lnTo>
                  <a:pt x="216777" y="260386"/>
                </a:lnTo>
                <a:lnTo>
                  <a:pt x="85299" y="260386"/>
                </a:lnTo>
                <a:cubicBezTo>
                  <a:pt x="74813" y="260386"/>
                  <a:pt x="62311" y="252530"/>
                  <a:pt x="57068" y="248501"/>
                </a:cubicBezTo>
                <a:lnTo>
                  <a:pt x="7058" y="206803"/>
                </a:lnTo>
                <a:cubicBezTo>
                  <a:pt x="2621" y="203177"/>
                  <a:pt x="0" y="198140"/>
                  <a:pt x="0" y="192903"/>
                </a:cubicBezTo>
                <a:cubicBezTo>
                  <a:pt x="0" y="187464"/>
                  <a:pt x="2621" y="182428"/>
                  <a:pt x="7260" y="178802"/>
                </a:cubicBezTo>
                <a:lnTo>
                  <a:pt x="57068" y="139924"/>
                </a:lnTo>
                <a:cubicBezTo>
                  <a:pt x="64327" y="134082"/>
                  <a:pt x="76426" y="131463"/>
                  <a:pt x="85299" y="131463"/>
                </a:cubicBezTo>
                <a:close/>
                <a:moveTo>
                  <a:pt x="386204" y="42904"/>
                </a:moveTo>
                <a:lnTo>
                  <a:pt x="516692" y="42904"/>
                </a:lnTo>
                <a:cubicBezTo>
                  <a:pt x="525163" y="42904"/>
                  <a:pt x="537667" y="46125"/>
                  <a:pt x="545129" y="51964"/>
                </a:cubicBezTo>
                <a:lnTo>
                  <a:pt x="594743" y="90620"/>
                </a:lnTo>
                <a:cubicBezTo>
                  <a:pt x="599381" y="94244"/>
                  <a:pt x="602205" y="99680"/>
                  <a:pt x="602205" y="105317"/>
                </a:cubicBezTo>
                <a:cubicBezTo>
                  <a:pt x="602205" y="111156"/>
                  <a:pt x="599381" y="116592"/>
                  <a:pt x="594944" y="120216"/>
                </a:cubicBezTo>
                <a:lnTo>
                  <a:pt x="545129" y="160281"/>
                </a:lnTo>
                <a:cubicBezTo>
                  <a:pt x="539280" y="164912"/>
                  <a:pt x="526978" y="171757"/>
                  <a:pt x="516692" y="171757"/>
                </a:cubicBezTo>
                <a:lnTo>
                  <a:pt x="386204" y="171757"/>
                </a:lnTo>
                <a:close/>
                <a:moveTo>
                  <a:pt x="297432" y="0"/>
                </a:moveTo>
                <a:cubicBezTo>
                  <a:pt x="319615" y="0"/>
                  <a:pt x="337765" y="18123"/>
                  <a:pt x="337765" y="40274"/>
                </a:cubicBezTo>
                <a:lnTo>
                  <a:pt x="337765" y="496775"/>
                </a:lnTo>
                <a:lnTo>
                  <a:pt x="419238" y="496775"/>
                </a:lnTo>
                <a:cubicBezTo>
                  <a:pt x="432346" y="496775"/>
                  <a:pt x="448076" y="504629"/>
                  <a:pt x="455739" y="515100"/>
                </a:cubicBezTo>
                <a:lnTo>
                  <a:pt x="497887" y="572490"/>
                </a:lnTo>
                <a:cubicBezTo>
                  <a:pt x="503332" y="580142"/>
                  <a:pt x="504542" y="588599"/>
                  <a:pt x="500912" y="595647"/>
                </a:cubicBezTo>
                <a:cubicBezTo>
                  <a:pt x="497282" y="602695"/>
                  <a:pt x="489820" y="606722"/>
                  <a:pt x="480342" y="606722"/>
                </a:cubicBezTo>
                <a:lnTo>
                  <a:pt x="121580" y="606722"/>
                </a:lnTo>
                <a:cubicBezTo>
                  <a:pt x="112102" y="606722"/>
                  <a:pt x="104640" y="602695"/>
                  <a:pt x="101010" y="595647"/>
                </a:cubicBezTo>
                <a:cubicBezTo>
                  <a:pt x="97380" y="588599"/>
                  <a:pt x="98590" y="580142"/>
                  <a:pt x="104237" y="572490"/>
                </a:cubicBezTo>
                <a:lnTo>
                  <a:pt x="146183" y="515100"/>
                </a:lnTo>
                <a:cubicBezTo>
                  <a:pt x="153846" y="504629"/>
                  <a:pt x="169576" y="496775"/>
                  <a:pt x="182684" y="496775"/>
                </a:cubicBezTo>
                <a:lnTo>
                  <a:pt x="257099" y="496775"/>
                </a:lnTo>
                <a:lnTo>
                  <a:pt x="257099" y="40274"/>
                </a:lnTo>
                <a:cubicBezTo>
                  <a:pt x="257099" y="18123"/>
                  <a:pt x="275249" y="0"/>
                  <a:pt x="297432" y="0"/>
                </a:cubicBezTo>
                <a:close/>
              </a:path>
            </a:pathLst>
          </a:cu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19050" tIns="19050" rIns="19050" bIns="19050" numCol="1" anchor="ctr">
            <a:no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pPr>
            <a:endParaRPr kumimoji="0" sz="15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字魂59号-创粗黑" panose="00000500000000000000" pitchFamily="2" charset="-122"/>
            </a:endParaRPr>
          </a:p>
        </p:txBody>
      </p:sp>
      <p:sp>
        <p:nvSpPr>
          <p:cNvPr id="20" name="Rectangle 30"/>
          <p:cNvSpPr/>
          <p:nvPr/>
        </p:nvSpPr>
        <p:spPr bwMode="auto">
          <a:xfrm>
            <a:off x="1257935" y="1861820"/>
            <a:ext cx="4128770" cy="9696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171450" lvl="0" indent="-171450">
              <a:lnSpc>
                <a:spcPct val="150000"/>
              </a:lnSpc>
              <a:buFont typeface="Arial" panose="020B0604020202090204" pitchFamily="34" charset="0"/>
              <a:buChar char="•"/>
              <a:tabLst>
                <a:tab pos="227965" algn="l"/>
              </a:tabLst>
              <a:defRPr/>
            </a:pPr>
            <a:r>
              <a:rPr lang="zh-CN" altLang="en-US" dirty="0">
                <a:solidFill>
                  <a:srgbClr val="000000"/>
                </a:solidFill>
                <a:latin typeface="等线" charset="0"/>
                <a:ea typeface="等线" charset="0"/>
                <a:cs typeface="等线" charset="0"/>
                <a:sym typeface="字魂59号-创粗黑" panose="00000500000000000000" pitchFamily="2" charset="-122"/>
              </a:rPr>
              <a:t>优化爬虫手段</a:t>
            </a:r>
          </a:p>
          <a:p>
            <a:pPr marL="171450" lvl="0" indent="-171450">
              <a:lnSpc>
                <a:spcPct val="150000"/>
              </a:lnSpc>
              <a:buFont typeface="Arial" panose="020B0604020202090204" pitchFamily="34" charset="0"/>
              <a:buChar char="•"/>
              <a:tabLst>
                <a:tab pos="227965" algn="l"/>
              </a:tabLst>
              <a:defRPr/>
            </a:pPr>
            <a:r>
              <a:rPr lang="zh-CN" altLang="en-US" dirty="0">
                <a:solidFill>
                  <a:srgbClr val="000000"/>
                </a:solidFill>
                <a:latin typeface="等线" charset="0"/>
                <a:ea typeface="等线" charset="0"/>
                <a:cs typeface="等线" charset="0"/>
                <a:sym typeface="字魂59号-创粗黑" panose="00000500000000000000" pitchFamily="2" charset="-122"/>
              </a:rPr>
              <a:t>寻找优质网站</a:t>
            </a:r>
          </a:p>
        </p:txBody>
      </p:sp>
      <p:grpSp>
        <p:nvGrpSpPr>
          <p:cNvPr id="21" name="组合 20"/>
          <p:cNvGrpSpPr/>
          <p:nvPr/>
        </p:nvGrpSpPr>
        <p:grpSpPr>
          <a:xfrm>
            <a:off x="920750" y="3600450"/>
            <a:ext cx="577850" cy="577850"/>
            <a:chOff x="1381" y="5800"/>
            <a:chExt cx="910" cy="910"/>
          </a:xfrm>
        </p:grpSpPr>
        <p:sp>
          <p:nvSpPr>
            <p:cNvPr id="23" name="Shape 6065"/>
            <p:cNvSpPr/>
            <p:nvPr/>
          </p:nvSpPr>
          <p:spPr>
            <a:xfrm>
              <a:off x="1381" y="5800"/>
              <a:ext cx="910" cy="910"/>
            </a:xfrm>
            <a:prstGeom prst="roundRect">
              <a:avLst>
                <a:gd name="adj" fmla="val 50000"/>
              </a:avLst>
            </a:prstGeom>
            <a:solidFill>
              <a:srgbClr val="1A317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sz="3200"/>
              </a:pPr>
              <a:endParaRPr kumimoji="0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字魂59号-创粗黑" panose="00000500000000000000" pitchFamily="2" charset="-122"/>
              </a:endParaRPr>
            </a:p>
          </p:txBody>
        </p:sp>
        <p:sp>
          <p:nvSpPr>
            <p:cNvPr id="24" name="Shape 6066"/>
            <p:cNvSpPr/>
            <p:nvPr/>
          </p:nvSpPr>
          <p:spPr>
            <a:xfrm>
              <a:off x="1616" y="6014"/>
              <a:ext cx="440" cy="444"/>
            </a:xfrm>
            <a:custGeom>
              <a:avLst/>
              <a:gdLst>
                <a:gd name="connsiteX0" fmla="*/ 386204 w 602205"/>
                <a:gd name="connsiteY0" fmla="*/ 222916 h 606722"/>
                <a:gd name="connsiteX1" fmla="*/ 516692 w 602205"/>
                <a:gd name="connsiteY1" fmla="*/ 222916 h 606722"/>
                <a:gd name="connsiteX2" fmla="*/ 545129 w 602205"/>
                <a:gd name="connsiteY2" fmla="*/ 231976 h 606722"/>
                <a:gd name="connsiteX3" fmla="*/ 594743 w 602205"/>
                <a:gd name="connsiteY3" fmla="*/ 270632 h 606722"/>
                <a:gd name="connsiteX4" fmla="*/ 602205 w 602205"/>
                <a:gd name="connsiteY4" fmla="*/ 285329 h 606722"/>
                <a:gd name="connsiteX5" fmla="*/ 594944 w 602205"/>
                <a:gd name="connsiteY5" fmla="*/ 300228 h 606722"/>
                <a:gd name="connsiteX6" fmla="*/ 545129 w 602205"/>
                <a:gd name="connsiteY6" fmla="*/ 340293 h 606722"/>
                <a:gd name="connsiteX7" fmla="*/ 516692 w 602205"/>
                <a:gd name="connsiteY7" fmla="*/ 351769 h 606722"/>
                <a:gd name="connsiteX8" fmla="*/ 386204 w 602205"/>
                <a:gd name="connsiteY8" fmla="*/ 351769 h 606722"/>
                <a:gd name="connsiteX9" fmla="*/ 85299 w 602205"/>
                <a:gd name="connsiteY9" fmla="*/ 131463 h 606722"/>
                <a:gd name="connsiteX10" fmla="*/ 216777 w 602205"/>
                <a:gd name="connsiteY10" fmla="*/ 131463 h 606722"/>
                <a:gd name="connsiteX11" fmla="*/ 216777 w 602205"/>
                <a:gd name="connsiteY11" fmla="*/ 260386 h 606722"/>
                <a:gd name="connsiteX12" fmla="*/ 85299 w 602205"/>
                <a:gd name="connsiteY12" fmla="*/ 260386 h 606722"/>
                <a:gd name="connsiteX13" fmla="*/ 57068 w 602205"/>
                <a:gd name="connsiteY13" fmla="*/ 248501 h 606722"/>
                <a:gd name="connsiteX14" fmla="*/ 7058 w 602205"/>
                <a:gd name="connsiteY14" fmla="*/ 206803 h 606722"/>
                <a:gd name="connsiteX15" fmla="*/ 0 w 602205"/>
                <a:gd name="connsiteY15" fmla="*/ 192903 h 606722"/>
                <a:gd name="connsiteX16" fmla="*/ 7260 w 602205"/>
                <a:gd name="connsiteY16" fmla="*/ 178802 h 606722"/>
                <a:gd name="connsiteX17" fmla="*/ 57068 w 602205"/>
                <a:gd name="connsiteY17" fmla="*/ 139924 h 606722"/>
                <a:gd name="connsiteX18" fmla="*/ 85299 w 602205"/>
                <a:gd name="connsiteY18" fmla="*/ 131463 h 606722"/>
                <a:gd name="connsiteX19" fmla="*/ 386204 w 602205"/>
                <a:gd name="connsiteY19" fmla="*/ 42904 h 606722"/>
                <a:gd name="connsiteX20" fmla="*/ 516692 w 602205"/>
                <a:gd name="connsiteY20" fmla="*/ 42904 h 606722"/>
                <a:gd name="connsiteX21" fmla="*/ 545129 w 602205"/>
                <a:gd name="connsiteY21" fmla="*/ 51964 h 606722"/>
                <a:gd name="connsiteX22" fmla="*/ 594743 w 602205"/>
                <a:gd name="connsiteY22" fmla="*/ 90620 h 606722"/>
                <a:gd name="connsiteX23" fmla="*/ 602205 w 602205"/>
                <a:gd name="connsiteY23" fmla="*/ 105317 h 606722"/>
                <a:gd name="connsiteX24" fmla="*/ 594944 w 602205"/>
                <a:gd name="connsiteY24" fmla="*/ 120216 h 606722"/>
                <a:gd name="connsiteX25" fmla="*/ 545129 w 602205"/>
                <a:gd name="connsiteY25" fmla="*/ 160281 h 606722"/>
                <a:gd name="connsiteX26" fmla="*/ 516692 w 602205"/>
                <a:gd name="connsiteY26" fmla="*/ 171757 h 606722"/>
                <a:gd name="connsiteX27" fmla="*/ 386204 w 602205"/>
                <a:gd name="connsiteY27" fmla="*/ 171757 h 606722"/>
                <a:gd name="connsiteX28" fmla="*/ 297432 w 602205"/>
                <a:gd name="connsiteY28" fmla="*/ 0 h 606722"/>
                <a:gd name="connsiteX29" fmla="*/ 337765 w 602205"/>
                <a:gd name="connsiteY29" fmla="*/ 40274 h 606722"/>
                <a:gd name="connsiteX30" fmla="*/ 337765 w 602205"/>
                <a:gd name="connsiteY30" fmla="*/ 496775 h 606722"/>
                <a:gd name="connsiteX31" fmla="*/ 419238 w 602205"/>
                <a:gd name="connsiteY31" fmla="*/ 496775 h 606722"/>
                <a:gd name="connsiteX32" fmla="*/ 455739 w 602205"/>
                <a:gd name="connsiteY32" fmla="*/ 515100 h 606722"/>
                <a:gd name="connsiteX33" fmla="*/ 497887 w 602205"/>
                <a:gd name="connsiteY33" fmla="*/ 572490 h 606722"/>
                <a:gd name="connsiteX34" fmla="*/ 500912 w 602205"/>
                <a:gd name="connsiteY34" fmla="*/ 595647 h 606722"/>
                <a:gd name="connsiteX35" fmla="*/ 480342 w 602205"/>
                <a:gd name="connsiteY35" fmla="*/ 606722 h 606722"/>
                <a:gd name="connsiteX36" fmla="*/ 121580 w 602205"/>
                <a:gd name="connsiteY36" fmla="*/ 606722 h 606722"/>
                <a:gd name="connsiteX37" fmla="*/ 101010 w 602205"/>
                <a:gd name="connsiteY37" fmla="*/ 595647 h 606722"/>
                <a:gd name="connsiteX38" fmla="*/ 104237 w 602205"/>
                <a:gd name="connsiteY38" fmla="*/ 572490 h 606722"/>
                <a:gd name="connsiteX39" fmla="*/ 146183 w 602205"/>
                <a:gd name="connsiteY39" fmla="*/ 515100 h 606722"/>
                <a:gd name="connsiteX40" fmla="*/ 182684 w 602205"/>
                <a:gd name="connsiteY40" fmla="*/ 496775 h 606722"/>
                <a:gd name="connsiteX41" fmla="*/ 257099 w 602205"/>
                <a:gd name="connsiteY41" fmla="*/ 496775 h 606722"/>
                <a:gd name="connsiteX42" fmla="*/ 257099 w 602205"/>
                <a:gd name="connsiteY42" fmla="*/ 40274 h 606722"/>
                <a:gd name="connsiteX43" fmla="*/ 297432 w 602205"/>
                <a:gd name="connsiteY43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602205" h="606722">
                  <a:moveTo>
                    <a:pt x="386204" y="222916"/>
                  </a:moveTo>
                  <a:lnTo>
                    <a:pt x="516692" y="222916"/>
                  </a:lnTo>
                  <a:cubicBezTo>
                    <a:pt x="525163" y="222916"/>
                    <a:pt x="537465" y="225936"/>
                    <a:pt x="545129" y="231976"/>
                  </a:cubicBezTo>
                  <a:lnTo>
                    <a:pt x="594743" y="270632"/>
                  </a:lnTo>
                  <a:cubicBezTo>
                    <a:pt x="599381" y="274256"/>
                    <a:pt x="602205" y="279692"/>
                    <a:pt x="602205" y="285329"/>
                  </a:cubicBezTo>
                  <a:cubicBezTo>
                    <a:pt x="602205" y="291168"/>
                    <a:pt x="599381" y="296604"/>
                    <a:pt x="594944" y="300228"/>
                  </a:cubicBezTo>
                  <a:lnTo>
                    <a:pt x="545129" y="340293"/>
                  </a:lnTo>
                  <a:cubicBezTo>
                    <a:pt x="539280" y="344924"/>
                    <a:pt x="526978" y="351769"/>
                    <a:pt x="516692" y="351769"/>
                  </a:cubicBezTo>
                  <a:lnTo>
                    <a:pt x="386204" y="351769"/>
                  </a:lnTo>
                  <a:close/>
                  <a:moveTo>
                    <a:pt x="85299" y="131463"/>
                  </a:moveTo>
                  <a:lnTo>
                    <a:pt x="216777" y="131463"/>
                  </a:lnTo>
                  <a:lnTo>
                    <a:pt x="216777" y="260386"/>
                  </a:lnTo>
                  <a:lnTo>
                    <a:pt x="85299" y="260386"/>
                  </a:lnTo>
                  <a:cubicBezTo>
                    <a:pt x="74813" y="260386"/>
                    <a:pt x="62311" y="252530"/>
                    <a:pt x="57068" y="248501"/>
                  </a:cubicBezTo>
                  <a:lnTo>
                    <a:pt x="7058" y="206803"/>
                  </a:lnTo>
                  <a:cubicBezTo>
                    <a:pt x="2621" y="203177"/>
                    <a:pt x="0" y="198140"/>
                    <a:pt x="0" y="192903"/>
                  </a:cubicBezTo>
                  <a:cubicBezTo>
                    <a:pt x="0" y="187464"/>
                    <a:pt x="2621" y="182428"/>
                    <a:pt x="7260" y="178802"/>
                  </a:cubicBezTo>
                  <a:lnTo>
                    <a:pt x="57068" y="139924"/>
                  </a:lnTo>
                  <a:cubicBezTo>
                    <a:pt x="64327" y="134082"/>
                    <a:pt x="76426" y="131463"/>
                    <a:pt x="85299" y="131463"/>
                  </a:cubicBezTo>
                  <a:close/>
                  <a:moveTo>
                    <a:pt x="386204" y="42904"/>
                  </a:moveTo>
                  <a:lnTo>
                    <a:pt x="516692" y="42904"/>
                  </a:lnTo>
                  <a:cubicBezTo>
                    <a:pt x="525163" y="42904"/>
                    <a:pt x="537667" y="46125"/>
                    <a:pt x="545129" y="51964"/>
                  </a:cubicBezTo>
                  <a:lnTo>
                    <a:pt x="594743" y="90620"/>
                  </a:lnTo>
                  <a:cubicBezTo>
                    <a:pt x="599381" y="94244"/>
                    <a:pt x="602205" y="99680"/>
                    <a:pt x="602205" y="105317"/>
                  </a:cubicBezTo>
                  <a:cubicBezTo>
                    <a:pt x="602205" y="111156"/>
                    <a:pt x="599381" y="116592"/>
                    <a:pt x="594944" y="120216"/>
                  </a:cubicBezTo>
                  <a:lnTo>
                    <a:pt x="545129" y="160281"/>
                  </a:lnTo>
                  <a:cubicBezTo>
                    <a:pt x="539280" y="164912"/>
                    <a:pt x="526978" y="171757"/>
                    <a:pt x="516692" y="171757"/>
                  </a:cubicBezTo>
                  <a:lnTo>
                    <a:pt x="386204" y="171757"/>
                  </a:lnTo>
                  <a:close/>
                  <a:moveTo>
                    <a:pt x="297432" y="0"/>
                  </a:moveTo>
                  <a:cubicBezTo>
                    <a:pt x="319615" y="0"/>
                    <a:pt x="337765" y="18123"/>
                    <a:pt x="337765" y="40274"/>
                  </a:cubicBezTo>
                  <a:lnTo>
                    <a:pt x="337765" y="496775"/>
                  </a:lnTo>
                  <a:lnTo>
                    <a:pt x="419238" y="496775"/>
                  </a:lnTo>
                  <a:cubicBezTo>
                    <a:pt x="432346" y="496775"/>
                    <a:pt x="448076" y="504629"/>
                    <a:pt x="455739" y="515100"/>
                  </a:cubicBezTo>
                  <a:lnTo>
                    <a:pt x="497887" y="572490"/>
                  </a:lnTo>
                  <a:cubicBezTo>
                    <a:pt x="503332" y="580142"/>
                    <a:pt x="504542" y="588599"/>
                    <a:pt x="500912" y="595647"/>
                  </a:cubicBezTo>
                  <a:cubicBezTo>
                    <a:pt x="497282" y="602695"/>
                    <a:pt x="489820" y="606722"/>
                    <a:pt x="480342" y="606722"/>
                  </a:cubicBezTo>
                  <a:lnTo>
                    <a:pt x="121580" y="606722"/>
                  </a:lnTo>
                  <a:cubicBezTo>
                    <a:pt x="112102" y="606722"/>
                    <a:pt x="104640" y="602695"/>
                    <a:pt x="101010" y="595647"/>
                  </a:cubicBezTo>
                  <a:cubicBezTo>
                    <a:pt x="97380" y="588599"/>
                    <a:pt x="98590" y="580142"/>
                    <a:pt x="104237" y="572490"/>
                  </a:cubicBezTo>
                  <a:lnTo>
                    <a:pt x="146183" y="515100"/>
                  </a:lnTo>
                  <a:cubicBezTo>
                    <a:pt x="153846" y="504629"/>
                    <a:pt x="169576" y="496775"/>
                    <a:pt x="182684" y="496775"/>
                  </a:cubicBezTo>
                  <a:lnTo>
                    <a:pt x="257099" y="496775"/>
                  </a:lnTo>
                  <a:lnTo>
                    <a:pt x="257099" y="40274"/>
                  </a:lnTo>
                  <a:cubicBezTo>
                    <a:pt x="257099" y="18123"/>
                    <a:pt x="275249" y="0"/>
                    <a:pt x="297432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28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 panose="020B0502020104020203"/>
                  <a:ea typeface="Gill Sans" panose="020B0502020104020203"/>
                  <a:cs typeface="Gill Sans" panose="020B0502020104020203"/>
                  <a:sym typeface="Gill Sans" panose="020B0502020104020203"/>
                </a:defRPr>
              </a:pPr>
              <a:endParaRPr kumimoji="0" sz="15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字魂59号-创粗黑" panose="00000500000000000000" pitchFamily="2" charset="-122"/>
              </a:endParaRPr>
            </a:p>
          </p:txBody>
        </p:sp>
      </p:grpSp>
      <p:sp>
        <p:nvSpPr>
          <p:cNvPr id="25" name="Rectangle 30"/>
          <p:cNvSpPr/>
          <p:nvPr/>
        </p:nvSpPr>
        <p:spPr bwMode="auto">
          <a:xfrm>
            <a:off x="1259247" y="4168596"/>
            <a:ext cx="3523335" cy="9693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171450" lvl="0" indent="-171450">
              <a:lnSpc>
                <a:spcPct val="150000"/>
              </a:lnSpc>
              <a:buFont typeface="Arial" panose="020B0604020202090204" pitchFamily="34" charset="0"/>
              <a:buChar char="•"/>
              <a:tabLst>
                <a:tab pos="227965" algn="l"/>
              </a:tabLst>
              <a:defRPr/>
            </a:pPr>
            <a:r>
              <a:rPr lang="zh-CN" altLang="en-US" sz="1700" dirty="0">
                <a:solidFill>
                  <a:srgbClr val="000000"/>
                </a:solidFill>
                <a:latin typeface="等线" charset="0"/>
                <a:ea typeface="等线" charset="0"/>
                <a:cs typeface="等线" charset="0"/>
                <a:sym typeface="字魂59号-创粗黑" panose="00000500000000000000" pitchFamily="2" charset="-122"/>
              </a:rPr>
              <a:t>增加案件</a:t>
            </a:r>
            <a:r>
              <a:rPr lang="zh-CN" altLang="en-US" sz="1700" b="1" dirty="0">
                <a:solidFill>
                  <a:srgbClr val="000000"/>
                </a:solidFill>
                <a:latin typeface="等线" charset="0"/>
                <a:ea typeface="等线" charset="0"/>
                <a:cs typeface="等线" charset="0"/>
                <a:sym typeface="字魂59号-创粗黑" panose="00000500000000000000" pitchFamily="2" charset="-122"/>
              </a:rPr>
              <a:t>数量</a:t>
            </a:r>
            <a:endParaRPr lang="zh-CN" altLang="en-US" sz="1700" dirty="0">
              <a:solidFill>
                <a:srgbClr val="000000"/>
              </a:solidFill>
              <a:latin typeface="等线" charset="0"/>
              <a:ea typeface="等线" charset="0"/>
              <a:cs typeface="等线" charset="0"/>
              <a:sym typeface="字魂59号-创粗黑" panose="00000500000000000000" pitchFamily="2" charset="-122"/>
            </a:endParaRPr>
          </a:p>
          <a:p>
            <a:pPr marL="171450" lvl="0" indent="-171450">
              <a:lnSpc>
                <a:spcPct val="150000"/>
              </a:lnSpc>
              <a:buFont typeface="Arial" panose="020B0604020202090204" pitchFamily="34" charset="0"/>
              <a:buChar char="•"/>
              <a:tabLst>
                <a:tab pos="227965" algn="l"/>
              </a:tabLst>
              <a:defRPr/>
            </a:pPr>
            <a:r>
              <a:rPr lang="zh-CN" altLang="en-US" sz="1700" dirty="0">
                <a:solidFill>
                  <a:srgbClr val="000000"/>
                </a:solidFill>
                <a:latin typeface="等线" charset="0"/>
                <a:ea typeface="等线" charset="0"/>
                <a:cs typeface="等线" charset="0"/>
                <a:sym typeface="字魂59号-创粗黑" panose="00000500000000000000" pitchFamily="2" charset="-122"/>
              </a:rPr>
              <a:t>扩大案件</a:t>
            </a:r>
            <a:r>
              <a:rPr lang="zh-CN" altLang="en-US" sz="1700" b="1" dirty="0">
                <a:solidFill>
                  <a:srgbClr val="000000"/>
                </a:solidFill>
                <a:latin typeface="等线" charset="0"/>
                <a:ea typeface="等线" charset="0"/>
                <a:cs typeface="等线" charset="0"/>
                <a:sym typeface="字魂59号-创粗黑" panose="00000500000000000000" pitchFamily="2" charset="-122"/>
              </a:rPr>
              <a:t>类型</a:t>
            </a:r>
          </a:p>
          <a:p>
            <a:pPr marL="171450" lvl="0" indent="-171450">
              <a:lnSpc>
                <a:spcPct val="150000"/>
              </a:lnSpc>
              <a:buFont typeface="Arial" panose="020B0604020202090204" pitchFamily="34" charset="0"/>
              <a:buChar char="•"/>
              <a:tabLst>
                <a:tab pos="227965" algn="l"/>
              </a:tabLst>
              <a:defRPr/>
            </a:pPr>
            <a:r>
              <a:rPr lang="zh-CN" altLang="en-US" sz="1700" dirty="0">
                <a:solidFill>
                  <a:srgbClr val="000000"/>
                </a:solidFill>
                <a:latin typeface="等线" charset="0"/>
                <a:ea typeface="等线" charset="0"/>
                <a:cs typeface="等线" charset="0"/>
                <a:sym typeface="字魂59号-创粗黑" panose="00000500000000000000" pitchFamily="2" charset="-122"/>
              </a:rPr>
              <a:t>提高相似度匹配准确率</a:t>
            </a:r>
          </a:p>
        </p:txBody>
      </p:sp>
      <p:sp>
        <p:nvSpPr>
          <p:cNvPr id="549" name="book-and-cd_43679"/>
          <p:cNvSpPr>
            <a:spLocks noChangeAspect="1"/>
          </p:cNvSpPr>
          <p:nvPr/>
        </p:nvSpPr>
        <p:spPr bwMode="auto">
          <a:xfrm>
            <a:off x="546693" y="407683"/>
            <a:ext cx="609685" cy="488288"/>
          </a:xfrm>
          <a:custGeom>
            <a:avLst/>
            <a:gdLst>
              <a:gd name="connsiteX0" fmla="*/ 452113 w 560604"/>
              <a:gd name="connsiteY0" fmla="*/ 77314 h 448980"/>
              <a:gd name="connsiteX1" fmla="*/ 417185 w 560604"/>
              <a:gd name="connsiteY1" fmla="*/ 112165 h 448980"/>
              <a:gd name="connsiteX2" fmla="*/ 452113 w 560604"/>
              <a:gd name="connsiteY2" fmla="*/ 145726 h 448980"/>
              <a:gd name="connsiteX3" fmla="*/ 485747 w 560604"/>
              <a:gd name="connsiteY3" fmla="*/ 112165 h 448980"/>
              <a:gd name="connsiteX4" fmla="*/ 452113 w 560604"/>
              <a:gd name="connsiteY4" fmla="*/ 77314 h 448980"/>
              <a:gd name="connsiteX5" fmla="*/ 118850 w 560604"/>
              <a:gd name="connsiteY5" fmla="*/ 64516 h 448980"/>
              <a:gd name="connsiteX6" fmla="*/ 40048 w 560604"/>
              <a:gd name="connsiteY6" fmla="*/ 77417 h 448980"/>
              <a:gd name="connsiteX7" fmla="*/ 40048 w 560604"/>
              <a:gd name="connsiteY7" fmla="*/ 392214 h 448980"/>
              <a:gd name="connsiteX8" fmla="*/ 107224 w 560604"/>
              <a:gd name="connsiteY8" fmla="*/ 380602 h 448980"/>
              <a:gd name="connsiteX9" fmla="*/ 255786 w 560604"/>
              <a:gd name="connsiteY9" fmla="*/ 412856 h 448980"/>
              <a:gd name="connsiteX10" fmla="*/ 255786 w 560604"/>
              <a:gd name="connsiteY10" fmla="*/ 277390 h 448980"/>
              <a:gd name="connsiteX11" fmla="*/ 246743 w 560604"/>
              <a:gd name="connsiteY11" fmla="*/ 287711 h 448980"/>
              <a:gd name="connsiteX12" fmla="*/ 246743 w 560604"/>
              <a:gd name="connsiteY12" fmla="*/ 109671 h 448980"/>
              <a:gd name="connsiteX13" fmla="*/ 118850 w 560604"/>
              <a:gd name="connsiteY13" fmla="*/ 64516 h 448980"/>
              <a:gd name="connsiteX14" fmla="*/ 452113 w 560604"/>
              <a:gd name="connsiteY14" fmla="*/ 64406 h 448980"/>
              <a:gd name="connsiteX15" fmla="*/ 498683 w 560604"/>
              <a:gd name="connsiteY15" fmla="*/ 112165 h 448980"/>
              <a:gd name="connsiteX16" fmla="*/ 452113 w 560604"/>
              <a:gd name="connsiteY16" fmla="*/ 158634 h 448980"/>
              <a:gd name="connsiteX17" fmla="*/ 404248 w 560604"/>
              <a:gd name="connsiteY17" fmla="*/ 112165 h 448980"/>
              <a:gd name="connsiteX18" fmla="*/ 452113 w 560604"/>
              <a:gd name="connsiteY18" fmla="*/ 64406 h 448980"/>
              <a:gd name="connsiteX19" fmla="*/ 452058 w 560604"/>
              <a:gd name="connsiteY19" fmla="*/ 59344 h 448980"/>
              <a:gd name="connsiteX20" fmla="*/ 399076 w 560604"/>
              <a:gd name="connsiteY20" fmla="*/ 112237 h 448980"/>
              <a:gd name="connsiteX21" fmla="*/ 452058 w 560604"/>
              <a:gd name="connsiteY21" fmla="*/ 163840 h 448980"/>
              <a:gd name="connsiteX22" fmla="*/ 505039 w 560604"/>
              <a:gd name="connsiteY22" fmla="*/ 112237 h 448980"/>
              <a:gd name="connsiteX23" fmla="*/ 452058 w 560604"/>
              <a:gd name="connsiteY23" fmla="*/ 59344 h 448980"/>
              <a:gd name="connsiteX24" fmla="*/ 118850 w 560604"/>
              <a:gd name="connsiteY24" fmla="*/ 50324 h 448980"/>
              <a:gd name="connsiteX25" fmla="*/ 257078 w 560604"/>
              <a:gd name="connsiteY25" fmla="*/ 99350 h 448980"/>
              <a:gd name="connsiteX26" fmla="*/ 334589 w 560604"/>
              <a:gd name="connsiteY26" fmla="*/ 58065 h 448980"/>
              <a:gd name="connsiteX27" fmla="*/ 329422 w 560604"/>
              <a:gd name="connsiteY27" fmla="*/ 76127 h 448980"/>
              <a:gd name="connsiteX28" fmla="*/ 268705 w 560604"/>
              <a:gd name="connsiteY28" fmla="*/ 109671 h 448980"/>
              <a:gd name="connsiteX29" fmla="*/ 268705 w 560604"/>
              <a:gd name="connsiteY29" fmla="*/ 287711 h 448980"/>
              <a:gd name="connsiteX30" fmla="*/ 259662 w 560604"/>
              <a:gd name="connsiteY30" fmla="*/ 277390 h 448980"/>
              <a:gd name="connsiteX31" fmla="*/ 259662 w 560604"/>
              <a:gd name="connsiteY31" fmla="*/ 412856 h 448980"/>
              <a:gd name="connsiteX32" fmla="*/ 405641 w 560604"/>
              <a:gd name="connsiteY32" fmla="*/ 380602 h 448980"/>
              <a:gd name="connsiteX33" fmla="*/ 475400 w 560604"/>
              <a:gd name="connsiteY33" fmla="*/ 392214 h 448980"/>
              <a:gd name="connsiteX34" fmla="*/ 475400 w 560604"/>
              <a:gd name="connsiteY34" fmla="*/ 233525 h 448980"/>
              <a:gd name="connsiteX35" fmla="*/ 510280 w 560604"/>
              <a:gd name="connsiteY35" fmla="*/ 221914 h 448980"/>
              <a:gd name="connsiteX36" fmla="*/ 510280 w 560604"/>
              <a:gd name="connsiteY36" fmla="*/ 437369 h 448980"/>
              <a:gd name="connsiteX37" fmla="*/ 290666 w 560604"/>
              <a:gd name="connsiteY37" fmla="*/ 437369 h 448980"/>
              <a:gd name="connsiteX38" fmla="*/ 258370 w 560604"/>
              <a:gd name="connsiteY38" fmla="*/ 448980 h 448980"/>
              <a:gd name="connsiteX39" fmla="*/ 226074 w 560604"/>
              <a:gd name="connsiteY39" fmla="*/ 437369 h 448980"/>
              <a:gd name="connsiteX40" fmla="*/ 0 w 560604"/>
              <a:gd name="connsiteY40" fmla="*/ 437369 h 448980"/>
              <a:gd name="connsiteX41" fmla="*/ 0 w 560604"/>
              <a:gd name="connsiteY41" fmla="*/ 113541 h 448980"/>
              <a:gd name="connsiteX42" fmla="*/ 24545 w 560604"/>
              <a:gd name="connsiteY42" fmla="*/ 96769 h 448980"/>
              <a:gd name="connsiteX43" fmla="*/ 24545 w 560604"/>
              <a:gd name="connsiteY43" fmla="*/ 67096 h 448980"/>
              <a:gd name="connsiteX44" fmla="*/ 29713 w 560604"/>
              <a:gd name="connsiteY44" fmla="*/ 65806 h 448980"/>
              <a:gd name="connsiteX45" fmla="*/ 118850 w 560604"/>
              <a:gd name="connsiteY45" fmla="*/ 50324 h 448980"/>
              <a:gd name="connsiteX46" fmla="*/ 449473 w 560604"/>
              <a:gd name="connsiteY46" fmla="*/ 0 h 448980"/>
              <a:gd name="connsiteX47" fmla="*/ 560604 w 560604"/>
              <a:gd name="connsiteY47" fmla="*/ 109657 h 448980"/>
              <a:gd name="connsiteX48" fmla="*/ 449473 w 560604"/>
              <a:gd name="connsiteY48" fmla="*/ 219313 h 448980"/>
              <a:gd name="connsiteX49" fmla="*/ 339634 w 560604"/>
              <a:gd name="connsiteY49" fmla="*/ 109657 h 448980"/>
              <a:gd name="connsiteX50" fmla="*/ 449473 w 560604"/>
              <a:gd name="connsiteY50" fmla="*/ 0 h 448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560604" h="448980">
                <a:moveTo>
                  <a:pt x="452113" y="77314"/>
                </a:moveTo>
                <a:cubicBezTo>
                  <a:pt x="432708" y="77314"/>
                  <a:pt x="417185" y="92804"/>
                  <a:pt x="417185" y="112165"/>
                </a:cubicBezTo>
                <a:cubicBezTo>
                  <a:pt x="417185" y="130237"/>
                  <a:pt x="432708" y="145726"/>
                  <a:pt x="452113" y="145726"/>
                </a:cubicBezTo>
                <a:cubicBezTo>
                  <a:pt x="471517" y="145726"/>
                  <a:pt x="485747" y="130237"/>
                  <a:pt x="485747" y="112165"/>
                </a:cubicBezTo>
                <a:cubicBezTo>
                  <a:pt x="485747" y="92804"/>
                  <a:pt x="470223" y="77314"/>
                  <a:pt x="452113" y="77314"/>
                </a:cubicBezTo>
                <a:close/>
                <a:moveTo>
                  <a:pt x="118850" y="64516"/>
                </a:moveTo>
                <a:cubicBezTo>
                  <a:pt x="81387" y="64516"/>
                  <a:pt x="50382" y="73547"/>
                  <a:pt x="40048" y="77417"/>
                </a:cubicBezTo>
                <a:lnTo>
                  <a:pt x="40048" y="392214"/>
                </a:lnTo>
                <a:cubicBezTo>
                  <a:pt x="58133" y="384473"/>
                  <a:pt x="81387" y="380602"/>
                  <a:pt x="107224" y="380602"/>
                </a:cubicBezTo>
                <a:cubicBezTo>
                  <a:pt x="171816" y="380602"/>
                  <a:pt x="236408" y="405115"/>
                  <a:pt x="255786" y="412856"/>
                </a:cubicBezTo>
                <a:lnTo>
                  <a:pt x="255786" y="277390"/>
                </a:lnTo>
                <a:lnTo>
                  <a:pt x="246743" y="287711"/>
                </a:lnTo>
                <a:lnTo>
                  <a:pt x="246743" y="109671"/>
                </a:lnTo>
                <a:cubicBezTo>
                  <a:pt x="211863" y="79997"/>
                  <a:pt x="169232" y="64516"/>
                  <a:pt x="118850" y="64516"/>
                </a:cubicBezTo>
                <a:close/>
                <a:moveTo>
                  <a:pt x="452113" y="64406"/>
                </a:moveTo>
                <a:cubicBezTo>
                  <a:pt x="477985" y="64406"/>
                  <a:pt x="498683" y="86350"/>
                  <a:pt x="498683" y="112165"/>
                </a:cubicBezTo>
                <a:cubicBezTo>
                  <a:pt x="498683" y="137981"/>
                  <a:pt x="477985" y="158634"/>
                  <a:pt x="452113" y="158634"/>
                </a:cubicBezTo>
                <a:cubicBezTo>
                  <a:pt x="426240" y="158634"/>
                  <a:pt x="404248" y="137981"/>
                  <a:pt x="404248" y="112165"/>
                </a:cubicBezTo>
                <a:cubicBezTo>
                  <a:pt x="404248" y="86350"/>
                  <a:pt x="426240" y="64406"/>
                  <a:pt x="452113" y="64406"/>
                </a:cubicBezTo>
                <a:close/>
                <a:moveTo>
                  <a:pt x="452058" y="59344"/>
                </a:moveTo>
                <a:cubicBezTo>
                  <a:pt x="422336" y="59344"/>
                  <a:pt x="399076" y="82565"/>
                  <a:pt x="399076" y="112237"/>
                </a:cubicBezTo>
                <a:cubicBezTo>
                  <a:pt x="399076" y="140618"/>
                  <a:pt x="422336" y="163840"/>
                  <a:pt x="452058" y="163840"/>
                </a:cubicBezTo>
                <a:cubicBezTo>
                  <a:pt x="480486" y="163840"/>
                  <a:pt x="505039" y="140618"/>
                  <a:pt x="505039" y="112237"/>
                </a:cubicBezTo>
                <a:cubicBezTo>
                  <a:pt x="505039" y="82565"/>
                  <a:pt x="480486" y="59344"/>
                  <a:pt x="452058" y="59344"/>
                </a:cubicBezTo>
                <a:close/>
                <a:moveTo>
                  <a:pt x="118850" y="50324"/>
                </a:moveTo>
                <a:cubicBezTo>
                  <a:pt x="173108" y="50324"/>
                  <a:pt x="219614" y="67096"/>
                  <a:pt x="257078" y="99350"/>
                </a:cubicBezTo>
                <a:cubicBezTo>
                  <a:pt x="280331" y="79997"/>
                  <a:pt x="306168" y="65806"/>
                  <a:pt x="334589" y="58065"/>
                </a:cubicBezTo>
                <a:cubicBezTo>
                  <a:pt x="332005" y="64516"/>
                  <a:pt x="330713" y="69676"/>
                  <a:pt x="329422" y="76127"/>
                </a:cubicBezTo>
                <a:cubicBezTo>
                  <a:pt x="307460" y="82578"/>
                  <a:pt x="286791" y="94189"/>
                  <a:pt x="268705" y="109671"/>
                </a:cubicBezTo>
                <a:lnTo>
                  <a:pt x="268705" y="287711"/>
                </a:lnTo>
                <a:lnTo>
                  <a:pt x="259662" y="277390"/>
                </a:lnTo>
                <a:lnTo>
                  <a:pt x="259662" y="412856"/>
                </a:lnTo>
                <a:cubicBezTo>
                  <a:pt x="279039" y="405115"/>
                  <a:pt x="339756" y="380602"/>
                  <a:pt x="405641" y="380602"/>
                </a:cubicBezTo>
                <a:cubicBezTo>
                  <a:pt x="431478" y="380602"/>
                  <a:pt x="454731" y="384473"/>
                  <a:pt x="475400" y="392214"/>
                </a:cubicBezTo>
                <a:lnTo>
                  <a:pt x="475400" y="233525"/>
                </a:lnTo>
                <a:cubicBezTo>
                  <a:pt x="488319" y="230945"/>
                  <a:pt x="499945" y="227074"/>
                  <a:pt x="510280" y="221914"/>
                </a:cubicBezTo>
                <a:lnTo>
                  <a:pt x="510280" y="437369"/>
                </a:lnTo>
                <a:lnTo>
                  <a:pt x="290666" y="437369"/>
                </a:lnTo>
                <a:cubicBezTo>
                  <a:pt x="282915" y="445110"/>
                  <a:pt x="271288" y="448980"/>
                  <a:pt x="258370" y="448980"/>
                </a:cubicBezTo>
                <a:cubicBezTo>
                  <a:pt x="245451" y="448980"/>
                  <a:pt x="233825" y="445110"/>
                  <a:pt x="226074" y="437369"/>
                </a:cubicBezTo>
                <a:lnTo>
                  <a:pt x="0" y="437369"/>
                </a:lnTo>
                <a:lnTo>
                  <a:pt x="0" y="113541"/>
                </a:lnTo>
                <a:cubicBezTo>
                  <a:pt x="0" y="105800"/>
                  <a:pt x="9043" y="100640"/>
                  <a:pt x="24545" y="96769"/>
                </a:cubicBezTo>
                <a:lnTo>
                  <a:pt x="24545" y="67096"/>
                </a:lnTo>
                <a:lnTo>
                  <a:pt x="29713" y="65806"/>
                </a:lnTo>
                <a:cubicBezTo>
                  <a:pt x="31005" y="64516"/>
                  <a:pt x="68468" y="50324"/>
                  <a:pt x="118850" y="50324"/>
                </a:cubicBezTo>
                <a:close/>
                <a:moveTo>
                  <a:pt x="449473" y="0"/>
                </a:moveTo>
                <a:cubicBezTo>
                  <a:pt x="510208" y="0"/>
                  <a:pt x="560604" y="49023"/>
                  <a:pt x="560604" y="109657"/>
                </a:cubicBezTo>
                <a:cubicBezTo>
                  <a:pt x="560604" y="170290"/>
                  <a:pt x="510208" y="219313"/>
                  <a:pt x="449473" y="219313"/>
                </a:cubicBezTo>
                <a:cubicBezTo>
                  <a:pt x="388739" y="219313"/>
                  <a:pt x="339634" y="170290"/>
                  <a:pt x="339634" y="109657"/>
                </a:cubicBezTo>
                <a:cubicBezTo>
                  <a:pt x="339634" y="49023"/>
                  <a:pt x="388739" y="0"/>
                  <a:pt x="44947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en-US">
              <a:latin typeface="字魂59号-创粗黑" panose="00000500000000000000" pitchFamily="2" charset="-122"/>
              <a:ea typeface="字魂59号-创粗黑" panose="00000500000000000000" pitchFamily="2" charset="-122"/>
              <a:sym typeface="字魂59号-创粗黑" panose="00000500000000000000" pitchFamily="2" charset="-122"/>
            </a:endParaRPr>
          </a:p>
        </p:txBody>
      </p:sp>
      <p:sp>
        <p:nvSpPr>
          <p:cNvPr id="27" name="TextBox 31"/>
          <p:cNvSpPr txBox="1"/>
          <p:nvPr/>
        </p:nvSpPr>
        <p:spPr bwMode="auto">
          <a:xfrm>
            <a:off x="1585002" y="1470986"/>
            <a:ext cx="3523335" cy="412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no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charset="0"/>
                <a:ea typeface="等线" charset="0"/>
                <a:sym typeface="字魂59号-创粗黑" panose="00000500000000000000" pitchFamily="2" charset="-122"/>
              </a:rPr>
              <a:t>提高爬虫稳定性</a:t>
            </a:r>
          </a:p>
        </p:txBody>
      </p:sp>
      <p:sp>
        <p:nvSpPr>
          <p:cNvPr id="32" name="TextBox 31"/>
          <p:cNvSpPr txBox="1"/>
          <p:nvPr/>
        </p:nvSpPr>
        <p:spPr bwMode="auto">
          <a:xfrm>
            <a:off x="1601512" y="3707456"/>
            <a:ext cx="3523335" cy="412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no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charset="0"/>
                <a:ea typeface="等线" charset="0"/>
                <a:sym typeface="字魂59号-创粗黑" panose="00000500000000000000" pitchFamily="2" charset="-122"/>
              </a:rPr>
              <a:t>扩大数据库容量</a:t>
            </a:r>
          </a:p>
        </p:txBody>
      </p:sp>
      <p:sp>
        <p:nvSpPr>
          <p:cNvPr id="40" name="Rectangle 30"/>
          <p:cNvSpPr/>
          <p:nvPr/>
        </p:nvSpPr>
        <p:spPr bwMode="auto">
          <a:xfrm>
            <a:off x="8024495" y="4182745"/>
            <a:ext cx="4128770" cy="9696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171450" lvl="0" indent="-171450">
              <a:lnSpc>
                <a:spcPct val="150000"/>
              </a:lnSpc>
              <a:buFont typeface="Arial" panose="020B0604020202090204" pitchFamily="34" charset="0"/>
              <a:buChar char="•"/>
              <a:tabLst>
                <a:tab pos="227965" algn="l"/>
              </a:tabLst>
              <a:defRPr/>
            </a:pPr>
            <a:r>
              <a:rPr lang="zh-CN" altLang="en-US" b="1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charset="0"/>
                <a:ea typeface="等线" charset="0"/>
                <a:sym typeface="字魂59号-创粗黑" panose="00000500000000000000" pitchFamily="2" charset="-122"/>
              </a:rPr>
              <a:t>预测案件结果</a:t>
            </a:r>
            <a:endParaRPr lang="en-US" altLang="zh-CN" dirty="0">
              <a:solidFill>
                <a:srgbClr val="000000"/>
              </a:solidFill>
              <a:latin typeface="等线" charset="0"/>
              <a:ea typeface="等线" charset="0"/>
              <a:cs typeface="等线" charset="0"/>
              <a:sym typeface="字魂59号-创粗黑" panose="00000500000000000000" pitchFamily="2" charset="-122"/>
            </a:endParaRPr>
          </a:p>
          <a:p>
            <a:pPr marL="171450" lvl="0" indent="-171450">
              <a:lnSpc>
                <a:spcPct val="150000"/>
              </a:lnSpc>
              <a:buFont typeface="Arial" panose="020B0604020202090204" pitchFamily="34" charset="0"/>
              <a:buChar char="•"/>
              <a:tabLst>
                <a:tab pos="227965" algn="l"/>
              </a:tabLst>
              <a:defRPr/>
            </a:pPr>
            <a:r>
              <a:rPr lang="zh-CN" altLang="en-US" dirty="0">
                <a:solidFill>
                  <a:srgbClr val="000000"/>
                </a:solidFill>
                <a:latin typeface="等线" charset="0"/>
                <a:ea typeface="等线" charset="0"/>
                <a:cs typeface="等线" charset="0"/>
                <a:sym typeface="字魂59号-创粗黑" panose="00000500000000000000" pitchFamily="2" charset="-122"/>
              </a:rPr>
              <a:t>采用</a:t>
            </a:r>
            <a:r>
              <a:rPr lang="en-US" altLang="zh-CN" b="1" dirty="0">
                <a:solidFill>
                  <a:srgbClr val="000000"/>
                </a:solidFill>
                <a:latin typeface="等线" charset="0"/>
                <a:ea typeface="等线" charset="0"/>
                <a:cs typeface="等线" charset="0"/>
                <a:sym typeface="字魂59号-创粗黑" panose="00000500000000000000" pitchFamily="2" charset="-122"/>
              </a:rPr>
              <a:t>pytorch</a:t>
            </a:r>
            <a:r>
              <a:rPr lang="zh-CN" altLang="en-US" b="1" dirty="0">
                <a:solidFill>
                  <a:srgbClr val="000000"/>
                </a:solidFill>
                <a:latin typeface="等线" charset="0"/>
                <a:ea typeface="等线" charset="0"/>
                <a:cs typeface="等线" charset="0"/>
                <a:sym typeface="字魂59号-创粗黑" panose="00000500000000000000" pitchFamily="2" charset="-122"/>
              </a:rPr>
              <a:t>回归</a:t>
            </a:r>
            <a:r>
              <a:rPr lang="zh-CN" altLang="en-US" dirty="0">
                <a:solidFill>
                  <a:srgbClr val="000000"/>
                </a:solidFill>
                <a:latin typeface="等线" charset="0"/>
                <a:ea typeface="等线" charset="0"/>
                <a:cs typeface="等线" charset="0"/>
                <a:sym typeface="字魂59号-创粗黑" panose="00000500000000000000" pitchFamily="2" charset="-122"/>
              </a:rPr>
              <a:t>预测</a:t>
            </a:r>
          </a:p>
          <a:p>
            <a:pPr marL="171450" lvl="0" indent="-171450">
              <a:lnSpc>
                <a:spcPct val="150000"/>
              </a:lnSpc>
              <a:buFont typeface="Arial" panose="020B0604020202090204" pitchFamily="34" charset="0"/>
              <a:buChar char="•"/>
              <a:tabLst>
                <a:tab pos="227965" algn="l"/>
              </a:tabLst>
              <a:defRPr/>
            </a:pPr>
            <a:r>
              <a:rPr lang="zh-CN" altLang="en-US" dirty="0">
                <a:solidFill>
                  <a:srgbClr val="000000"/>
                </a:solidFill>
                <a:latin typeface="等线" charset="0"/>
                <a:ea typeface="等线" charset="0"/>
                <a:cs typeface="等线" charset="0"/>
                <a:sym typeface="字魂59号-创粗黑" panose="00000500000000000000" pitchFamily="2" charset="-122"/>
              </a:rPr>
              <a:t>采用</a:t>
            </a:r>
            <a:r>
              <a:rPr lang="en-US" altLang="zh-CN" b="1" dirty="0">
                <a:solidFill>
                  <a:srgbClr val="000000"/>
                </a:solidFill>
                <a:latin typeface="等线" charset="0"/>
                <a:ea typeface="等线" charset="0"/>
                <a:cs typeface="等线" charset="0"/>
                <a:sym typeface="字魂59号-创粗黑" panose="00000500000000000000" pitchFamily="2" charset="-122"/>
              </a:rPr>
              <a:t>pytorch</a:t>
            </a:r>
            <a:r>
              <a:rPr lang="zh-CN" altLang="en-US" b="1" dirty="0">
                <a:solidFill>
                  <a:srgbClr val="000000"/>
                </a:solidFill>
                <a:latin typeface="等线" charset="0"/>
                <a:ea typeface="等线" charset="0"/>
                <a:cs typeface="等线" charset="0"/>
                <a:sym typeface="字魂59号-创粗黑" panose="00000500000000000000" pitchFamily="2" charset="-122"/>
              </a:rPr>
              <a:t>多分类</a:t>
            </a:r>
            <a:r>
              <a:rPr lang="zh-CN" altLang="en-US" dirty="0">
                <a:solidFill>
                  <a:srgbClr val="000000"/>
                </a:solidFill>
                <a:latin typeface="等线" charset="0"/>
                <a:ea typeface="等线" charset="0"/>
                <a:cs typeface="等线" charset="0"/>
                <a:sym typeface="字魂59号-创粗黑" panose="00000500000000000000" pitchFamily="2" charset="-122"/>
              </a:rPr>
              <a:t>预测</a:t>
            </a:r>
          </a:p>
        </p:txBody>
      </p:sp>
      <p:grpSp>
        <p:nvGrpSpPr>
          <p:cNvPr id="17" name="组合 16"/>
          <p:cNvGrpSpPr/>
          <p:nvPr/>
        </p:nvGrpSpPr>
        <p:grpSpPr>
          <a:xfrm>
            <a:off x="7717155" y="3593465"/>
            <a:ext cx="4231005" cy="577850"/>
            <a:chOff x="11668" y="2187"/>
            <a:chExt cx="6663" cy="910"/>
          </a:xfrm>
        </p:grpSpPr>
        <p:sp>
          <p:nvSpPr>
            <p:cNvPr id="38" name="Shape 6065"/>
            <p:cNvSpPr/>
            <p:nvPr/>
          </p:nvSpPr>
          <p:spPr>
            <a:xfrm>
              <a:off x="11668" y="2187"/>
              <a:ext cx="910" cy="910"/>
            </a:xfrm>
            <a:prstGeom prst="roundRect">
              <a:avLst>
                <a:gd name="adj" fmla="val 50000"/>
              </a:avLst>
            </a:prstGeom>
            <a:solidFill>
              <a:srgbClr val="1A317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sz="3200"/>
              </a:pPr>
              <a:endParaRPr kumimoji="0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字魂59号-创粗黑" panose="00000500000000000000" pitchFamily="2" charset="-122"/>
              </a:endParaRPr>
            </a:p>
          </p:txBody>
        </p:sp>
        <p:sp>
          <p:nvSpPr>
            <p:cNvPr id="39" name="Shape 6066"/>
            <p:cNvSpPr/>
            <p:nvPr/>
          </p:nvSpPr>
          <p:spPr>
            <a:xfrm>
              <a:off x="11903" y="2420"/>
              <a:ext cx="440" cy="444"/>
            </a:xfrm>
            <a:custGeom>
              <a:avLst/>
              <a:gdLst>
                <a:gd name="connsiteX0" fmla="*/ 386204 w 602205"/>
                <a:gd name="connsiteY0" fmla="*/ 222916 h 606722"/>
                <a:gd name="connsiteX1" fmla="*/ 516692 w 602205"/>
                <a:gd name="connsiteY1" fmla="*/ 222916 h 606722"/>
                <a:gd name="connsiteX2" fmla="*/ 545129 w 602205"/>
                <a:gd name="connsiteY2" fmla="*/ 231976 h 606722"/>
                <a:gd name="connsiteX3" fmla="*/ 594743 w 602205"/>
                <a:gd name="connsiteY3" fmla="*/ 270632 h 606722"/>
                <a:gd name="connsiteX4" fmla="*/ 602205 w 602205"/>
                <a:gd name="connsiteY4" fmla="*/ 285329 h 606722"/>
                <a:gd name="connsiteX5" fmla="*/ 594944 w 602205"/>
                <a:gd name="connsiteY5" fmla="*/ 300228 h 606722"/>
                <a:gd name="connsiteX6" fmla="*/ 545129 w 602205"/>
                <a:gd name="connsiteY6" fmla="*/ 340293 h 606722"/>
                <a:gd name="connsiteX7" fmla="*/ 516692 w 602205"/>
                <a:gd name="connsiteY7" fmla="*/ 351769 h 606722"/>
                <a:gd name="connsiteX8" fmla="*/ 386204 w 602205"/>
                <a:gd name="connsiteY8" fmla="*/ 351769 h 606722"/>
                <a:gd name="connsiteX9" fmla="*/ 85299 w 602205"/>
                <a:gd name="connsiteY9" fmla="*/ 131463 h 606722"/>
                <a:gd name="connsiteX10" fmla="*/ 216777 w 602205"/>
                <a:gd name="connsiteY10" fmla="*/ 131463 h 606722"/>
                <a:gd name="connsiteX11" fmla="*/ 216777 w 602205"/>
                <a:gd name="connsiteY11" fmla="*/ 260386 h 606722"/>
                <a:gd name="connsiteX12" fmla="*/ 85299 w 602205"/>
                <a:gd name="connsiteY12" fmla="*/ 260386 h 606722"/>
                <a:gd name="connsiteX13" fmla="*/ 57068 w 602205"/>
                <a:gd name="connsiteY13" fmla="*/ 248501 h 606722"/>
                <a:gd name="connsiteX14" fmla="*/ 7058 w 602205"/>
                <a:gd name="connsiteY14" fmla="*/ 206803 h 606722"/>
                <a:gd name="connsiteX15" fmla="*/ 0 w 602205"/>
                <a:gd name="connsiteY15" fmla="*/ 192903 h 606722"/>
                <a:gd name="connsiteX16" fmla="*/ 7260 w 602205"/>
                <a:gd name="connsiteY16" fmla="*/ 178802 h 606722"/>
                <a:gd name="connsiteX17" fmla="*/ 57068 w 602205"/>
                <a:gd name="connsiteY17" fmla="*/ 139924 h 606722"/>
                <a:gd name="connsiteX18" fmla="*/ 85299 w 602205"/>
                <a:gd name="connsiteY18" fmla="*/ 131463 h 606722"/>
                <a:gd name="connsiteX19" fmla="*/ 386204 w 602205"/>
                <a:gd name="connsiteY19" fmla="*/ 42904 h 606722"/>
                <a:gd name="connsiteX20" fmla="*/ 516692 w 602205"/>
                <a:gd name="connsiteY20" fmla="*/ 42904 h 606722"/>
                <a:gd name="connsiteX21" fmla="*/ 545129 w 602205"/>
                <a:gd name="connsiteY21" fmla="*/ 51964 h 606722"/>
                <a:gd name="connsiteX22" fmla="*/ 594743 w 602205"/>
                <a:gd name="connsiteY22" fmla="*/ 90620 h 606722"/>
                <a:gd name="connsiteX23" fmla="*/ 602205 w 602205"/>
                <a:gd name="connsiteY23" fmla="*/ 105317 h 606722"/>
                <a:gd name="connsiteX24" fmla="*/ 594944 w 602205"/>
                <a:gd name="connsiteY24" fmla="*/ 120216 h 606722"/>
                <a:gd name="connsiteX25" fmla="*/ 545129 w 602205"/>
                <a:gd name="connsiteY25" fmla="*/ 160281 h 606722"/>
                <a:gd name="connsiteX26" fmla="*/ 516692 w 602205"/>
                <a:gd name="connsiteY26" fmla="*/ 171757 h 606722"/>
                <a:gd name="connsiteX27" fmla="*/ 386204 w 602205"/>
                <a:gd name="connsiteY27" fmla="*/ 171757 h 606722"/>
                <a:gd name="connsiteX28" fmla="*/ 297432 w 602205"/>
                <a:gd name="connsiteY28" fmla="*/ 0 h 606722"/>
                <a:gd name="connsiteX29" fmla="*/ 337765 w 602205"/>
                <a:gd name="connsiteY29" fmla="*/ 40274 h 606722"/>
                <a:gd name="connsiteX30" fmla="*/ 337765 w 602205"/>
                <a:gd name="connsiteY30" fmla="*/ 496775 h 606722"/>
                <a:gd name="connsiteX31" fmla="*/ 419238 w 602205"/>
                <a:gd name="connsiteY31" fmla="*/ 496775 h 606722"/>
                <a:gd name="connsiteX32" fmla="*/ 455739 w 602205"/>
                <a:gd name="connsiteY32" fmla="*/ 515100 h 606722"/>
                <a:gd name="connsiteX33" fmla="*/ 497887 w 602205"/>
                <a:gd name="connsiteY33" fmla="*/ 572490 h 606722"/>
                <a:gd name="connsiteX34" fmla="*/ 500912 w 602205"/>
                <a:gd name="connsiteY34" fmla="*/ 595647 h 606722"/>
                <a:gd name="connsiteX35" fmla="*/ 480342 w 602205"/>
                <a:gd name="connsiteY35" fmla="*/ 606722 h 606722"/>
                <a:gd name="connsiteX36" fmla="*/ 121580 w 602205"/>
                <a:gd name="connsiteY36" fmla="*/ 606722 h 606722"/>
                <a:gd name="connsiteX37" fmla="*/ 101010 w 602205"/>
                <a:gd name="connsiteY37" fmla="*/ 595647 h 606722"/>
                <a:gd name="connsiteX38" fmla="*/ 104237 w 602205"/>
                <a:gd name="connsiteY38" fmla="*/ 572490 h 606722"/>
                <a:gd name="connsiteX39" fmla="*/ 146183 w 602205"/>
                <a:gd name="connsiteY39" fmla="*/ 515100 h 606722"/>
                <a:gd name="connsiteX40" fmla="*/ 182684 w 602205"/>
                <a:gd name="connsiteY40" fmla="*/ 496775 h 606722"/>
                <a:gd name="connsiteX41" fmla="*/ 257099 w 602205"/>
                <a:gd name="connsiteY41" fmla="*/ 496775 h 606722"/>
                <a:gd name="connsiteX42" fmla="*/ 257099 w 602205"/>
                <a:gd name="connsiteY42" fmla="*/ 40274 h 606722"/>
                <a:gd name="connsiteX43" fmla="*/ 297432 w 602205"/>
                <a:gd name="connsiteY43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602205" h="606722">
                  <a:moveTo>
                    <a:pt x="386204" y="222916"/>
                  </a:moveTo>
                  <a:lnTo>
                    <a:pt x="516692" y="222916"/>
                  </a:lnTo>
                  <a:cubicBezTo>
                    <a:pt x="525163" y="222916"/>
                    <a:pt x="537465" y="225936"/>
                    <a:pt x="545129" y="231976"/>
                  </a:cubicBezTo>
                  <a:lnTo>
                    <a:pt x="594743" y="270632"/>
                  </a:lnTo>
                  <a:cubicBezTo>
                    <a:pt x="599381" y="274256"/>
                    <a:pt x="602205" y="279692"/>
                    <a:pt x="602205" y="285329"/>
                  </a:cubicBezTo>
                  <a:cubicBezTo>
                    <a:pt x="602205" y="291168"/>
                    <a:pt x="599381" y="296604"/>
                    <a:pt x="594944" y="300228"/>
                  </a:cubicBezTo>
                  <a:lnTo>
                    <a:pt x="545129" y="340293"/>
                  </a:lnTo>
                  <a:cubicBezTo>
                    <a:pt x="539280" y="344924"/>
                    <a:pt x="526978" y="351769"/>
                    <a:pt x="516692" y="351769"/>
                  </a:cubicBezTo>
                  <a:lnTo>
                    <a:pt x="386204" y="351769"/>
                  </a:lnTo>
                  <a:close/>
                  <a:moveTo>
                    <a:pt x="85299" y="131463"/>
                  </a:moveTo>
                  <a:lnTo>
                    <a:pt x="216777" y="131463"/>
                  </a:lnTo>
                  <a:lnTo>
                    <a:pt x="216777" y="260386"/>
                  </a:lnTo>
                  <a:lnTo>
                    <a:pt x="85299" y="260386"/>
                  </a:lnTo>
                  <a:cubicBezTo>
                    <a:pt x="74813" y="260386"/>
                    <a:pt x="62311" y="252530"/>
                    <a:pt x="57068" y="248501"/>
                  </a:cubicBezTo>
                  <a:lnTo>
                    <a:pt x="7058" y="206803"/>
                  </a:lnTo>
                  <a:cubicBezTo>
                    <a:pt x="2621" y="203177"/>
                    <a:pt x="0" y="198140"/>
                    <a:pt x="0" y="192903"/>
                  </a:cubicBezTo>
                  <a:cubicBezTo>
                    <a:pt x="0" y="187464"/>
                    <a:pt x="2621" y="182428"/>
                    <a:pt x="7260" y="178802"/>
                  </a:cubicBezTo>
                  <a:lnTo>
                    <a:pt x="57068" y="139924"/>
                  </a:lnTo>
                  <a:cubicBezTo>
                    <a:pt x="64327" y="134082"/>
                    <a:pt x="76426" y="131463"/>
                    <a:pt x="85299" y="131463"/>
                  </a:cubicBezTo>
                  <a:close/>
                  <a:moveTo>
                    <a:pt x="386204" y="42904"/>
                  </a:moveTo>
                  <a:lnTo>
                    <a:pt x="516692" y="42904"/>
                  </a:lnTo>
                  <a:cubicBezTo>
                    <a:pt x="525163" y="42904"/>
                    <a:pt x="537667" y="46125"/>
                    <a:pt x="545129" y="51964"/>
                  </a:cubicBezTo>
                  <a:lnTo>
                    <a:pt x="594743" y="90620"/>
                  </a:lnTo>
                  <a:cubicBezTo>
                    <a:pt x="599381" y="94244"/>
                    <a:pt x="602205" y="99680"/>
                    <a:pt x="602205" y="105317"/>
                  </a:cubicBezTo>
                  <a:cubicBezTo>
                    <a:pt x="602205" y="111156"/>
                    <a:pt x="599381" y="116592"/>
                    <a:pt x="594944" y="120216"/>
                  </a:cubicBezTo>
                  <a:lnTo>
                    <a:pt x="545129" y="160281"/>
                  </a:lnTo>
                  <a:cubicBezTo>
                    <a:pt x="539280" y="164912"/>
                    <a:pt x="526978" y="171757"/>
                    <a:pt x="516692" y="171757"/>
                  </a:cubicBezTo>
                  <a:lnTo>
                    <a:pt x="386204" y="171757"/>
                  </a:lnTo>
                  <a:close/>
                  <a:moveTo>
                    <a:pt x="297432" y="0"/>
                  </a:moveTo>
                  <a:cubicBezTo>
                    <a:pt x="319615" y="0"/>
                    <a:pt x="337765" y="18123"/>
                    <a:pt x="337765" y="40274"/>
                  </a:cubicBezTo>
                  <a:lnTo>
                    <a:pt x="337765" y="496775"/>
                  </a:lnTo>
                  <a:lnTo>
                    <a:pt x="419238" y="496775"/>
                  </a:lnTo>
                  <a:cubicBezTo>
                    <a:pt x="432346" y="496775"/>
                    <a:pt x="448076" y="504629"/>
                    <a:pt x="455739" y="515100"/>
                  </a:cubicBezTo>
                  <a:lnTo>
                    <a:pt x="497887" y="572490"/>
                  </a:lnTo>
                  <a:cubicBezTo>
                    <a:pt x="503332" y="580142"/>
                    <a:pt x="504542" y="588599"/>
                    <a:pt x="500912" y="595647"/>
                  </a:cubicBezTo>
                  <a:cubicBezTo>
                    <a:pt x="497282" y="602695"/>
                    <a:pt x="489820" y="606722"/>
                    <a:pt x="480342" y="606722"/>
                  </a:cubicBezTo>
                  <a:lnTo>
                    <a:pt x="121580" y="606722"/>
                  </a:lnTo>
                  <a:cubicBezTo>
                    <a:pt x="112102" y="606722"/>
                    <a:pt x="104640" y="602695"/>
                    <a:pt x="101010" y="595647"/>
                  </a:cubicBezTo>
                  <a:cubicBezTo>
                    <a:pt x="97380" y="588599"/>
                    <a:pt x="98590" y="580142"/>
                    <a:pt x="104237" y="572490"/>
                  </a:cubicBezTo>
                  <a:lnTo>
                    <a:pt x="146183" y="515100"/>
                  </a:lnTo>
                  <a:cubicBezTo>
                    <a:pt x="153846" y="504629"/>
                    <a:pt x="169576" y="496775"/>
                    <a:pt x="182684" y="496775"/>
                  </a:cubicBezTo>
                  <a:lnTo>
                    <a:pt x="257099" y="496775"/>
                  </a:lnTo>
                  <a:lnTo>
                    <a:pt x="257099" y="40274"/>
                  </a:lnTo>
                  <a:cubicBezTo>
                    <a:pt x="257099" y="18123"/>
                    <a:pt x="275249" y="0"/>
                    <a:pt x="297432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28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 panose="020B0502020104020203"/>
                  <a:ea typeface="Gill Sans" panose="020B0502020104020203"/>
                  <a:cs typeface="Gill Sans" panose="020B0502020104020203"/>
                  <a:sym typeface="Gill Sans" panose="020B0502020104020203"/>
                </a:defRPr>
              </a:pPr>
              <a:endParaRPr kumimoji="0" sz="15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字魂59号-创粗黑" panose="00000500000000000000" pitchFamily="2" charset="-122"/>
              </a:endParaRPr>
            </a:p>
          </p:txBody>
        </p:sp>
        <p:sp>
          <p:nvSpPr>
            <p:cNvPr id="41" name="TextBox 31"/>
            <p:cNvSpPr txBox="1"/>
            <p:nvPr/>
          </p:nvSpPr>
          <p:spPr bwMode="auto">
            <a:xfrm>
              <a:off x="12783" y="2317"/>
              <a:ext cx="5549" cy="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no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0" marR="0" lvl="0" indent="0" algn="l" defTabSz="913765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等线" charset="0"/>
                  <a:ea typeface="等线" charset="0"/>
                  <a:sym typeface="字魂59号-创粗黑" panose="00000500000000000000" pitchFamily="2" charset="-122"/>
                </a:rPr>
                <a:t>拓展功能</a:t>
              </a: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7706995" y="1400810"/>
            <a:ext cx="4485005" cy="1479550"/>
            <a:chOff x="11668" y="5840"/>
            <a:chExt cx="7063" cy="2330"/>
          </a:xfrm>
        </p:grpSpPr>
        <p:sp>
          <p:nvSpPr>
            <p:cNvPr id="42" name="Shape 6065"/>
            <p:cNvSpPr/>
            <p:nvPr/>
          </p:nvSpPr>
          <p:spPr>
            <a:xfrm>
              <a:off x="11668" y="5840"/>
              <a:ext cx="929" cy="910"/>
            </a:xfrm>
            <a:prstGeom prst="roundRect">
              <a:avLst>
                <a:gd name="adj" fmla="val 50000"/>
              </a:avLst>
            </a:prstGeom>
            <a:solidFill>
              <a:srgbClr val="1A317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sz="3200"/>
              </a:pPr>
              <a:endParaRPr kumimoji="0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字魂59号-创粗黑" panose="00000500000000000000" pitchFamily="2" charset="-122"/>
              </a:endParaRPr>
            </a:p>
          </p:txBody>
        </p:sp>
        <p:sp>
          <p:nvSpPr>
            <p:cNvPr id="43" name="Shape 6066"/>
            <p:cNvSpPr/>
            <p:nvPr/>
          </p:nvSpPr>
          <p:spPr>
            <a:xfrm>
              <a:off x="11903" y="6073"/>
              <a:ext cx="449" cy="444"/>
            </a:xfrm>
            <a:custGeom>
              <a:avLst/>
              <a:gdLst>
                <a:gd name="connsiteX0" fmla="*/ 386204 w 602205"/>
                <a:gd name="connsiteY0" fmla="*/ 222916 h 606722"/>
                <a:gd name="connsiteX1" fmla="*/ 516692 w 602205"/>
                <a:gd name="connsiteY1" fmla="*/ 222916 h 606722"/>
                <a:gd name="connsiteX2" fmla="*/ 545129 w 602205"/>
                <a:gd name="connsiteY2" fmla="*/ 231976 h 606722"/>
                <a:gd name="connsiteX3" fmla="*/ 594743 w 602205"/>
                <a:gd name="connsiteY3" fmla="*/ 270632 h 606722"/>
                <a:gd name="connsiteX4" fmla="*/ 602205 w 602205"/>
                <a:gd name="connsiteY4" fmla="*/ 285329 h 606722"/>
                <a:gd name="connsiteX5" fmla="*/ 594944 w 602205"/>
                <a:gd name="connsiteY5" fmla="*/ 300228 h 606722"/>
                <a:gd name="connsiteX6" fmla="*/ 545129 w 602205"/>
                <a:gd name="connsiteY6" fmla="*/ 340293 h 606722"/>
                <a:gd name="connsiteX7" fmla="*/ 516692 w 602205"/>
                <a:gd name="connsiteY7" fmla="*/ 351769 h 606722"/>
                <a:gd name="connsiteX8" fmla="*/ 386204 w 602205"/>
                <a:gd name="connsiteY8" fmla="*/ 351769 h 606722"/>
                <a:gd name="connsiteX9" fmla="*/ 85299 w 602205"/>
                <a:gd name="connsiteY9" fmla="*/ 131463 h 606722"/>
                <a:gd name="connsiteX10" fmla="*/ 216777 w 602205"/>
                <a:gd name="connsiteY10" fmla="*/ 131463 h 606722"/>
                <a:gd name="connsiteX11" fmla="*/ 216777 w 602205"/>
                <a:gd name="connsiteY11" fmla="*/ 260386 h 606722"/>
                <a:gd name="connsiteX12" fmla="*/ 85299 w 602205"/>
                <a:gd name="connsiteY12" fmla="*/ 260386 h 606722"/>
                <a:gd name="connsiteX13" fmla="*/ 57068 w 602205"/>
                <a:gd name="connsiteY13" fmla="*/ 248501 h 606722"/>
                <a:gd name="connsiteX14" fmla="*/ 7058 w 602205"/>
                <a:gd name="connsiteY14" fmla="*/ 206803 h 606722"/>
                <a:gd name="connsiteX15" fmla="*/ 0 w 602205"/>
                <a:gd name="connsiteY15" fmla="*/ 192903 h 606722"/>
                <a:gd name="connsiteX16" fmla="*/ 7260 w 602205"/>
                <a:gd name="connsiteY16" fmla="*/ 178802 h 606722"/>
                <a:gd name="connsiteX17" fmla="*/ 57068 w 602205"/>
                <a:gd name="connsiteY17" fmla="*/ 139924 h 606722"/>
                <a:gd name="connsiteX18" fmla="*/ 85299 w 602205"/>
                <a:gd name="connsiteY18" fmla="*/ 131463 h 606722"/>
                <a:gd name="connsiteX19" fmla="*/ 386204 w 602205"/>
                <a:gd name="connsiteY19" fmla="*/ 42904 h 606722"/>
                <a:gd name="connsiteX20" fmla="*/ 516692 w 602205"/>
                <a:gd name="connsiteY20" fmla="*/ 42904 h 606722"/>
                <a:gd name="connsiteX21" fmla="*/ 545129 w 602205"/>
                <a:gd name="connsiteY21" fmla="*/ 51964 h 606722"/>
                <a:gd name="connsiteX22" fmla="*/ 594743 w 602205"/>
                <a:gd name="connsiteY22" fmla="*/ 90620 h 606722"/>
                <a:gd name="connsiteX23" fmla="*/ 602205 w 602205"/>
                <a:gd name="connsiteY23" fmla="*/ 105317 h 606722"/>
                <a:gd name="connsiteX24" fmla="*/ 594944 w 602205"/>
                <a:gd name="connsiteY24" fmla="*/ 120216 h 606722"/>
                <a:gd name="connsiteX25" fmla="*/ 545129 w 602205"/>
                <a:gd name="connsiteY25" fmla="*/ 160281 h 606722"/>
                <a:gd name="connsiteX26" fmla="*/ 516692 w 602205"/>
                <a:gd name="connsiteY26" fmla="*/ 171757 h 606722"/>
                <a:gd name="connsiteX27" fmla="*/ 386204 w 602205"/>
                <a:gd name="connsiteY27" fmla="*/ 171757 h 606722"/>
                <a:gd name="connsiteX28" fmla="*/ 297432 w 602205"/>
                <a:gd name="connsiteY28" fmla="*/ 0 h 606722"/>
                <a:gd name="connsiteX29" fmla="*/ 337765 w 602205"/>
                <a:gd name="connsiteY29" fmla="*/ 40274 h 606722"/>
                <a:gd name="connsiteX30" fmla="*/ 337765 w 602205"/>
                <a:gd name="connsiteY30" fmla="*/ 496775 h 606722"/>
                <a:gd name="connsiteX31" fmla="*/ 419238 w 602205"/>
                <a:gd name="connsiteY31" fmla="*/ 496775 h 606722"/>
                <a:gd name="connsiteX32" fmla="*/ 455739 w 602205"/>
                <a:gd name="connsiteY32" fmla="*/ 515100 h 606722"/>
                <a:gd name="connsiteX33" fmla="*/ 497887 w 602205"/>
                <a:gd name="connsiteY33" fmla="*/ 572490 h 606722"/>
                <a:gd name="connsiteX34" fmla="*/ 500912 w 602205"/>
                <a:gd name="connsiteY34" fmla="*/ 595647 h 606722"/>
                <a:gd name="connsiteX35" fmla="*/ 480342 w 602205"/>
                <a:gd name="connsiteY35" fmla="*/ 606722 h 606722"/>
                <a:gd name="connsiteX36" fmla="*/ 121580 w 602205"/>
                <a:gd name="connsiteY36" fmla="*/ 606722 h 606722"/>
                <a:gd name="connsiteX37" fmla="*/ 101010 w 602205"/>
                <a:gd name="connsiteY37" fmla="*/ 595647 h 606722"/>
                <a:gd name="connsiteX38" fmla="*/ 104237 w 602205"/>
                <a:gd name="connsiteY38" fmla="*/ 572490 h 606722"/>
                <a:gd name="connsiteX39" fmla="*/ 146183 w 602205"/>
                <a:gd name="connsiteY39" fmla="*/ 515100 h 606722"/>
                <a:gd name="connsiteX40" fmla="*/ 182684 w 602205"/>
                <a:gd name="connsiteY40" fmla="*/ 496775 h 606722"/>
                <a:gd name="connsiteX41" fmla="*/ 257099 w 602205"/>
                <a:gd name="connsiteY41" fmla="*/ 496775 h 606722"/>
                <a:gd name="connsiteX42" fmla="*/ 257099 w 602205"/>
                <a:gd name="connsiteY42" fmla="*/ 40274 h 606722"/>
                <a:gd name="connsiteX43" fmla="*/ 297432 w 602205"/>
                <a:gd name="connsiteY43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602205" h="606722">
                  <a:moveTo>
                    <a:pt x="386204" y="222916"/>
                  </a:moveTo>
                  <a:lnTo>
                    <a:pt x="516692" y="222916"/>
                  </a:lnTo>
                  <a:cubicBezTo>
                    <a:pt x="525163" y="222916"/>
                    <a:pt x="537465" y="225936"/>
                    <a:pt x="545129" y="231976"/>
                  </a:cubicBezTo>
                  <a:lnTo>
                    <a:pt x="594743" y="270632"/>
                  </a:lnTo>
                  <a:cubicBezTo>
                    <a:pt x="599381" y="274256"/>
                    <a:pt x="602205" y="279692"/>
                    <a:pt x="602205" y="285329"/>
                  </a:cubicBezTo>
                  <a:cubicBezTo>
                    <a:pt x="602205" y="291168"/>
                    <a:pt x="599381" y="296604"/>
                    <a:pt x="594944" y="300228"/>
                  </a:cubicBezTo>
                  <a:lnTo>
                    <a:pt x="545129" y="340293"/>
                  </a:lnTo>
                  <a:cubicBezTo>
                    <a:pt x="539280" y="344924"/>
                    <a:pt x="526978" y="351769"/>
                    <a:pt x="516692" y="351769"/>
                  </a:cubicBezTo>
                  <a:lnTo>
                    <a:pt x="386204" y="351769"/>
                  </a:lnTo>
                  <a:close/>
                  <a:moveTo>
                    <a:pt x="85299" y="131463"/>
                  </a:moveTo>
                  <a:lnTo>
                    <a:pt x="216777" y="131463"/>
                  </a:lnTo>
                  <a:lnTo>
                    <a:pt x="216777" y="260386"/>
                  </a:lnTo>
                  <a:lnTo>
                    <a:pt x="85299" y="260386"/>
                  </a:lnTo>
                  <a:cubicBezTo>
                    <a:pt x="74813" y="260386"/>
                    <a:pt x="62311" y="252530"/>
                    <a:pt x="57068" y="248501"/>
                  </a:cubicBezTo>
                  <a:lnTo>
                    <a:pt x="7058" y="206803"/>
                  </a:lnTo>
                  <a:cubicBezTo>
                    <a:pt x="2621" y="203177"/>
                    <a:pt x="0" y="198140"/>
                    <a:pt x="0" y="192903"/>
                  </a:cubicBezTo>
                  <a:cubicBezTo>
                    <a:pt x="0" y="187464"/>
                    <a:pt x="2621" y="182428"/>
                    <a:pt x="7260" y="178802"/>
                  </a:cubicBezTo>
                  <a:lnTo>
                    <a:pt x="57068" y="139924"/>
                  </a:lnTo>
                  <a:cubicBezTo>
                    <a:pt x="64327" y="134082"/>
                    <a:pt x="76426" y="131463"/>
                    <a:pt x="85299" y="131463"/>
                  </a:cubicBezTo>
                  <a:close/>
                  <a:moveTo>
                    <a:pt x="386204" y="42904"/>
                  </a:moveTo>
                  <a:lnTo>
                    <a:pt x="516692" y="42904"/>
                  </a:lnTo>
                  <a:cubicBezTo>
                    <a:pt x="525163" y="42904"/>
                    <a:pt x="537667" y="46125"/>
                    <a:pt x="545129" y="51964"/>
                  </a:cubicBezTo>
                  <a:lnTo>
                    <a:pt x="594743" y="90620"/>
                  </a:lnTo>
                  <a:cubicBezTo>
                    <a:pt x="599381" y="94244"/>
                    <a:pt x="602205" y="99680"/>
                    <a:pt x="602205" y="105317"/>
                  </a:cubicBezTo>
                  <a:cubicBezTo>
                    <a:pt x="602205" y="111156"/>
                    <a:pt x="599381" y="116592"/>
                    <a:pt x="594944" y="120216"/>
                  </a:cubicBezTo>
                  <a:lnTo>
                    <a:pt x="545129" y="160281"/>
                  </a:lnTo>
                  <a:cubicBezTo>
                    <a:pt x="539280" y="164912"/>
                    <a:pt x="526978" y="171757"/>
                    <a:pt x="516692" y="171757"/>
                  </a:cubicBezTo>
                  <a:lnTo>
                    <a:pt x="386204" y="171757"/>
                  </a:lnTo>
                  <a:close/>
                  <a:moveTo>
                    <a:pt x="297432" y="0"/>
                  </a:moveTo>
                  <a:cubicBezTo>
                    <a:pt x="319615" y="0"/>
                    <a:pt x="337765" y="18123"/>
                    <a:pt x="337765" y="40274"/>
                  </a:cubicBezTo>
                  <a:lnTo>
                    <a:pt x="337765" y="496775"/>
                  </a:lnTo>
                  <a:lnTo>
                    <a:pt x="419238" y="496775"/>
                  </a:lnTo>
                  <a:cubicBezTo>
                    <a:pt x="432346" y="496775"/>
                    <a:pt x="448076" y="504629"/>
                    <a:pt x="455739" y="515100"/>
                  </a:cubicBezTo>
                  <a:lnTo>
                    <a:pt x="497887" y="572490"/>
                  </a:lnTo>
                  <a:cubicBezTo>
                    <a:pt x="503332" y="580142"/>
                    <a:pt x="504542" y="588599"/>
                    <a:pt x="500912" y="595647"/>
                  </a:cubicBezTo>
                  <a:cubicBezTo>
                    <a:pt x="497282" y="602695"/>
                    <a:pt x="489820" y="606722"/>
                    <a:pt x="480342" y="606722"/>
                  </a:cubicBezTo>
                  <a:lnTo>
                    <a:pt x="121580" y="606722"/>
                  </a:lnTo>
                  <a:cubicBezTo>
                    <a:pt x="112102" y="606722"/>
                    <a:pt x="104640" y="602695"/>
                    <a:pt x="101010" y="595647"/>
                  </a:cubicBezTo>
                  <a:cubicBezTo>
                    <a:pt x="97380" y="588599"/>
                    <a:pt x="98590" y="580142"/>
                    <a:pt x="104237" y="572490"/>
                  </a:cubicBezTo>
                  <a:lnTo>
                    <a:pt x="146183" y="515100"/>
                  </a:lnTo>
                  <a:cubicBezTo>
                    <a:pt x="153846" y="504629"/>
                    <a:pt x="169576" y="496775"/>
                    <a:pt x="182684" y="496775"/>
                  </a:cubicBezTo>
                  <a:lnTo>
                    <a:pt x="257099" y="496775"/>
                  </a:lnTo>
                  <a:lnTo>
                    <a:pt x="257099" y="40274"/>
                  </a:lnTo>
                  <a:cubicBezTo>
                    <a:pt x="257099" y="18123"/>
                    <a:pt x="275249" y="0"/>
                    <a:pt x="297432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28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 panose="020B0502020104020203"/>
                  <a:ea typeface="Gill Sans" panose="020B0502020104020203"/>
                  <a:cs typeface="Gill Sans" panose="020B0502020104020203"/>
                  <a:sym typeface="Gill Sans" panose="020B0502020104020203"/>
                </a:defRPr>
              </a:pPr>
              <a:endParaRPr kumimoji="0" sz="15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字魂59号-创粗黑" panose="00000500000000000000" pitchFamily="2" charset="-122"/>
              </a:endParaRPr>
            </a:p>
          </p:txBody>
        </p:sp>
        <p:sp>
          <p:nvSpPr>
            <p:cNvPr id="44" name="Rectangle 30"/>
            <p:cNvSpPr/>
            <p:nvPr/>
          </p:nvSpPr>
          <p:spPr bwMode="auto">
            <a:xfrm>
              <a:off x="12229" y="6644"/>
              <a:ext cx="6502" cy="15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171450" lvl="0" indent="-171450">
                <a:lnSpc>
                  <a:spcPct val="150000"/>
                </a:lnSpc>
                <a:buFont typeface="Arial" panose="020B0604020202090204" pitchFamily="34" charset="0"/>
                <a:buChar char="•"/>
                <a:tabLst>
                  <a:tab pos="227965" algn="l"/>
                </a:tabLst>
                <a:defRPr/>
              </a:pPr>
              <a:r>
                <a:rPr lang="zh-CN" altLang="en-US" dirty="0">
                  <a:solidFill>
                    <a:srgbClr val="000000"/>
                  </a:solidFill>
                  <a:latin typeface="等线" charset="0"/>
                  <a:ea typeface="等线" charset="0"/>
                  <a:cs typeface="等线" charset="0"/>
                  <a:sym typeface="字魂59号-创粗黑" panose="00000500000000000000" pitchFamily="2" charset="-122"/>
                </a:rPr>
                <a:t>增加</a:t>
              </a:r>
              <a:r>
                <a:rPr lang="zh-CN" altLang="en-US" b="1" dirty="0">
                  <a:solidFill>
                    <a:srgbClr val="000000"/>
                  </a:solidFill>
                  <a:latin typeface="等线" charset="0"/>
                  <a:ea typeface="等线" charset="0"/>
                  <a:cs typeface="等线" charset="0"/>
                  <a:sym typeface="字魂59号-创粗黑" panose="00000500000000000000" pitchFamily="2" charset="-122"/>
                </a:rPr>
                <a:t>训练语料</a:t>
              </a:r>
              <a:endParaRPr lang="zh-CN" altLang="en-US" dirty="0">
                <a:solidFill>
                  <a:srgbClr val="000000"/>
                </a:solidFill>
                <a:latin typeface="等线" charset="0"/>
                <a:ea typeface="等线" charset="0"/>
                <a:cs typeface="等线" charset="0"/>
                <a:sym typeface="字魂59号-创粗黑" panose="00000500000000000000" pitchFamily="2" charset="-122"/>
              </a:endParaRPr>
            </a:p>
            <a:p>
              <a:pPr marL="171450" lvl="0" indent="-171450">
                <a:lnSpc>
                  <a:spcPct val="150000"/>
                </a:lnSpc>
                <a:buFont typeface="Arial" panose="020B0604020202090204" pitchFamily="34" charset="0"/>
                <a:buChar char="•"/>
                <a:tabLst>
                  <a:tab pos="227965" algn="l"/>
                </a:tabLst>
                <a:defRPr/>
              </a:pPr>
              <a:r>
                <a:rPr lang="zh-CN" altLang="en-US" dirty="0">
                  <a:solidFill>
                    <a:srgbClr val="000000"/>
                  </a:solidFill>
                  <a:latin typeface="等线" charset="0"/>
                  <a:ea typeface="等线" charset="0"/>
                  <a:cs typeface="等线" charset="0"/>
                  <a:sym typeface="字魂59号-创粗黑" panose="00000500000000000000" pitchFamily="2" charset="-122"/>
                </a:rPr>
                <a:t>优化</a:t>
              </a:r>
              <a:r>
                <a:rPr lang="zh-CN" altLang="en-US" b="1" dirty="0">
                  <a:solidFill>
                    <a:srgbClr val="000000"/>
                  </a:solidFill>
                  <a:latin typeface="等线" charset="0"/>
                  <a:ea typeface="等线" charset="0"/>
                  <a:cs typeface="等线" charset="0"/>
                  <a:sym typeface="字魂59号-创粗黑" panose="00000500000000000000" pitchFamily="2" charset="-122"/>
                </a:rPr>
                <a:t>模型文件</a:t>
              </a:r>
            </a:p>
            <a:p>
              <a:pPr marL="171450" lvl="0" indent="-171450">
                <a:lnSpc>
                  <a:spcPct val="150000"/>
                </a:lnSpc>
                <a:buFont typeface="Arial" panose="020B0604020202090204" pitchFamily="34" charset="0"/>
                <a:buChar char="•"/>
                <a:tabLst>
                  <a:tab pos="227965" algn="l"/>
                </a:tabLst>
                <a:defRPr/>
              </a:pPr>
              <a:r>
                <a:rPr lang="zh-CN" altLang="en-US" dirty="0">
                  <a:solidFill>
                    <a:srgbClr val="000000"/>
                  </a:solidFill>
                  <a:latin typeface="等线" charset="0"/>
                  <a:ea typeface="等线" charset="0"/>
                  <a:cs typeface="等线" charset="0"/>
                  <a:sym typeface="字魂59号-创粗黑" panose="00000500000000000000" pitchFamily="2" charset="-122"/>
                </a:rPr>
                <a:t>补充</a:t>
              </a:r>
              <a:r>
                <a:rPr lang="zh-CN" altLang="en-US" b="1" dirty="0">
                  <a:solidFill>
                    <a:srgbClr val="000000"/>
                  </a:solidFill>
                  <a:latin typeface="等线" charset="0"/>
                  <a:ea typeface="等线" charset="0"/>
                  <a:cs typeface="等线" charset="0"/>
                  <a:sym typeface="字魂59号-创粗黑" panose="00000500000000000000" pitchFamily="2" charset="-122"/>
                </a:rPr>
                <a:t>预测手段</a:t>
              </a:r>
            </a:p>
            <a:p>
              <a:pPr marL="171450" lvl="0" indent="-171450">
                <a:lnSpc>
                  <a:spcPct val="150000"/>
                </a:lnSpc>
                <a:buFont typeface="Arial" panose="020B0604020202090204" pitchFamily="34" charset="0"/>
                <a:buChar char="•"/>
                <a:tabLst>
                  <a:tab pos="227965" algn="l"/>
                </a:tabLst>
                <a:defRPr/>
              </a:pPr>
              <a:endParaRPr lang="zh-CN" altLang="en-US" dirty="0">
                <a:solidFill>
                  <a:srgbClr val="000000"/>
                </a:solidFill>
                <a:latin typeface="等线" charset="0"/>
                <a:ea typeface="等线" charset="0"/>
                <a:cs typeface="等线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45" name="TextBox 31"/>
            <p:cNvSpPr txBox="1"/>
            <p:nvPr/>
          </p:nvSpPr>
          <p:spPr bwMode="auto">
            <a:xfrm>
              <a:off x="12812" y="5859"/>
              <a:ext cx="5549" cy="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no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0" marR="0" lvl="0" indent="0" algn="l" defTabSz="913765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等线" charset="0"/>
                  <a:ea typeface="等线" charset="0"/>
                  <a:sym typeface="字魂59号-创粗黑" panose="00000500000000000000" pitchFamily="2" charset="-122"/>
                </a:rPr>
                <a:t>优化训练模型</a:t>
              </a:r>
            </a:p>
          </p:txBody>
        </p:sp>
      </p:grpSp>
      <p:pic>
        <p:nvPicPr>
          <p:cNvPr id="216" name="图片 215" descr="QQ20211212-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16720" y="38100"/>
            <a:ext cx="2336165" cy="8458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9872"/>
    </mc:Choice>
    <mc:Fallback xmlns="">
      <p:transition advTm="9872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/>
          <p:cNvGrpSpPr/>
          <p:nvPr/>
        </p:nvGrpSpPr>
        <p:grpSpPr>
          <a:xfrm>
            <a:off x="6925945" y="1889125"/>
            <a:ext cx="4432935" cy="4308475"/>
            <a:chOff x="10660" y="2823"/>
            <a:chExt cx="7528" cy="7582"/>
          </a:xfrm>
        </p:grpSpPr>
        <p:sp>
          <p:nvSpPr>
            <p:cNvPr id="13" name="矩形 12"/>
            <p:cNvSpPr/>
            <p:nvPr/>
          </p:nvSpPr>
          <p:spPr>
            <a:xfrm>
              <a:off x="10660" y="2823"/>
              <a:ext cx="7529" cy="758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dk1"/>
                </a:solidFill>
              </a:endParaRPr>
            </a:p>
          </p:txBody>
        </p:sp>
        <p:cxnSp>
          <p:nvCxnSpPr>
            <p:cNvPr id="18" name="直接连接符 17"/>
            <p:cNvCxnSpPr/>
            <p:nvPr/>
          </p:nvCxnSpPr>
          <p:spPr>
            <a:xfrm>
              <a:off x="16253" y="3229"/>
              <a:ext cx="1542" cy="0"/>
            </a:xfrm>
            <a:prstGeom prst="line">
              <a:avLst/>
            </a:prstGeom>
            <a:ln w="47625" cap="rnd">
              <a:solidFill>
                <a:schemeClr val="accent2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>
              <a:off x="16657" y="3561"/>
              <a:ext cx="1316" cy="0"/>
            </a:xfrm>
            <a:prstGeom prst="line">
              <a:avLst/>
            </a:prstGeom>
            <a:ln w="47625" cap="rnd">
              <a:solidFill>
                <a:schemeClr val="accent2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17103" y="3893"/>
              <a:ext cx="870" cy="0"/>
            </a:xfrm>
            <a:prstGeom prst="line">
              <a:avLst/>
            </a:prstGeom>
            <a:ln w="47625" cap="rnd">
              <a:solidFill>
                <a:schemeClr val="accent2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íṧḷïďé"/>
          <p:cNvSpPr/>
          <p:nvPr/>
        </p:nvSpPr>
        <p:spPr bwMode="auto">
          <a:xfrm>
            <a:off x="741000" y="2032133"/>
            <a:ext cx="4822826" cy="893076"/>
          </a:xfrm>
          <a:custGeom>
            <a:avLst/>
            <a:gdLst>
              <a:gd name="T0" fmla="*/ 1375 w 2897"/>
              <a:gd name="T1" fmla="*/ 509 h 537"/>
              <a:gd name="T2" fmla="*/ 1284 w 2897"/>
              <a:gd name="T3" fmla="*/ 418 h 537"/>
              <a:gd name="T4" fmla="*/ 35 w 2897"/>
              <a:gd name="T5" fmla="*/ 61 h 537"/>
              <a:gd name="T6" fmla="*/ 1313 w 2897"/>
              <a:gd name="T7" fmla="*/ 379 h 537"/>
              <a:gd name="T8" fmla="*/ 1303 w 2897"/>
              <a:gd name="T9" fmla="*/ 365 h 537"/>
              <a:gd name="T10" fmla="*/ 1356 w 2897"/>
              <a:gd name="T11" fmla="*/ 474 h 537"/>
              <a:gd name="T12" fmla="*/ 1430 w 2897"/>
              <a:gd name="T13" fmla="*/ 484 h 537"/>
              <a:gd name="T14" fmla="*/ 1503 w 2897"/>
              <a:gd name="T15" fmla="*/ 484 h 537"/>
              <a:gd name="T16" fmla="*/ 1579 w 2897"/>
              <a:gd name="T17" fmla="*/ 430 h 537"/>
              <a:gd name="T18" fmla="*/ 1579 w 2897"/>
              <a:gd name="T19" fmla="*/ 365 h 537"/>
              <a:gd name="T20" fmla="*/ 2846 w 2897"/>
              <a:gd name="T21" fmla="*/ 32 h 537"/>
              <a:gd name="T22" fmla="*/ 1622 w 2897"/>
              <a:gd name="T23" fmla="*/ 404 h 537"/>
              <a:gd name="T24" fmla="*/ 1585 w 2897"/>
              <a:gd name="T25" fmla="*/ 482 h 537"/>
              <a:gd name="T26" fmla="*/ 1448 w 2897"/>
              <a:gd name="T27" fmla="*/ 509 h 537"/>
              <a:gd name="T28" fmla="*/ 1448 w 2897"/>
              <a:gd name="T29" fmla="*/ 537 h 537"/>
              <a:gd name="T30" fmla="*/ 1605 w 2897"/>
              <a:gd name="T31" fmla="*/ 502 h 537"/>
              <a:gd name="T32" fmla="*/ 1626 w 2897"/>
              <a:gd name="T33" fmla="*/ 418 h 537"/>
              <a:gd name="T34" fmla="*/ 2886 w 2897"/>
              <a:gd name="T35" fmla="*/ 83 h 537"/>
              <a:gd name="T36" fmla="*/ 2894 w 2897"/>
              <a:gd name="T37" fmla="*/ 63 h 537"/>
              <a:gd name="T38" fmla="*/ 2849 w 2897"/>
              <a:gd name="T39" fmla="*/ 2 h 537"/>
              <a:gd name="T40" fmla="*/ 1565 w 2897"/>
              <a:gd name="T41" fmla="*/ 365 h 537"/>
              <a:gd name="T42" fmla="*/ 1526 w 2897"/>
              <a:gd name="T43" fmla="*/ 450 h 537"/>
              <a:gd name="T44" fmla="*/ 1466 w 2897"/>
              <a:gd name="T45" fmla="*/ 456 h 537"/>
              <a:gd name="T46" fmla="*/ 1393 w 2897"/>
              <a:gd name="T47" fmla="*/ 456 h 537"/>
              <a:gd name="T48" fmla="*/ 1343 w 2897"/>
              <a:gd name="T49" fmla="*/ 418 h 537"/>
              <a:gd name="T50" fmla="*/ 1321 w 2897"/>
              <a:gd name="T51" fmla="*/ 352 h 537"/>
              <a:gd name="T52" fmla="*/ 31 w 2897"/>
              <a:gd name="T53" fmla="*/ 9 h 537"/>
              <a:gd name="T54" fmla="*/ 1 w 2897"/>
              <a:gd name="T55" fmla="*/ 75 h 537"/>
              <a:gd name="T56" fmla="*/ 1266 w 2897"/>
              <a:gd name="T57" fmla="*/ 431 h 537"/>
              <a:gd name="T58" fmla="*/ 1256 w 2897"/>
              <a:gd name="T59" fmla="*/ 418 h 537"/>
              <a:gd name="T60" fmla="*/ 1375 w 2897"/>
              <a:gd name="T61" fmla="*/ 537 h 537"/>
              <a:gd name="T62" fmla="*/ 1462 w 2897"/>
              <a:gd name="T63" fmla="*/ 523 h 5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2897" h="537">
                <a:moveTo>
                  <a:pt x="1448" y="509"/>
                </a:moveTo>
                <a:cubicBezTo>
                  <a:pt x="1375" y="509"/>
                  <a:pt x="1375" y="509"/>
                  <a:pt x="1375" y="509"/>
                </a:cubicBezTo>
                <a:cubicBezTo>
                  <a:pt x="1350" y="509"/>
                  <a:pt x="1327" y="499"/>
                  <a:pt x="1311" y="482"/>
                </a:cubicBezTo>
                <a:cubicBezTo>
                  <a:pt x="1294" y="466"/>
                  <a:pt x="1284" y="443"/>
                  <a:pt x="1284" y="418"/>
                </a:cubicBezTo>
                <a:cubicBezTo>
                  <a:pt x="1284" y="411"/>
                  <a:pt x="1280" y="406"/>
                  <a:pt x="1274" y="404"/>
                </a:cubicBezTo>
                <a:cubicBezTo>
                  <a:pt x="35" y="61"/>
                  <a:pt x="35" y="61"/>
                  <a:pt x="35" y="61"/>
                </a:cubicBezTo>
                <a:cubicBezTo>
                  <a:pt x="50" y="32"/>
                  <a:pt x="50" y="32"/>
                  <a:pt x="50" y="32"/>
                </a:cubicBezTo>
                <a:cubicBezTo>
                  <a:pt x="1313" y="379"/>
                  <a:pt x="1313" y="379"/>
                  <a:pt x="1313" y="379"/>
                </a:cubicBezTo>
                <a:cubicBezTo>
                  <a:pt x="1317" y="365"/>
                  <a:pt x="1317" y="365"/>
                  <a:pt x="1317" y="365"/>
                </a:cubicBezTo>
                <a:cubicBezTo>
                  <a:pt x="1303" y="365"/>
                  <a:pt x="1303" y="365"/>
                  <a:pt x="1303" y="365"/>
                </a:cubicBezTo>
                <a:cubicBezTo>
                  <a:pt x="1303" y="397"/>
                  <a:pt x="1312" y="426"/>
                  <a:pt x="1328" y="448"/>
                </a:cubicBezTo>
                <a:cubicBezTo>
                  <a:pt x="1336" y="459"/>
                  <a:pt x="1345" y="468"/>
                  <a:pt x="1356" y="474"/>
                </a:cubicBezTo>
                <a:cubicBezTo>
                  <a:pt x="1367" y="481"/>
                  <a:pt x="1380" y="484"/>
                  <a:pt x="1393" y="484"/>
                </a:cubicBezTo>
                <a:cubicBezTo>
                  <a:pt x="1430" y="484"/>
                  <a:pt x="1430" y="484"/>
                  <a:pt x="1430" y="484"/>
                </a:cubicBezTo>
                <a:cubicBezTo>
                  <a:pt x="1466" y="484"/>
                  <a:pt x="1466" y="484"/>
                  <a:pt x="1466" y="484"/>
                </a:cubicBezTo>
                <a:cubicBezTo>
                  <a:pt x="1503" y="484"/>
                  <a:pt x="1503" y="484"/>
                  <a:pt x="1503" y="484"/>
                </a:cubicBezTo>
                <a:cubicBezTo>
                  <a:pt x="1517" y="484"/>
                  <a:pt x="1529" y="481"/>
                  <a:pt x="1540" y="474"/>
                </a:cubicBezTo>
                <a:cubicBezTo>
                  <a:pt x="1557" y="464"/>
                  <a:pt x="1570" y="449"/>
                  <a:pt x="1579" y="430"/>
                </a:cubicBezTo>
                <a:cubicBezTo>
                  <a:pt x="1588" y="411"/>
                  <a:pt x="1593" y="389"/>
                  <a:pt x="1593" y="365"/>
                </a:cubicBezTo>
                <a:cubicBezTo>
                  <a:pt x="1579" y="365"/>
                  <a:pt x="1579" y="365"/>
                  <a:pt x="1579" y="365"/>
                </a:cubicBezTo>
                <a:cubicBezTo>
                  <a:pt x="1583" y="379"/>
                  <a:pt x="1583" y="379"/>
                  <a:pt x="1583" y="379"/>
                </a:cubicBezTo>
                <a:cubicBezTo>
                  <a:pt x="2846" y="32"/>
                  <a:pt x="2846" y="32"/>
                  <a:pt x="2846" y="32"/>
                </a:cubicBezTo>
                <a:cubicBezTo>
                  <a:pt x="2861" y="61"/>
                  <a:pt x="2861" y="61"/>
                  <a:pt x="2861" y="61"/>
                </a:cubicBezTo>
                <a:cubicBezTo>
                  <a:pt x="1622" y="404"/>
                  <a:pt x="1622" y="404"/>
                  <a:pt x="1622" y="404"/>
                </a:cubicBezTo>
                <a:cubicBezTo>
                  <a:pt x="1616" y="406"/>
                  <a:pt x="1612" y="411"/>
                  <a:pt x="1612" y="418"/>
                </a:cubicBezTo>
                <a:cubicBezTo>
                  <a:pt x="1612" y="443"/>
                  <a:pt x="1602" y="466"/>
                  <a:pt x="1585" y="482"/>
                </a:cubicBezTo>
                <a:cubicBezTo>
                  <a:pt x="1569" y="499"/>
                  <a:pt x="1546" y="509"/>
                  <a:pt x="1521" y="509"/>
                </a:cubicBezTo>
                <a:cubicBezTo>
                  <a:pt x="1448" y="509"/>
                  <a:pt x="1448" y="509"/>
                  <a:pt x="1448" y="509"/>
                </a:cubicBezTo>
                <a:cubicBezTo>
                  <a:pt x="1440" y="509"/>
                  <a:pt x="1434" y="515"/>
                  <a:pt x="1434" y="523"/>
                </a:cubicBezTo>
                <a:cubicBezTo>
                  <a:pt x="1434" y="531"/>
                  <a:pt x="1440" y="537"/>
                  <a:pt x="1448" y="537"/>
                </a:cubicBezTo>
                <a:cubicBezTo>
                  <a:pt x="1521" y="537"/>
                  <a:pt x="1521" y="537"/>
                  <a:pt x="1521" y="537"/>
                </a:cubicBezTo>
                <a:cubicBezTo>
                  <a:pt x="1554" y="537"/>
                  <a:pt x="1584" y="523"/>
                  <a:pt x="1605" y="502"/>
                </a:cubicBezTo>
                <a:cubicBezTo>
                  <a:pt x="1627" y="480"/>
                  <a:pt x="1640" y="451"/>
                  <a:pt x="1640" y="418"/>
                </a:cubicBezTo>
                <a:cubicBezTo>
                  <a:pt x="1626" y="418"/>
                  <a:pt x="1626" y="418"/>
                  <a:pt x="1626" y="418"/>
                </a:cubicBezTo>
                <a:cubicBezTo>
                  <a:pt x="1630" y="431"/>
                  <a:pt x="1630" y="431"/>
                  <a:pt x="1630" y="431"/>
                </a:cubicBezTo>
                <a:cubicBezTo>
                  <a:pt x="2886" y="83"/>
                  <a:pt x="2886" y="83"/>
                  <a:pt x="2886" y="83"/>
                </a:cubicBezTo>
                <a:cubicBezTo>
                  <a:pt x="2890" y="82"/>
                  <a:pt x="2893" y="79"/>
                  <a:pt x="2895" y="75"/>
                </a:cubicBezTo>
                <a:cubicBezTo>
                  <a:pt x="2897" y="71"/>
                  <a:pt x="2896" y="67"/>
                  <a:pt x="2894" y="63"/>
                </a:cubicBezTo>
                <a:cubicBezTo>
                  <a:pt x="2866" y="9"/>
                  <a:pt x="2866" y="9"/>
                  <a:pt x="2866" y="9"/>
                </a:cubicBezTo>
                <a:cubicBezTo>
                  <a:pt x="2862" y="3"/>
                  <a:pt x="2856" y="0"/>
                  <a:pt x="2849" y="2"/>
                </a:cubicBezTo>
                <a:cubicBezTo>
                  <a:pt x="1576" y="352"/>
                  <a:pt x="1576" y="352"/>
                  <a:pt x="1576" y="352"/>
                </a:cubicBezTo>
                <a:cubicBezTo>
                  <a:pt x="1570" y="353"/>
                  <a:pt x="1565" y="359"/>
                  <a:pt x="1565" y="365"/>
                </a:cubicBezTo>
                <a:cubicBezTo>
                  <a:pt x="1565" y="392"/>
                  <a:pt x="1558" y="415"/>
                  <a:pt x="1546" y="431"/>
                </a:cubicBezTo>
                <a:cubicBezTo>
                  <a:pt x="1540" y="439"/>
                  <a:pt x="1533" y="446"/>
                  <a:pt x="1526" y="450"/>
                </a:cubicBezTo>
                <a:cubicBezTo>
                  <a:pt x="1519" y="454"/>
                  <a:pt x="1511" y="456"/>
                  <a:pt x="1503" y="456"/>
                </a:cubicBezTo>
                <a:cubicBezTo>
                  <a:pt x="1466" y="456"/>
                  <a:pt x="1466" y="456"/>
                  <a:pt x="1466" y="456"/>
                </a:cubicBezTo>
                <a:cubicBezTo>
                  <a:pt x="1430" y="456"/>
                  <a:pt x="1430" y="456"/>
                  <a:pt x="1430" y="456"/>
                </a:cubicBezTo>
                <a:cubicBezTo>
                  <a:pt x="1393" y="456"/>
                  <a:pt x="1393" y="456"/>
                  <a:pt x="1393" y="456"/>
                </a:cubicBezTo>
                <a:cubicBezTo>
                  <a:pt x="1385" y="456"/>
                  <a:pt x="1378" y="454"/>
                  <a:pt x="1370" y="450"/>
                </a:cubicBezTo>
                <a:cubicBezTo>
                  <a:pt x="1360" y="444"/>
                  <a:pt x="1350" y="433"/>
                  <a:pt x="1343" y="418"/>
                </a:cubicBezTo>
                <a:cubicBezTo>
                  <a:pt x="1335" y="403"/>
                  <a:pt x="1331" y="385"/>
                  <a:pt x="1331" y="365"/>
                </a:cubicBezTo>
                <a:cubicBezTo>
                  <a:pt x="1331" y="359"/>
                  <a:pt x="1327" y="353"/>
                  <a:pt x="1321" y="352"/>
                </a:cubicBezTo>
                <a:cubicBezTo>
                  <a:pt x="47" y="2"/>
                  <a:pt x="47" y="2"/>
                  <a:pt x="47" y="2"/>
                </a:cubicBezTo>
                <a:cubicBezTo>
                  <a:pt x="40" y="0"/>
                  <a:pt x="34" y="3"/>
                  <a:pt x="31" y="9"/>
                </a:cubicBezTo>
                <a:cubicBezTo>
                  <a:pt x="2" y="63"/>
                  <a:pt x="2" y="63"/>
                  <a:pt x="2" y="63"/>
                </a:cubicBezTo>
                <a:cubicBezTo>
                  <a:pt x="0" y="67"/>
                  <a:pt x="0" y="71"/>
                  <a:pt x="1" y="75"/>
                </a:cubicBezTo>
                <a:cubicBezTo>
                  <a:pt x="3" y="79"/>
                  <a:pt x="6" y="82"/>
                  <a:pt x="11" y="83"/>
                </a:cubicBezTo>
                <a:cubicBezTo>
                  <a:pt x="1266" y="431"/>
                  <a:pt x="1266" y="431"/>
                  <a:pt x="1266" y="431"/>
                </a:cubicBezTo>
                <a:cubicBezTo>
                  <a:pt x="1270" y="418"/>
                  <a:pt x="1270" y="418"/>
                  <a:pt x="1270" y="418"/>
                </a:cubicBezTo>
                <a:cubicBezTo>
                  <a:pt x="1256" y="418"/>
                  <a:pt x="1256" y="418"/>
                  <a:pt x="1256" y="418"/>
                </a:cubicBezTo>
                <a:cubicBezTo>
                  <a:pt x="1256" y="451"/>
                  <a:pt x="1269" y="480"/>
                  <a:pt x="1291" y="502"/>
                </a:cubicBezTo>
                <a:cubicBezTo>
                  <a:pt x="1312" y="523"/>
                  <a:pt x="1342" y="537"/>
                  <a:pt x="1375" y="537"/>
                </a:cubicBezTo>
                <a:cubicBezTo>
                  <a:pt x="1448" y="537"/>
                  <a:pt x="1448" y="537"/>
                  <a:pt x="1448" y="537"/>
                </a:cubicBezTo>
                <a:cubicBezTo>
                  <a:pt x="1456" y="537"/>
                  <a:pt x="1462" y="531"/>
                  <a:pt x="1462" y="523"/>
                </a:cubicBezTo>
                <a:cubicBezTo>
                  <a:pt x="1462" y="515"/>
                  <a:pt x="1456" y="509"/>
                  <a:pt x="1448" y="509"/>
                </a:cubicBezTo>
              </a:path>
            </a:pathLst>
          </a:custGeom>
          <a:solidFill>
            <a:srgbClr val="1A317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字魂59号-创粗黑" panose="00000500000000000000" pitchFamily="2" charset="-122"/>
              <a:ea typeface="字魂59号-创粗黑" panose="00000500000000000000" pitchFamily="2" charset="-122"/>
              <a:sym typeface="字魂59号-创粗黑" panose="00000500000000000000" pitchFamily="2" charset="-122"/>
            </a:endParaRPr>
          </a:p>
        </p:txBody>
      </p:sp>
      <p:sp>
        <p:nvSpPr>
          <p:cNvPr id="36" name="iSľîḋe"/>
          <p:cNvSpPr/>
          <p:nvPr/>
        </p:nvSpPr>
        <p:spPr bwMode="auto">
          <a:xfrm>
            <a:off x="763678" y="2171439"/>
            <a:ext cx="4775310" cy="3609020"/>
          </a:xfrm>
          <a:custGeom>
            <a:avLst/>
            <a:gdLst>
              <a:gd name="T0" fmla="*/ 2868 w 2868"/>
              <a:gd name="T1" fmla="*/ 0 h 2168"/>
              <a:gd name="T2" fmla="*/ 1626 w 2868"/>
              <a:gd name="T3" fmla="*/ 345 h 2168"/>
              <a:gd name="T4" fmla="*/ 1591 w 2868"/>
              <a:gd name="T5" fmla="*/ 418 h 2168"/>
              <a:gd name="T6" fmla="*/ 1507 w 2868"/>
              <a:gd name="T7" fmla="*/ 453 h 2168"/>
              <a:gd name="T8" fmla="*/ 1507 w 2868"/>
              <a:gd name="T9" fmla="*/ 453 h 2168"/>
              <a:gd name="T10" fmla="*/ 1434 w 2868"/>
              <a:gd name="T11" fmla="*/ 453 h 2168"/>
              <a:gd name="T12" fmla="*/ 1434 w 2868"/>
              <a:gd name="T13" fmla="*/ 453 h 2168"/>
              <a:gd name="T14" fmla="*/ 1361 w 2868"/>
              <a:gd name="T15" fmla="*/ 453 h 2168"/>
              <a:gd name="T16" fmla="*/ 1361 w 2868"/>
              <a:gd name="T17" fmla="*/ 453 h 2168"/>
              <a:gd name="T18" fmla="*/ 1277 w 2868"/>
              <a:gd name="T19" fmla="*/ 418 h 2168"/>
              <a:gd name="T20" fmla="*/ 1243 w 2868"/>
              <a:gd name="T21" fmla="*/ 345 h 2168"/>
              <a:gd name="T22" fmla="*/ 0 w 2868"/>
              <a:gd name="T23" fmla="*/ 0 h 2168"/>
              <a:gd name="T24" fmla="*/ 0 w 2868"/>
              <a:gd name="T25" fmla="*/ 1705 h 2168"/>
              <a:gd name="T26" fmla="*/ 1256 w 2868"/>
              <a:gd name="T27" fmla="*/ 2063 h 2168"/>
              <a:gd name="T28" fmla="*/ 1361 w 2868"/>
              <a:gd name="T29" fmla="*/ 2168 h 2168"/>
              <a:gd name="T30" fmla="*/ 1434 w 2868"/>
              <a:gd name="T31" fmla="*/ 2168 h 2168"/>
              <a:gd name="T32" fmla="*/ 1507 w 2868"/>
              <a:gd name="T33" fmla="*/ 2168 h 2168"/>
              <a:gd name="T34" fmla="*/ 1612 w 2868"/>
              <a:gd name="T35" fmla="*/ 2063 h 2168"/>
              <a:gd name="T36" fmla="*/ 2868 w 2868"/>
              <a:gd name="T37" fmla="*/ 1705 h 2168"/>
              <a:gd name="T38" fmla="*/ 2868 w 2868"/>
              <a:gd name="T39" fmla="*/ 0 h 21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868" h="2168">
                <a:moveTo>
                  <a:pt x="2868" y="0"/>
                </a:moveTo>
                <a:cubicBezTo>
                  <a:pt x="1626" y="345"/>
                  <a:pt x="1626" y="345"/>
                  <a:pt x="1626" y="345"/>
                </a:cubicBezTo>
                <a:cubicBezTo>
                  <a:pt x="1623" y="373"/>
                  <a:pt x="1610" y="399"/>
                  <a:pt x="1591" y="418"/>
                </a:cubicBezTo>
                <a:cubicBezTo>
                  <a:pt x="1570" y="439"/>
                  <a:pt x="1540" y="453"/>
                  <a:pt x="1507" y="453"/>
                </a:cubicBezTo>
                <a:cubicBezTo>
                  <a:pt x="1507" y="453"/>
                  <a:pt x="1507" y="453"/>
                  <a:pt x="1507" y="453"/>
                </a:cubicBezTo>
                <a:cubicBezTo>
                  <a:pt x="1434" y="453"/>
                  <a:pt x="1434" y="453"/>
                  <a:pt x="1434" y="453"/>
                </a:cubicBezTo>
                <a:cubicBezTo>
                  <a:pt x="1434" y="453"/>
                  <a:pt x="1434" y="453"/>
                  <a:pt x="1434" y="453"/>
                </a:cubicBezTo>
                <a:cubicBezTo>
                  <a:pt x="1361" y="453"/>
                  <a:pt x="1361" y="453"/>
                  <a:pt x="1361" y="453"/>
                </a:cubicBezTo>
                <a:cubicBezTo>
                  <a:pt x="1361" y="453"/>
                  <a:pt x="1361" y="453"/>
                  <a:pt x="1361" y="453"/>
                </a:cubicBezTo>
                <a:cubicBezTo>
                  <a:pt x="1328" y="453"/>
                  <a:pt x="1298" y="439"/>
                  <a:pt x="1277" y="418"/>
                </a:cubicBezTo>
                <a:cubicBezTo>
                  <a:pt x="1258" y="399"/>
                  <a:pt x="1245" y="373"/>
                  <a:pt x="1243" y="345"/>
                </a:cubicBezTo>
                <a:cubicBezTo>
                  <a:pt x="0" y="0"/>
                  <a:pt x="0" y="0"/>
                  <a:pt x="0" y="0"/>
                </a:cubicBezTo>
                <a:cubicBezTo>
                  <a:pt x="0" y="1705"/>
                  <a:pt x="0" y="1705"/>
                  <a:pt x="0" y="1705"/>
                </a:cubicBezTo>
                <a:cubicBezTo>
                  <a:pt x="1256" y="2063"/>
                  <a:pt x="1256" y="2063"/>
                  <a:pt x="1256" y="2063"/>
                </a:cubicBezTo>
                <a:cubicBezTo>
                  <a:pt x="1256" y="2121"/>
                  <a:pt x="1303" y="2168"/>
                  <a:pt x="1361" y="2168"/>
                </a:cubicBezTo>
                <a:cubicBezTo>
                  <a:pt x="1434" y="2168"/>
                  <a:pt x="1434" y="2168"/>
                  <a:pt x="1434" y="2168"/>
                </a:cubicBezTo>
                <a:cubicBezTo>
                  <a:pt x="1507" y="2168"/>
                  <a:pt x="1507" y="2168"/>
                  <a:pt x="1507" y="2168"/>
                </a:cubicBezTo>
                <a:cubicBezTo>
                  <a:pt x="1565" y="2168"/>
                  <a:pt x="1612" y="2121"/>
                  <a:pt x="1612" y="2063"/>
                </a:cubicBezTo>
                <a:cubicBezTo>
                  <a:pt x="2868" y="1705"/>
                  <a:pt x="2868" y="1705"/>
                  <a:pt x="2868" y="1705"/>
                </a:cubicBezTo>
                <a:cubicBezTo>
                  <a:pt x="2868" y="0"/>
                  <a:pt x="2868" y="0"/>
                  <a:pt x="2868" y="0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字魂59号-创粗黑" panose="00000500000000000000" pitchFamily="2" charset="-122"/>
              <a:ea typeface="字魂59号-创粗黑" panose="00000500000000000000" pitchFamily="2" charset="-122"/>
              <a:sym typeface="字魂59号-创粗黑" panose="00000500000000000000" pitchFamily="2" charset="-122"/>
            </a:endParaRPr>
          </a:p>
        </p:txBody>
      </p:sp>
      <p:sp>
        <p:nvSpPr>
          <p:cNvPr id="37" name="ïṣ1ïḍé"/>
          <p:cNvSpPr/>
          <p:nvPr/>
        </p:nvSpPr>
        <p:spPr bwMode="auto">
          <a:xfrm>
            <a:off x="750343" y="2146602"/>
            <a:ext cx="4775310" cy="778607"/>
          </a:xfrm>
          <a:custGeom>
            <a:avLst/>
            <a:gdLst>
              <a:gd name="T0" fmla="*/ 2868 w 2868"/>
              <a:gd name="T1" fmla="*/ 0 h 468"/>
              <a:gd name="T2" fmla="*/ 1612 w 2868"/>
              <a:gd name="T3" fmla="*/ 349 h 468"/>
              <a:gd name="T4" fmla="*/ 1507 w 2868"/>
              <a:gd name="T5" fmla="*/ 454 h 468"/>
              <a:gd name="T6" fmla="*/ 1434 w 2868"/>
              <a:gd name="T7" fmla="*/ 454 h 468"/>
              <a:gd name="T8" fmla="*/ 1361 w 2868"/>
              <a:gd name="T9" fmla="*/ 454 h 468"/>
              <a:gd name="T10" fmla="*/ 1256 w 2868"/>
              <a:gd name="T11" fmla="*/ 349 h 468"/>
              <a:gd name="T12" fmla="*/ 0 w 2868"/>
              <a:gd name="T13" fmla="*/ 0 h 468"/>
              <a:gd name="T14" fmla="*/ 0 w 2868"/>
              <a:gd name="T15" fmla="*/ 15 h 468"/>
              <a:gd name="T16" fmla="*/ 1243 w 2868"/>
              <a:gd name="T17" fmla="*/ 360 h 468"/>
              <a:gd name="T18" fmla="*/ 1277 w 2868"/>
              <a:gd name="T19" fmla="*/ 433 h 468"/>
              <a:gd name="T20" fmla="*/ 1361 w 2868"/>
              <a:gd name="T21" fmla="*/ 468 h 468"/>
              <a:gd name="T22" fmla="*/ 1361 w 2868"/>
              <a:gd name="T23" fmla="*/ 468 h 468"/>
              <a:gd name="T24" fmla="*/ 1434 w 2868"/>
              <a:gd name="T25" fmla="*/ 468 h 468"/>
              <a:gd name="T26" fmla="*/ 1434 w 2868"/>
              <a:gd name="T27" fmla="*/ 468 h 468"/>
              <a:gd name="T28" fmla="*/ 1507 w 2868"/>
              <a:gd name="T29" fmla="*/ 468 h 468"/>
              <a:gd name="T30" fmla="*/ 1507 w 2868"/>
              <a:gd name="T31" fmla="*/ 468 h 468"/>
              <a:gd name="T32" fmla="*/ 1591 w 2868"/>
              <a:gd name="T33" fmla="*/ 433 h 468"/>
              <a:gd name="T34" fmla="*/ 1626 w 2868"/>
              <a:gd name="T35" fmla="*/ 360 h 468"/>
              <a:gd name="T36" fmla="*/ 2868 w 2868"/>
              <a:gd name="T37" fmla="*/ 15 h 468"/>
              <a:gd name="T38" fmla="*/ 2868 w 2868"/>
              <a:gd name="T39" fmla="*/ 0 h 4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868" h="468">
                <a:moveTo>
                  <a:pt x="2868" y="0"/>
                </a:moveTo>
                <a:cubicBezTo>
                  <a:pt x="1612" y="349"/>
                  <a:pt x="1612" y="349"/>
                  <a:pt x="1612" y="349"/>
                </a:cubicBezTo>
                <a:cubicBezTo>
                  <a:pt x="1612" y="407"/>
                  <a:pt x="1565" y="454"/>
                  <a:pt x="1507" y="454"/>
                </a:cubicBezTo>
                <a:cubicBezTo>
                  <a:pt x="1434" y="454"/>
                  <a:pt x="1434" y="454"/>
                  <a:pt x="1434" y="454"/>
                </a:cubicBezTo>
                <a:cubicBezTo>
                  <a:pt x="1361" y="454"/>
                  <a:pt x="1361" y="454"/>
                  <a:pt x="1361" y="454"/>
                </a:cubicBezTo>
                <a:cubicBezTo>
                  <a:pt x="1303" y="454"/>
                  <a:pt x="1256" y="407"/>
                  <a:pt x="1256" y="349"/>
                </a:cubicBezTo>
                <a:cubicBezTo>
                  <a:pt x="0" y="0"/>
                  <a:pt x="0" y="0"/>
                  <a:pt x="0" y="0"/>
                </a:cubicBezTo>
                <a:cubicBezTo>
                  <a:pt x="0" y="15"/>
                  <a:pt x="0" y="15"/>
                  <a:pt x="0" y="15"/>
                </a:cubicBezTo>
                <a:cubicBezTo>
                  <a:pt x="1243" y="360"/>
                  <a:pt x="1243" y="360"/>
                  <a:pt x="1243" y="360"/>
                </a:cubicBezTo>
                <a:cubicBezTo>
                  <a:pt x="1245" y="388"/>
                  <a:pt x="1258" y="414"/>
                  <a:pt x="1277" y="433"/>
                </a:cubicBezTo>
                <a:cubicBezTo>
                  <a:pt x="1298" y="454"/>
                  <a:pt x="1328" y="468"/>
                  <a:pt x="1361" y="468"/>
                </a:cubicBezTo>
                <a:cubicBezTo>
                  <a:pt x="1361" y="468"/>
                  <a:pt x="1361" y="468"/>
                  <a:pt x="1361" y="468"/>
                </a:cubicBezTo>
                <a:cubicBezTo>
                  <a:pt x="1434" y="468"/>
                  <a:pt x="1434" y="468"/>
                  <a:pt x="1434" y="468"/>
                </a:cubicBezTo>
                <a:cubicBezTo>
                  <a:pt x="1434" y="468"/>
                  <a:pt x="1434" y="468"/>
                  <a:pt x="1434" y="468"/>
                </a:cubicBezTo>
                <a:cubicBezTo>
                  <a:pt x="1507" y="468"/>
                  <a:pt x="1507" y="468"/>
                  <a:pt x="1507" y="468"/>
                </a:cubicBezTo>
                <a:cubicBezTo>
                  <a:pt x="1507" y="468"/>
                  <a:pt x="1507" y="468"/>
                  <a:pt x="1507" y="468"/>
                </a:cubicBezTo>
                <a:cubicBezTo>
                  <a:pt x="1540" y="468"/>
                  <a:pt x="1570" y="454"/>
                  <a:pt x="1591" y="433"/>
                </a:cubicBezTo>
                <a:cubicBezTo>
                  <a:pt x="1610" y="414"/>
                  <a:pt x="1623" y="388"/>
                  <a:pt x="1626" y="360"/>
                </a:cubicBezTo>
                <a:cubicBezTo>
                  <a:pt x="2868" y="15"/>
                  <a:pt x="2868" y="15"/>
                  <a:pt x="2868" y="15"/>
                </a:cubicBezTo>
                <a:cubicBezTo>
                  <a:pt x="2868" y="0"/>
                  <a:pt x="2868" y="0"/>
                  <a:pt x="2868" y="0"/>
                </a:cubicBezTo>
              </a:path>
            </a:pathLst>
          </a:custGeom>
          <a:solidFill>
            <a:srgbClr val="1A317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字魂59号-创粗黑" panose="00000500000000000000" pitchFamily="2" charset="-122"/>
              <a:ea typeface="字魂59号-创粗黑" panose="00000500000000000000" pitchFamily="2" charset="-122"/>
              <a:sym typeface="字魂59号-创粗黑" panose="00000500000000000000" pitchFamily="2" charset="-122"/>
            </a:endParaRPr>
          </a:p>
        </p:txBody>
      </p:sp>
      <p:sp>
        <p:nvSpPr>
          <p:cNvPr id="38" name="ïŝļïḋê"/>
          <p:cNvSpPr/>
          <p:nvPr/>
        </p:nvSpPr>
        <p:spPr bwMode="auto">
          <a:xfrm>
            <a:off x="741000" y="2134909"/>
            <a:ext cx="4820666" cy="3681374"/>
          </a:xfrm>
          <a:custGeom>
            <a:avLst/>
            <a:gdLst>
              <a:gd name="T0" fmla="*/ 0 w 2896"/>
              <a:gd name="T1" fmla="*/ 14 h 2211"/>
              <a:gd name="T2" fmla="*/ 0 w 2896"/>
              <a:gd name="T3" fmla="*/ 1734 h 2211"/>
              <a:gd name="T4" fmla="*/ 10 w 2896"/>
              <a:gd name="T5" fmla="*/ 1748 h 2211"/>
              <a:gd name="T6" fmla="*/ 1266 w 2896"/>
              <a:gd name="T7" fmla="*/ 2105 h 2211"/>
              <a:gd name="T8" fmla="*/ 1270 w 2896"/>
              <a:gd name="T9" fmla="*/ 2092 h 2211"/>
              <a:gd name="T10" fmla="*/ 1256 w 2896"/>
              <a:gd name="T11" fmla="*/ 2092 h 2211"/>
              <a:gd name="T12" fmla="*/ 1291 w 2896"/>
              <a:gd name="T13" fmla="*/ 2176 h 2211"/>
              <a:gd name="T14" fmla="*/ 1375 w 2896"/>
              <a:gd name="T15" fmla="*/ 2211 h 2211"/>
              <a:gd name="T16" fmla="*/ 1448 w 2896"/>
              <a:gd name="T17" fmla="*/ 2211 h 2211"/>
              <a:gd name="T18" fmla="*/ 1521 w 2896"/>
              <a:gd name="T19" fmla="*/ 2211 h 2211"/>
              <a:gd name="T20" fmla="*/ 1605 w 2896"/>
              <a:gd name="T21" fmla="*/ 2176 h 2211"/>
              <a:gd name="T22" fmla="*/ 1640 w 2896"/>
              <a:gd name="T23" fmla="*/ 2092 h 2211"/>
              <a:gd name="T24" fmla="*/ 1626 w 2896"/>
              <a:gd name="T25" fmla="*/ 2092 h 2211"/>
              <a:gd name="T26" fmla="*/ 1630 w 2896"/>
              <a:gd name="T27" fmla="*/ 2105 h 2211"/>
              <a:gd name="T28" fmla="*/ 2886 w 2896"/>
              <a:gd name="T29" fmla="*/ 1748 h 2211"/>
              <a:gd name="T30" fmla="*/ 2896 w 2896"/>
              <a:gd name="T31" fmla="*/ 1734 h 2211"/>
              <a:gd name="T32" fmla="*/ 2896 w 2896"/>
              <a:gd name="T33" fmla="*/ 14 h 2211"/>
              <a:gd name="T34" fmla="*/ 2882 w 2896"/>
              <a:gd name="T35" fmla="*/ 0 h 2211"/>
              <a:gd name="T36" fmla="*/ 2868 w 2896"/>
              <a:gd name="T37" fmla="*/ 14 h 2211"/>
              <a:gd name="T38" fmla="*/ 2868 w 2896"/>
              <a:gd name="T39" fmla="*/ 1724 h 2211"/>
              <a:gd name="T40" fmla="*/ 1622 w 2896"/>
              <a:gd name="T41" fmla="*/ 2078 h 2211"/>
              <a:gd name="T42" fmla="*/ 1612 w 2896"/>
              <a:gd name="T43" fmla="*/ 2092 h 2211"/>
              <a:gd name="T44" fmla="*/ 1585 w 2896"/>
              <a:gd name="T45" fmla="*/ 2156 h 2211"/>
              <a:gd name="T46" fmla="*/ 1521 w 2896"/>
              <a:gd name="T47" fmla="*/ 2183 h 2211"/>
              <a:gd name="T48" fmla="*/ 1448 w 2896"/>
              <a:gd name="T49" fmla="*/ 2183 h 2211"/>
              <a:gd name="T50" fmla="*/ 1375 w 2896"/>
              <a:gd name="T51" fmla="*/ 2183 h 2211"/>
              <a:gd name="T52" fmla="*/ 1311 w 2896"/>
              <a:gd name="T53" fmla="*/ 2156 h 2211"/>
              <a:gd name="T54" fmla="*/ 1284 w 2896"/>
              <a:gd name="T55" fmla="*/ 2092 h 2211"/>
              <a:gd name="T56" fmla="*/ 1274 w 2896"/>
              <a:gd name="T57" fmla="*/ 2078 h 2211"/>
              <a:gd name="T58" fmla="*/ 28 w 2896"/>
              <a:gd name="T59" fmla="*/ 1724 h 2211"/>
              <a:gd name="T60" fmla="*/ 28 w 2896"/>
              <a:gd name="T61" fmla="*/ 14 h 2211"/>
              <a:gd name="T62" fmla="*/ 14 w 2896"/>
              <a:gd name="T63" fmla="*/ 0 h 2211"/>
              <a:gd name="T64" fmla="*/ 0 w 2896"/>
              <a:gd name="T65" fmla="*/ 14 h 22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896" h="2211">
                <a:moveTo>
                  <a:pt x="0" y="14"/>
                </a:moveTo>
                <a:cubicBezTo>
                  <a:pt x="0" y="1734"/>
                  <a:pt x="0" y="1734"/>
                  <a:pt x="0" y="1734"/>
                </a:cubicBezTo>
                <a:cubicBezTo>
                  <a:pt x="0" y="1741"/>
                  <a:pt x="4" y="1746"/>
                  <a:pt x="10" y="1748"/>
                </a:cubicBezTo>
                <a:cubicBezTo>
                  <a:pt x="1266" y="2105"/>
                  <a:pt x="1266" y="2105"/>
                  <a:pt x="1266" y="2105"/>
                </a:cubicBezTo>
                <a:cubicBezTo>
                  <a:pt x="1270" y="2092"/>
                  <a:pt x="1270" y="2092"/>
                  <a:pt x="1270" y="2092"/>
                </a:cubicBezTo>
                <a:cubicBezTo>
                  <a:pt x="1256" y="2092"/>
                  <a:pt x="1256" y="2092"/>
                  <a:pt x="1256" y="2092"/>
                </a:cubicBezTo>
                <a:cubicBezTo>
                  <a:pt x="1256" y="2125"/>
                  <a:pt x="1269" y="2154"/>
                  <a:pt x="1291" y="2176"/>
                </a:cubicBezTo>
                <a:cubicBezTo>
                  <a:pt x="1312" y="2197"/>
                  <a:pt x="1342" y="2211"/>
                  <a:pt x="1375" y="2211"/>
                </a:cubicBezTo>
                <a:cubicBezTo>
                  <a:pt x="1448" y="2211"/>
                  <a:pt x="1448" y="2211"/>
                  <a:pt x="1448" y="2211"/>
                </a:cubicBezTo>
                <a:cubicBezTo>
                  <a:pt x="1521" y="2211"/>
                  <a:pt x="1521" y="2211"/>
                  <a:pt x="1521" y="2211"/>
                </a:cubicBezTo>
                <a:cubicBezTo>
                  <a:pt x="1554" y="2211"/>
                  <a:pt x="1584" y="2197"/>
                  <a:pt x="1605" y="2176"/>
                </a:cubicBezTo>
                <a:cubicBezTo>
                  <a:pt x="1627" y="2154"/>
                  <a:pt x="1640" y="2125"/>
                  <a:pt x="1640" y="2092"/>
                </a:cubicBezTo>
                <a:cubicBezTo>
                  <a:pt x="1626" y="2092"/>
                  <a:pt x="1626" y="2092"/>
                  <a:pt x="1626" y="2092"/>
                </a:cubicBezTo>
                <a:cubicBezTo>
                  <a:pt x="1630" y="2105"/>
                  <a:pt x="1630" y="2105"/>
                  <a:pt x="1630" y="2105"/>
                </a:cubicBezTo>
                <a:cubicBezTo>
                  <a:pt x="2886" y="1748"/>
                  <a:pt x="2886" y="1748"/>
                  <a:pt x="2886" y="1748"/>
                </a:cubicBezTo>
                <a:cubicBezTo>
                  <a:pt x="2892" y="1746"/>
                  <a:pt x="2896" y="1741"/>
                  <a:pt x="2896" y="1734"/>
                </a:cubicBezTo>
                <a:cubicBezTo>
                  <a:pt x="2896" y="14"/>
                  <a:pt x="2896" y="14"/>
                  <a:pt x="2896" y="14"/>
                </a:cubicBezTo>
                <a:cubicBezTo>
                  <a:pt x="2896" y="7"/>
                  <a:pt x="2890" y="0"/>
                  <a:pt x="2882" y="0"/>
                </a:cubicBezTo>
                <a:cubicBezTo>
                  <a:pt x="2874" y="0"/>
                  <a:pt x="2868" y="7"/>
                  <a:pt x="2868" y="14"/>
                </a:cubicBezTo>
                <a:cubicBezTo>
                  <a:pt x="2868" y="1724"/>
                  <a:pt x="2868" y="1724"/>
                  <a:pt x="2868" y="1724"/>
                </a:cubicBezTo>
                <a:cubicBezTo>
                  <a:pt x="1622" y="2078"/>
                  <a:pt x="1622" y="2078"/>
                  <a:pt x="1622" y="2078"/>
                </a:cubicBezTo>
                <a:cubicBezTo>
                  <a:pt x="1616" y="2080"/>
                  <a:pt x="1612" y="2086"/>
                  <a:pt x="1612" y="2092"/>
                </a:cubicBezTo>
                <a:cubicBezTo>
                  <a:pt x="1612" y="2117"/>
                  <a:pt x="1602" y="2140"/>
                  <a:pt x="1585" y="2156"/>
                </a:cubicBezTo>
                <a:cubicBezTo>
                  <a:pt x="1569" y="2173"/>
                  <a:pt x="1546" y="2183"/>
                  <a:pt x="1521" y="2183"/>
                </a:cubicBezTo>
                <a:cubicBezTo>
                  <a:pt x="1448" y="2183"/>
                  <a:pt x="1448" y="2183"/>
                  <a:pt x="1448" y="2183"/>
                </a:cubicBezTo>
                <a:cubicBezTo>
                  <a:pt x="1375" y="2183"/>
                  <a:pt x="1375" y="2183"/>
                  <a:pt x="1375" y="2183"/>
                </a:cubicBezTo>
                <a:cubicBezTo>
                  <a:pt x="1350" y="2183"/>
                  <a:pt x="1327" y="2173"/>
                  <a:pt x="1311" y="2156"/>
                </a:cubicBezTo>
                <a:cubicBezTo>
                  <a:pt x="1294" y="2140"/>
                  <a:pt x="1284" y="2117"/>
                  <a:pt x="1284" y="2092"/>
                </a:cubicBezTo>
                <a:cubicBezTo>
                  <a:pt x="1284" y="2086"/>
                  <a:pt x="1280" y="2080"/>
                  <a:pt x="1274" y="2078"/>
                </a:cubicBezTo>
                <a:cubicBezTo>
                  <a:pt x="28" y="1724"/>
                  <a:pt x="28" y="1724"/>
                  <a:pt x="28" y="1724"/>
                </a:cubicBezTo>
                <a:cubicBezTo>
                  <a:pt x="28" y="14"/>
                  <a:pt x="28" y="14"/>
                  <a:pt x="28" y="14"/>
                </a:cubicBezTo>
                <a:cubicBezTo>
                  <a:pt x="28" y="7"/>
                  <a:pt x="22" y="0"/>
                  <a:pt x="14" y="0"/>
                </a:cubicBezTo>
                <a:cubicBezTo>
                  <a:pt x="7" y="0"/>
                  <a:pt x="0" y="7"/>
                  <a:pt x="0" y="14"/>
                </a:cubicBezTo>
                <a:close/>
              </a:path>
            </a:pathLst>
          </a:custGeom>
          <a:solidFill>
            <a:srgbClr val="1A317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字魂59号-创粗黑" panose="00000500000000000000" pitchFamily="2" charset="-122"/>
              <a:ea typeface="字魂59号-创粗黑" panose="00000500000000000000" pitchFamily="2" charset="-122"/>
              <a:sym typeface="字魂59号-创粗黑" panose="00000500000000000000" pitchFamily="2" charset="-122"/>
            </a:endParaRPr>
          </a:p>
        </p:txBody>
      </p:sp>
      <p:sp>
        <p:nvSpPr>
          <p:cNvPr id="39" name="îsliďè"/>
          <p:cNvSpPr/>
          <p:nvPr/>
        </p:nvSpPr>
        <p:spPr bwMode="auto">
          <a:xfrm>
            <a:off x="750719" y="5359299"/>
            <a:ext cx="1106896" cy="333689"/>
          </a:xfrm>
          <a:custGeom>
            <a:avLst/>
            <a:gdLst>
              <a:gd name="T0" fmla="*/ 6 w 665"/>
              <a:gd name="T1" fmla="*/ 14 h 200"/>
              <a:gd name="T2" fmla="*/ 655 w 665"/>
              <a:gd name="T3" fmla="*/ 199 h 200"/>
              <a:gd name="T4" fmla="*/ 664 w 665"/>
              <a:gd name="T5" fmla="*/ 194 h 200"/>
              <a:gd name="T6" fmla="*/ 659 w 665"/>
              <a:gd name="T7" fmla="*/ 186 h 200"/>
              <a:gd name="T8" fmla="*/ 10 w 665"/>
              <a:gd name="T9" fmla="*/ 1 h 200"/>
              <a:gd name="T10" fmla="*/ 2 w 665"/>
              <a:gd name="T11" fmla="*/ 6 h 200"/>
              <a:gd name="T12" fmla="*/ 6 w 665"/>
              <a:gd name="T13" fmla="*/ 14 h 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65" h="200">
                <a:moveTo>
                  <a:pt x="6" y="14"/>
                </a:moveTo>
                <a:cubicBezTo>
                  <a:pt x="655" y="199"/>
                  <a:pt x="655" y="199"/>
                  <a:pt x="655" y="199"/>
                </a:cubicBezTo>
                <a:cubicBezTo>
                  <a:pt x="659" y="200"/>
                  <a:pt x="663" y="198"/>
                  <a:pt x="664" y="194"/>
                </a:cubicBezTo>
                <a:cubicBezTo>
                  <a:pt x="665" y="191"/>
                  <a:pt x="663" y="187"/>
                  <a:pt x="659" y="186"/>
                </a:cubicBezTo>
                <a:cubicBezTo>
                  <a:pt x="10" y="1"/>
                  <a:pt x="10" y="1"/>
                  <a:pt x="10" y="1"/>
                </a:cubicBezTo>
                <a:cubicBezTo>
                  <a:pt x="7" y="0"/>
                  <a:pt x="3" y="2"/>
                  <a:pt x="2" y="6"/>
                </a:cubicBezTo>
                <a:cubicBezTo>
                  <a:pt x="0" y="10"/>
                  <a:pt x="3" y="13"/>
                  <a:pt x="6" y="14"/>
                </a:cubicBezTo>
                <a:close/>
              </a:path>
            </a:pathLst>
          </a:custGeom>
          <a:solidFill>
            <a:srgbClr val="5F616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字魂59号-创粗黑" panose="00000500000000000000" pitchFamily="2" charset="-122"/>
              <a:ea typeface="字魂59号-创粗黑" panose="00000500000000000000" pitchFamily="2" charset="-122"/>
              <a:sym typeface="字魂59号-创粗黑" panose="00000500000000000000" pitchFamily="2" charset="-122"/>
            </a:endParaRPr>
          </a:p>
        </p:txBody>
      </p:sp>
      <p:sp>
        <p:nvSpPr>
          <p:cNvPr id="40" name="îśľïḍê"/>
          <p:cNvSpPr/>
          <p:nvPr/>
        </p:nvSpPr>
        <p:spPr bwMode="auto">
          <a:xfrm>
            <a:off x="4445051" y="5359299"/>
            <a:ext cx="1106896" cy="333689"/>
          </a:xfrm>
          <a:custGeom>
            <a:avLst/>
            <a:gdLst>
              <a:gd name="T0" fmla="*/ 655 w 665"/>
              <a:gd name="T1" fmla="*/ 1 h 200"/>
              <a:gd name="T2" fmla="*/ 6 w 665"/>
              <a:gd name="T3" fmla="*/ 186 h 200"/>
              <a:gd name="T4" fmla="*/ 1 w 665"/>
              <a:gd name="T5" fmla="*/ 194 h 200"/>
              <a:gd name="T6" fmla="*/ 10 w 665"/>
              <a:gd name="T7" fmla="*/ 199 h 200"/>
              <a:gd name="T8" fmla="*/ 659 w 665"/>
              <a:gd name="T9" fmla="*/ 14 h 200"/>
              <a:gd name="T10" fmla="*/ 664 w 665"/>
              <a:gd name="T11" fmla="*/ 6 h 200"/>
              <a:gd name="T12" fmla="*/ 655 w 665"/>
              <a:gd name="T13" fmla="*/ 1 h 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65" h="200">
                <a:moveTo>
                  <a:pt x="655" y="1"/>
                </a:moveTo>
                <a:cubicBezTo>
                  <a:pt x="6" y="186"/>
                  <a:pt x="6" y="186"/>
                  <a:pt x="6" y="186"/>
                </a:cubicBezTo>
                <a:cubicBezTo>
                  <a:pt x="3" y="187"/>
                  <a:pt x="0" y="191"/>
                  <a:pt x="1" y="194"/>
                </a:cubicBezTo>
                <a:cubicBezTo>
                  <a:pt x="2" y="198"/>
                  <a:pt x="6" y="200"/>
                  <a:pt x="10" y="199"/>
                </a:cubicBezTo>
                <a:cubicBezTo>
                  <a:pt x="659" y="14"/>
                  <a:pt x="659" y="14"/>
                  <a:pt x="659" y="14"/>
                </a:cubicBezTo>
                <a:cubicBezTo>
                  <a:pt x="663" y="13"/>
                  <a:pt x="665" y="10"/>
                  <a:pt x="664" y="6"/>
                </a:cubicBezTo>
                <a:cubicBezTo>
                  <a:pt x="663" y="2"/>
                  <a:pt x="659" y="0"/>
                  <a:pt x="655" y="1"/>
                </a:cubicBezTo>
                <a:close/>
              </a:path>
            </a:pathLst>
          </a:custGeom>
          <a:solidFill>
            <a:srgbClr val="5F616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字魂59号-创粗黑" panose="00000500000000000000" pitchFamily="2" charset="-122"/>
              <a:ea typeface="字魂59号-创粗黑" panose="00000500000000000000" pitchFamily="2" charset="-122"/>
              <a:sym typeface="字魂59号-创粗黑" panose="00000500000000000000" pitchFamily="2" charset="-122"/>
            </a:endParaRPr>
          </a:p>
        </p:txBody>
      </p:sp>
      <p:sp>
        <p:nvSpPr>
          <p:cNvPr id="41" name="isliḋè"/>
          <p:cNvSpPr/>
          <p:nvPr/>
        </p:nvSpPr>
        <p:spPr bwMode="auto">
          <a:xfrm>
            <a:off x="3436426" y="2715708"/>
            <a:ext cx="22678" cy="2901687"/>
          </a:xfrm>
          <a:custGeom>
            <a:avLst/>
            <a:gdLst>
              <a:gd name="T0" fmla="*/ 0 w 14"/>
              <a:gd name="T1" fmla="*/ 7 h 1743"/>
              <a:gd name="T2" fmla="*/ 0 w 14"/>
              <a:gd name="T3" fmla="*/ 1736 h 1743"/>
              <a:gd name="T4" fmla="*/ 7 w 14"/>
              <a:gd name="T5" fmla="*/ 1743 h 1743"/>
              <a:gd name="T6" fmla="*/ 14 w 14"/>
              <a:gd name="T7" fmla="*/ 1736 h 1743"/>
              <a:gd name="T8" fmla="*/ 14 w 14"/>
              <a:gd name="T9" fmla="*/ 7 h 1743"/>
              <a:gd name="T10" fmla="*/ 7 w 14"/>
              <a:gd name="T11" fmla="*/ 0 h 1743"/>
              <a:gd name="T12" fmla="*/ 0 w 14"/>
              <a:gd name="T13" fmla="*/ 7 h 17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4" h="1743">
                <a:moveTo>
                  <a:pt x="0" y="7"/>
                </a:moveTo>
                <a:cubicBezTo>
                  <a:pt x="0" y="1736"/>
                  <a:pt x="0" y="1736"/>
                  <a:pt x="0" y="1736"/>
                </a:cubicBezTo>
                <a:cubicBezTo>
                  <a:pt x="0" y="1740"/>
                  <a:pt x="3" y="1743"/>
                  <a:pt x="7" y="1743"/>
                </a:cubicBezTo>
                <a:cubicBezTo>
                  <a:pt x="11" y="1743"/>
                  <a:pt x="14" y="1740"/>
                  <a:pt x="14" y="1736"/>
                </a:cubicBezTo>
                <a:cubicBezTo>
                  <a:pt x="14" y="7"/>
                  <a:pt x="14" y="7"/>
                  <a:pt x="14" y="7"/>
                </a:cubicBezTo>
                <a:cubicBezTo>
                  <a:pt x="14" y="3"/>
                  <a:pt x="11" y="0"/>
                  <a:pt x="7" y="0"/>
                </a:cubicBezTo>
                <a:cubicBezTo>
                  <a:pt x="3" y="0"/>
                  <a:pt x="0" y="3"/>
                  <a:pt x="0" y="7"/>
                </a:cubicBezTo>
              </a:path>
            </a:pathLst>
          </a:custGeom>
          <a:solidFill>
            <a:srgbClr val="5F616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字魂59号-创粗黑" panose="00000500000000000000" pitchFamily="2" charset="-122"/>
              <a:ea typeface="字魂59号-创粗黑" panose="00000500000000000000" pitchFamily="2" charset="-122"/>
              <a:sym typeface="字魂59号-创粗黑" panose="00000500000000000000" pitchFamily="2" charset="-122"/>
            </a:endParaRPr>
          </a:p>
        </p:txBody>
      </p:sp>
      <p:sp>
        <p:nvSpPr>
          <p:cNvPr id="42" name="ïṡľîḍê"/>
          <p:cNvSpPr/>
          <p:nvPr/>
        </p:nvSpPr>
        <p:spPr bwMode="auto">
          <a:xfrm>
            <a:off x="2843562" y="2715708"/>
            <a:ext cx="22678" cy="2901687"/>
          </a:xfrm>
          <a:custGeom>
            <a:avLst/>
            <a:gdLst>
              <a:gd name="T0" fmla="*/ 0 w 14"/>
              <a:gd name="T1" fmla="*/ 7 h 1743"/>
              <a:gd name="T2" fmla="*/ 0 w 14"/>
              <a:gd name="T3" fmla="*/ 1736 h 1743"/>
              <a:gd name="T4" fmla="*/ 7 w 14"/>
              <a:gd name="T5" fmla="*/ 1743 h 1743"/>
              <a:gd name="T6" fmla="*/ 14 w 14"/>
              <a:gd name="T7" fmla="*/ 1736 h 1743"/>
              <a:gd name="T8" fmla="*/ 14 w 14"/>
              <a:gd name="T9" fmla="*/ 7 h 1743"/>
              <a:gd name="T10" fmla="*/ 7 w 14"/>
              <a:gd name="T11" fmla="*/ 0 h 1743"/>
              <a:gd name="T12" fmla="*/ 0 w 14"/>
              <a:gd name="T13" fmla="*/ 7 h 17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4" h="1743">
                <a:moveTo>
                  <a:pt x="0" y="7"/>
                </a:moveTo>
                <a:cubicBezTo>
                  <a:pt x="0" y="1736"/>
                  <a:pt x="0" y="1736"/>
                  <a:pt x="0" y="1736"/>
                </a:cubicBezTo>
                <a:cubicBezTo>
                  <a:pt x="0" y="1740"/>
                  <a:pt x="3" y="1743"/>
                  <a:pt x="7" y="1743"/>
                </a:cubicBezTo>
                <a:cubicBezTo>
                  <a:pt x="11" y="1743"/>
                  <a:pt x="14" y="1740"/>
                  <a:pt x="14" y="1736"/>
                </a:cubicBezTo>
                <a:cubicBezTo>
                  <a:pt x="14" y="7"/>
                  <a:pt x="14" y="7"/>
                  <a:pt x="14" y="7"/>
                </a:cubicBezTo>
                <a:cubicBezTo>
                  <a:pt x="14" y="3"/>
                  <a:pt x="11" y="0"/>
                  <a:pt x="7" y="0"/>
                </a:cubicBezTo>
                <a:cubicBezTo>
                  <a:pt x="3" y="0"/>
                  <a:pt x="0" y="3"/>
                  <a:pt x="0" y="7"/>
                </a:cubicBezTo>
              </a:path>
            </a:pathLst>
          </a:custGeom>
          <a:solidFill>
            <a:srgbClr val="5F616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字魂59号-创粗黑" panose="00000500000000000000" pitchFamily="2" charset="-122"/>
              <a:ea typeface="字魂59号-创粗黑" panose="00000500000000000000" pitchFamily="2" charset="-122"/>
              <a:sym typeface="字魂59号-创粗黑" panose="00000500000000000000" pitchFamily="2" charset="-122"/>
            </a:endParaRPr>
          </a:p>
        </p:txBody>
      </p:sp>
      <p:sp>
        <p:nvSpPr>
          <p:cNvPr id="43" name="í$ḷîḑé"/>
          <p:cNvSpPr/>
          <p:nvPr/>
        </p:nvSpPr>
        <p:spPr bwMode="auto">
          <a:xfrm>
            <a:off x="1171880" y="1541859"/>
            <a:ext cx="1992413" cy="1127414"/>
          </a:xfrm>
          <a:custGeom>
            <a:avLst/>
            <a:gdLst>
              <a:gd name="T0" fmla="*/ 248 w 1197"/>
              <a:gd name="T1" fmla="*/ 280 h 677"/>
              <a:gd name="T2" fmla="*/ 248 w 1197"/>
              <a:gd name="T3" fmla="*/ 21 h 677"/>
              <a:gd name="T4" fmla="*/ 1133 w 1197"/>
              <a:gd name="T5" fmla="*/ 639 h 677"/>
              <a:gd name="T6" fmla="*/ 10 w 1197"/>
              <a:gd name="T7" fmla="*/ 177 h 677"/>
              <a:gd name="T8" fmla="*/ 3 w 1197"/>
              <a:gd name="T9" fmla="*/ 178 h 677"/>
              <a:gd name="T10" fmla="*/ 0 w 1197"/>
              <a:gd name="T11" fmla="*/ 183 h 677"/>
              <a:gd name="T12" fmla="*/ 0 w 1197"/>
              <a:gd name="T13" fmla="*/ 363 h 677"/>
              <a:gd name="T14" fmla="*/ 7 w 1197"/>
              <a:gd name="T15" fmla="*/ 370 h 677"/>
              <a:gd name="T16" fmla="*/ 14 w 1197"/>
              <a:gd name="T17" fmla="*/ 363 h 677"/>
              <a:gd name="T18" fmla="*/ 14 w 1197"/>
              <a:gd name="T19" fmla="*/ 194 h 677"/>
              <a:gd name="T20" fmla="*/ 1186 w 1197"/>
              <a:gd name="T21" fmla="*/ 676 h 677"/>
              <a:gd name="T22" fmla="*/ 1195 w 1197"/>
              <a:gd name="T23" fmla="*/ 673 h 677"/>
              <a:gd name="T24" fmla="*/ 1193 w 1197"/>
              <a:gd name="T25" fmla="*/ 663 h 677"/>
              <a:gd name="T26" fmla="*/ 245 w 1197"/>
              <a:gd name="T27" fmla="*/ 1 h 677"/>
              <a:gd name="T28" fmla="*/ 238 w 1197"/>
              <a:gd name="T29" fmla="*/ 1 h 677"/>
              <a:gd name="T30" fmla="*/ 234 w 1197"/>
              <a:gd name="T31" fmla="*/ 7 h 677"/>
              <a:gd name="T32" fmla="*/ 234 w 1197"/>
              <a:gd name="T33" fmla="*/ 280 h 677"/>
              <a:gd name="T34" fmla="*/ 241 w 1197"/>
              <a:gd name="T35" fmla="*/ 287 h 677"/>
              <a:gd name="T36" fmla="*/ 248 w 1197"/>
              <a:gd name="T37" fmla="*/ 280 h 6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197" h="677">
                <a:moveTo>
                  <a:pt x="248" y="280"/>
                </a:moveTo>
                <a:cubicBezTo>
                  <a:pt x="248" y="21"/>
                  <a:pt x="248" y="21"/>
                  <a:pt x="248" y="21"/>
                </a:cubicBezTo>
                <a:cubicBezTo>
                  <a:pt x="1133" y="639"/>
                  <a:pt x="1133" y="639"/>
                  <a:pt x="1133" y="639"/>
                </a:cubicBezTo>
                <a:cubicBezTo>
                  <a:pt x="10" y="177"/>
                  <a:pt x="10" y="177"/>
                  <a:pt x="10" y="177"/>
                </a:cubicBezTo>
                <a:cubicBezTo>
                  <a:pt x="7" y="176"/>
                  <a:pt x="5" y="176"/>
                  <a:pt x="3" y="178"/>
                </a:cubicBezTo>
                <a:cubicBezTo>
                  <a:pt x="1" y="179"/>
                  <a:pt x="0" y="181"/>
                  <a:pt x="0" y="183"/>
                </a:cubicBezTo>
                <a:cubicBezTo>
                  <a:pt x="0" y="363"/>
                  <a:pt x="0" y="363"/>
                  <a:pt x="0" y="363"/>
                </a:cubicBezTo>
                <a:cubicBezTo>
                  <a:pt x="0" y="367"/>
                  <a:pt x="3" y="370"/>
                  <a:pt x="7" y="370"/>
                </a:cubicBezTo>
                <a:cubicBezTo>
                  <a:pt x="11" y="370"/>
                  <a:pt x="14" y="367"/>
                  <a:pt x="14" y="363"/>
                </a:cubicBezTo>
                <a:cubicBezTo>
                  <a:pt x="14" y="194"/>
                  <a:pt x="14" y="194"/>
                  <a:pt x="14" y="194"/>
                </a:cubicBezTo>
                <a:cubicBezTo>
                  <a:pt x="1186" y="676"/>
                  <a:pt x="1186" y="676"/>
                  <a:pt x="1186" y="676"/>
                </a:cubicBezTo>
                <a:cubicBezTo>
                  <a:pt x="1190" y="677"/>
                  <a:pt x="1194" y="676"/>
                  <a:pt x="1195" y="673"/>
                </a:cubicBezTo>
                <a:cubicBezTo>
                  <a:pt x="1197" y="669"/>
                  <a:pt x="1196" y="666"/>
                  <a:pt x="1193" y="663"/>
                </a:cubicBezTo>
                <a:cubicBezTo>
                  <a:pt x="245" y="1"/>
                  <a:pt x="245" y="1"/>
                  <a:pt x="245" y="1"/>
                </a:cubicBezTo>
                <a:cubicBezTo>
                  <a:pt x="243" y="0"/>
                  <a:pt x="240" y="0"/>
                  <a:pt x="238" y="1"/>
                </a:cubicBezTo>
                <a:cubicBezTo>
                  <a:pt x="236" y="2"/>
                  <a:pt x="234" y="5"/>
                  <a:pt x="234" y="7"/>
                </a:cubicBezTo>
                <a:cubicBezTo>
                  <a:pt x="234" y="280"/>
                  <a:pt x="234" y="280"/>
                  <a:pt x="234" y="280"/>
                </a:cubicBezTo>
                <a:cubicBezTo>
                  <a:pt x="234" y="284"/>
                  <a:pt x="237" y="287"/>
                  <a:pt x="241" y="287"/>
                </a:cubicBezTo>
                <a:cubicBezTo>
                  <a:pt x="245" y="287"/>
                  <a:pt x="248" y="284"/>
                  <a:pt x="248" y="280"/>
                </a:cubicBezTo>
                <a:close/>
              </a:path>
            </a:pathLst>
          </a:custGeom>
          <a:solidFill>
            <a:srgbClr val="1A317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字魂59号-创粗黑" panose="00000500000000000000" pitchFamily="2" charset="-122"/>
              <a:ea typeface="字魂59号-创粗黑" panose="00000500000000000000" pitchFamily="2" charset="-122"/>
              <a:sym typeface="字魂59号-创粗黑" panose="00000500000000000000" pitchFamily="2" charset="-122"/>
            </a:endParaRPr>
          </a:p>
        </p:txBody>
      </p:sp>
      <p:sp>
        <p:nvSpPr>
          <p:cNvPr id="44" name="îṥľïḋê"/>
          <p:cNvSpPr/>
          <p:nvPr/>
        </p:nvSpPr>
        <p:spPr bwMode="auto">
          <a:xfrm>
            <a:off x="1928888" y="1314000"/>
            <a:ext cx="1235404" cy="1355273"/>
          </a:xfrm>
          <a:custGeom>
            <a:avLst/>
            <a:gdLst>
              <a:gd name="T0" fmla="*/ 14 w 742"/>
              <a:gd name="T1" fmla="*/ 295 h 814"/>
              <a:gd name="T2" fmla="*/ 10 w 742"/>
              <a:gd name="T3" fmla="*/ 299 h 814"/>
              <a:gd name="T4" fmla="*/ 16 w 742"/>
              <a:gd name="T5" fmla="*/ 297 h 814"/>
              <a:gd name="T6" fmla="*/ 14 w 742"/>
              <a:gd name="T7" fmla="*/ 295 h 814"/>
              <a:gd name="T8" fmla="*/ 10 w 742"/>
              <a:gd name="T9" fmla="*/ 299 h 814"/>
              <a:gd name="T10" fmla="*/ 16 w 742"/>
              <a:gd name="T11" fmla="*/ 297 h 814"/>
              <a:gd name="T12" fmla="*/ 12 w 742"/>
              <a:gd name="T13" fmla="*/ 299 h 814"/>
              <a:gd name="T14" fmla="*/ 16 w 742"/>
              <a:gd name="T15" fmla="*/ 298 h 814"/>
              <a:gd name="T16" fmla="*/ 16 w 742"/>
              <a:gd name="T17" fmla="*/ 297 h 814"/>
              <a:gd name="T18" fmla="*/ 12 w 742"/>
              <a:gd name="T19" fmla="*/ 299 h 814"/>
              <a:gd name="T20" fmla="*/ 16 w 742"/>
              <a:gd name="T21" fmla="*/ 298 h 814"/>
              <a:gd name="T22" fmla="*/ 15 w 742"/>
              <a:gd name="T23" fmla="*/ 298 h 814"/>
              <a:gd name="T24" fmla="*/ 16 w 742"/>
              <a:gd name="T25" fmla="*/ 298 h 814"/>
              <a:gd name="T26" fmla="*/ 16 w 742"/>
              <a:gd name="T27" fmla="*/ 298 h 814"/>
              <a:gd name="T28" fmla="*/ 15 w 742"/>
              <a:gd name="T29" fmla="*/ 298 h 814"/>
              <a:gd name="T30" fmla="*/ 16 w 742"/>
              <a:gd name="T31" fmla="*/ 298 h 814"/>
              <a:gd name="T32" fmla="*/ 16 w 742"/>
              <a:gd name="T33" fmla="*/ 295 h 814"/>
              <a:gd name="T34" fmla="*/ 15 w 742"/>
              <a:gd name="T35" fmla="*/ 268 h 814"/>
              <a:gd name="T36" fmla="*/ 14 w 742"/>
              <a:gd name="T37" fmla="*/ 222 h 814"/>
              <a:gd name="T38" fmla="*/ 15 w 742"/>
              <a:gd name="T39" fmla="*/ 82 h 814"/>
              <a:gd name="T40" fmla="*/ 16 w 742"/>
              <a:gd name="T41" fmla="*/ 29 h 814"/>
              <a:gd name="T42" fmla="*/ 16 w 742"/>
              <a:gd name="T43" fmla="*/ 8 h 814"/>
              <a:gd name="T44" fmla="*/ 9 w 742"/>
              <a:gd name="T45" fmla="*/ 7 h 814"/>
              <a:gd name="T46" fmla="*/ 4 w 742"/>
              <a:gd name="T47" fmla="*/ 12 h 814"/>
              <a:gd name="T48" fmla="*/ 729 w 742"/>
              <a:gd name="T49" fmla="*/ 811 h 814"/>
              <a:gd name="T50" fmla="*/ 739 w 742"/>
              <a:gd name="T51" fmla="*/ 811 h 814"/>
              <a:gd name="T52" fmla="*/ 739 w 742"/>
              <a:gd name="T53" fmla="*/ 802 h 814"/>
              <a:gd name="T54" fmla="*/ 14 w 742"/>
              <a:gd name="T55" fmla="*/ 3 h 814"/>
              <a:gd name="T56" fmla="*/ 7 w 742"/>
              <a:gd name="T57" fmla="*/ 1 h 814"/>
              <a:gd name="T58" fmla="*/ 2 w 742"/>
              <a:gd name="T59" fmla="*/ 7 h 814"/>
              <a:gd name="T60" fmla="*/ 0 w 742"/>
              <a:gd name="T61" fmla="*/ 222 h 814"/>
              <a:gd name="T62" fmla="*/ 1 w 742"/>
              <a:gd name="T63" fmla="*/ 277 h 814"/>
              <a:gd name="T64" fmla="*/ 1 w 742"/>
              <a:gd name="T65" fmla="*/ 294 h 814"/>
              <a:gd name="T66" fmla="*/ 2 w 742"/>
              <a:gd name="T67" fmla="*/ 299 h 814"/>
              <a:gd name="T68" fmla="*/ 2 w 742"/>
              <a:gd name="T69" fmla="*/ 301 h 814"/>
              <a:gd name="T70" fmla="*/ 3 w 742"/>
              <a:gd name="T71" fmla="*/ 302 h 814"/>
              <a:gd name="T72" fmla="*/ 4 w 742"/>
              <a:gd name="T73" fmla="*/ 305 h 814"/>
              <a:gd name="T74" fmla="*/ 14 w 742"/>
              <a:gd name="T75" fmla="*/ 305 h 814"/>
              <a:gd name="T76" fmla="*/ 14 w 742"/>
              <a:gd name="T77" fmla="*/ 295 h 8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742" h="814">
                <a:moveTo>
                  <a:pt x="14" y="295"/>
                </a:moveTo>
                <a:cubicBezTo>
                  <a:pt x="10" y="299"/>
                  <a:pt x="10" y="299"/>
                  <a:pt x="10" y="299"/>
                </a:cubicBezTo>
                <a:cubicBezTo>
                  <a:pt x="16" y="297"/>
                  <a:pt x="16" y="297"/>
                  <a:pt x="16" y="297"/>
                </a:cubicBezTo>
                <a:cubicBezTo>
                  <a:pt x="15" y="297"/>
                  <a:pt x="15" y="296"/>
                  <a:pt x="14" y="295"/>
                </a:cubicBezTo>
                <a:cubicBezTo>
                  <a:pt x="10" y="299"/>
                  <a:pt x="10" y="299"/>
                  <a:pt x="10" y="299"/>
                </a:cubicBezTo>
                <a:cubicBezTo>
                  <a:pt x="16" y="297"/>
                  <a:pt x="16" y="297"/>
                  <a:pt x="16" y="297"/>
                </a:cubicBezTo>
                <a:cubicBezTo>
                  <a:pt x="12" y="299"/>
                  <a:pt x="12" y="299"/>
                  <a:pt x="12" y="299"/>
                </a:cubicBezTo>
                <a:cubicBezTo>
                  <a:pt x="16" y="298"/>
                  <a:pt x="16" y="298"/>
                  <a:pt x="16" y="298"/>
                </a:cubicBezTo>
                <a:cubicBezTo>
                  <a:pt x="16" y="297"/>
                  <a:pt x="16" y="297"/>
                  <a:pt x="16" y="297"/>
                </a:cubicBezTo>
                <a:cubicBezTo>
                  <a:pt x="12" y="299"/>
                  <a:pt x="12" y="299"/>
                  <a:pt x="12" y="299"/>
                </a:cubicBezTo>
                <a:cubicBezTo>
                  <a:pt x="16" y="298"/>
                  <a:pt x="16" y="298"/>
                  <a:pt x="16" y="298"/>
                </a:cubicBezTo>
                <a:cubicBezTo>
                  <a:pt x="15" y="298"/>
                  <a:pt x="15" y="298"/>
                  <a:pt x="15" y="298"/>
                </a:cubicBezTo>
                <a:cubicBezTo>
                  <a:pt x="16" y="298"/>
                  <a:pt x="16" y="298"/>
                  <a:pt x="16" y="298"/>
                </a:cubicBezTo>
                <a:cubicBezTo>
                  <a:pt x="16" y="298"/>
                  <a:pt x="16" y="298"/>
                  <a:pt x="16" y="298"/>
                </a:cubicBezTo>
                <a:cubicBezTo>
                  <a:pt x="15" y="298"/>
                  <a:pt x="15" y="298"/>
                  <a:pt x="15" y="298"/>
                </a:cubicBezTo>
                <a:cubicBezTo>
                  <a:pt x="16" y="298"/>
                  <a:pt x="16" y="298"/>
                  <a:pt x="16" y="298"/>
                </a:cubicBezTo>
                <a:cubicBezTo>
                  <a:pt x="16" y="297"/>
                  <a:pt x="16" y="297"/>
                  <a:pt x="16" y="295"/>
                </a:cubicBezTo>
                <a:cubicBezTo>
                  <a:pt x="15" y="290"/>
                  <a:pt x="15" y="281"/>
                  <a:pt x="15" y="268"/>
                </a:cubicBezTo>
                <a:cubicBezTo>
                  <a:pt x="14" y="255"/>
                  <a:pt x="14" y="240"/>
                  <a:pt x="14" y="222"/>
                </a:cubicBezTo>
                <a:cubicBezTo>
                  <a:pt x="14" y="179"/>
                  <a:pt x="15" y="125"/>
                  <a:pt x="15" y="82"/>
                </a:cubicBezTo>
                <a:cubicBezTo>
                  <a:pt x="16" y="61"/>
                  <a:pt x="16" y="42"/>
                  <a:pt x="16" y="29"/>
                </a:cubicBezTo>
                <a:cubicBezTo>
                  <a:pt x="16" y="16"/>
                  <a:pt x="16" y="8"/>
                  <a:pt x="16" y="8"/>
                </a:cubicBezTo>
                <a:cubicBezTo>
                  <a:pt x="9" y="7"/>
                  <a:pt x="9" y="7"/>
                  <a:pt x="9" y="7"/>
                </a:cubicBezTo>
                <a:cubicBezTo>
                  <a:pt x="4" y="12"/>
                  <a:pt x="4" y="12"/>
                  <a:pt x="4" y="12"/>
                </a:cubicBezTo>
                <a:cubicBezTo>
                  <a:pt x="729" y="811"/>
                  <a:pt x="729" y="811"/>
                  <a:pt x="729" y="811"/>
                </a:cubicBezTo>
                <a:cubicBezTo>
                  <a:pt x="732" y="814"/>
                  <a:pt x="736" y="814"/>
                  <a:pt x="739" y="811"/>
                </a:cubicBezTo>
                <a:cubicBezTo>
                  <a:pt x="742" y="809"/>
                  <a:pt x="742" y="804"/>
                  <a:pt x="739" y="802"/>
                </a:cubicBezTo>
                <a:cubicBezTo>
                  <a:pt x="14" y="3"/>
                  <a:pt x="14" y="3"/>
                  <a:pt x="14" y="3"/>
                </a:cubicBezTo>
                <a:cubicBezTo>
                  <a:pt x="13" y="1"/>
                  <a:pt x="9" y="0"/>
                  <a:pt x="7" y="1"/>
                </a:cubicBezTo>
                <a:cubicBezTo>
                  <a:pt x="4" y="2"/>
                  <a:pt x="2" y="4"/>
                  <a:pt x="2" y="7"/>
                </a:cubicBezTo>
                <a:cubicBezTo>
                  <a:pt x="2" y="7"/>
                  <a:pt x="0" y="135"/>
                  <a:pt x="0" y="222"/>
                </a:cubicBezTo>
                <a:cubicBezTo>
                  <a:pt x="0" y="244"/>
                  <a:pt x="0" y="263"/>
                  <a:pt x="1" y="277"/>
                </a:cubicBezTo>
                <a:cubicBezTo>
                  <a:pt x="1" y="284"/>
                  <a:pt x="1" y="290"/>
                  <a:pt x="1" y="294"/>
                </a:cubicBezTo>
                <a:cubicBezTo>
                  <a:pt x="1" y="296"/>
                  <a:pt x="2" y="297"/>
                  <a:pt x="2" y="299"/>
                </a:cubicBezTo>
                <a:cubicBezTo>
                  <a:pt x="2" y="300"/>
                  <a:pt x="2" y="300"/>
                  <a:pt x="2" y="301"/>
                </a:cubicBezTo>
                <a:cubicBezTo>
                  <a:pt x="2" y="301"/>
                  <a:pt x="2" y="302"/>
                  <a:pt x="3" y="302"/>
                </a:cubicBezTo>
                <a:cubicBezTo>
                  <a:pt x="3" y="303"/>
                  <a:pt x="3" y="304"/>
                  <a:pt x="4" y="305"/>
                </a:cubicBezTo>
                <a:cubicBezTo>
                  <a:pt x="7" y="308"/>
                  <a:pt x="12" y="308"/>
                  <a:pt x="14" y="305"/>
                </a:cubicBezTo>
                <a:cubicBezTo>
                  <a:pt x="17" y="302"/>
                  <a:pt x="17" y="298"/>
                  <a:pt x="14" y="295"/>
                </a:cubicBezTo>
                <a:close/>
              </a:path>
            </a:pathLst>
          </a:custGeom>
          <a:solidFill>
            <a:srgbClr val="1A317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字魂59号-创粗黑" panose="00000500000000000000" pitchFamily="2" charset="-122"/>
              <a:ea typeface="字魂59号-创粗黑" panose="00000500000000000000" pitchFamily="2" charset="-122"/>
              <a:sym typeface="字魂59号-创粗黑" panose="00000500000000000000" pitchFamily="2" charset="-122"/>
            </a:endParaRPr>
          </a:p>
        </p:txBody>
      </p:sp>
      <p:sp>
        <p:nvSpPr>
          <p:cNvPr id="45" name="íS1iḋê"/>
          <p:cNvSpPr/>
          <p:nvPr/>
        </p:nvSpPr>
        <p:spPr bwMode="auto">
          <a:xfrm>
            <a:off x="3138374" y="1541859"/>
            <a:ext cx="1992413" cy="1127414"/>
          </a:xfrm>
          <a:custGeom>
            <a:avLst/>
            <a:gdLst>
              <a:gd name="T0" fmla="*/ 963 w 1197"/>
              <a:gd name="T1" fmla="*/ 280 h 677"/>
              <a:gd name="T2" fmla="*/ 963 w 1197"/>
              <a:gd name="T3" fmla="*/ 7 h 677"/>
              <a:gd name="T4" fmla="*/ 959 w 1197"/>
              <a:gd name="T5" fmla="*/ 1 h 677"/>
              <a:gd name="T6" fmla="*/ 952 w 1197"/>
              <a:gd name="T7" fmla="*/ 1 h 677"/>
              <a:gd name="T8" fmla="*/ 4 w 1197"/>
              <a:gd name="T9" fmla="*/ 663 h 677"/>
              <a:gd name="T10" fmla="*/ 2 w 1197"/>
              <a:gd name="T11" fmla="*/ 673 h 677"/>
              <a:gd name="T12" fmla="*/ 11 w 1197"/>
              <a:gd name="T13" fmla="*/ 676 h 677"/>
              <a:gd name="T14" fmla="*/ 1183 w 1197"/>
              <a:gd name="T15" fmla="*/ 194 h 677"/>
              <a:gd name="T16" fmla="*/ 1183 w 1197"/>
              <a:gd name="T17" fmla="*/ 363 h 677"/>
              <a:gd name="T18" fmla="*/ 1190 w 1197"/>
              <a:gd name="T19" fmla="*/ 370 h 677"/>
              <a:gd name="T20" fmla="*/ 1197 w 1197"/>
              <a:gd name="T21" fmla="*/ 363 h 677"/>
              <a:gd name="T22" fmla="*/ 1197 w 1197"/>
              <a:gd name="T23" fmla="*/ 183 h 677"/>
              <a:gd name="T24" fmla="*/ 1194 w 1197"/>
              <a:gd name="T25" fmla="*/ 178 h 677"/>
              <a:gd name="T26" fmla="*/ 1188 w 1197"/>
              <a:gd name="T27" fmla="*/ 177 h 677"/>
              <a:gd name="T28" fmla="*/ 64 w 1197"/>
              <a:gd name="T29" fmla="*/ 639 h 677"/>
              <a:gd name="T30" fmla="*/ 949 w 1197"/>
              <a:gd name="T31" fmla="*/ 21 h 677"/>
              <a:gd name="T32" fmla="*/ 949 w 1197"/>
              <a:gd name="T33" fmla="*/ 280 h 677"/>
              <a:gd name="T34" fmla="*/ 956 w 1197"/>
              <a:gd name="T35" fmla="*/ 287 h 677"/>
              <a:gd name="T36" fmla="*/ 963 w 1197"/>
              <a:gd name="T37" fmla="*/ 280 h 6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197" h="677">
                <a:moveTo>
                  <a:pt x="963" y="280"/>
                </a:moveTo>
                <a:cubicBezTo>
                  <a:pt x="963" y="7"/>
                  <a:pt x="963" y="7"/>
                  <a:pt x="963" y="7"/>
                </a:cubicBezTo>
                <a:cubicBezTo>
                  <a:pt x="963" y="5"/>
                  <a:pt x="962" y="2"/>
                  <a:pt x="959" y="1"/>
                </a:cubicBezTo>
                <a:cubicBezTo>
                  <a:pt x="957" y="0"/>
                  <a:pt x="954" y="0"/>
                  <a:pt x="952" y="1"/>
                </a:cubicBezTo>
                <a:cubicBezTo>
                  <a:pt x="4" y="663"/>
                  <a:pt x="4" y="663"/>
                  <a:pt x="4" y="663"/>
                </a:cubicBezTo>
                <a:cubicBezTo>
                  <a:pt x="1" y="666"/>
                  <a:pt x="0" y="669"/>
                  <a:pt x="2" y="673"/>
                </a:cubicBezTo>
                <a:cubicBezTo>
                  <a:pt x="4" y="676"/>
                  <a:pt x="7" y="677"/>
                  <a:pt x="11" y="676"/>
                </a:cubicBezTo>
                <a:cubicBezTo>
                  <a:pt x="1183" y="194"/>
                  <a:pt x="1183" y="194"/>
                  <a:pt x="1183" y="194"/>
                </a:cubicBezTo>
                <a:cubicBezTo>
                  <a:pt x="1183" y="363"/>
                  <a:pt x="1183" y="363"/>
                  <a:pt x="1183" y="363"/>
                </a:cubicBezTo>
                <a:cubicBezTo>
                  <a:pt x="1183" y="367"/>
                  <a:pt x="1186" y="370"/>
                  <a:pt x="1190" y="370"/>
                </a:cubicBezTo>
                <a:cubicBezTo>
                  <a:pt x="1194" y="370"/>
                  <a:pt x="1197" y="367"/>
                  <a:pt x="1197" y="363"/>
                </a:cubicBezTo>
                <a:cubicBezTo>
                  <a:pt x="1197" y="183"/>
                  <a:pt x="1197" y="183"/>
                  <a:pt x="1197" y="183"/>
                </a:cubicBezTo>
                <a:cubicBezTo>
                  <a:pt x="1197" y="181"/>
                  <a:pt x="1196" y="179"/>
                  <a:pt x="1194" y="178"/>
                </a:cubicBezTo>
                <a:cubicBezTo>
                  <a:pt x="1192" y="176"/>
                  <a:pt x="1190" y="176"/>
                  <a:pt x="1188" y="177"/>
                </a:cubicBezTo>
                <a:cubicBezTo>
                  <a:pt x="64" y="639"/>
                  <a:pt x="64" y="639"/>
                  <a:pt x="64" y="639"/>
                </a:cubicBezTo>
                <a:cubicBezTo>
                  <a:pt x="949" y="21"/>
                  <a:pt x="949" y="21"/>
                  <a:pt x="949" y="21"/>
                </a:cubicBezTo>
                <a:cubicBezTo>
                  <a:pt x="949" y="280"/>
                  <a:pt x="949" y="280"/>
                  <a:pt x="949" y="280"/>
                </a:cubicBezTo>
                <a:cubicBezTo>
                  <a:pt x="949" y="284"/>
                  <a:pt x="952" y="287"/>
                  <a:pt x="956" y="287"/>
                </a:cubicBezTo>
                <a:cubicBezTo>
                  <a:pt x="960" y="287"/>
                  <a:pt x="963" y="284"/>
                  <a:pt x="963" y="280"/>
                </a:cubicBezTo>
                <a:close/>
              </a:path>
            </a:pathLst>
          </a:custGeom>
          <a:solidFill>
            <a:srgbClr val="1A317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字魂59号-创粗黑" panose="00000500000000000000" pitchFamily="2" charset="-122"/>
              <a:ea typeface="字魂59号-创粗黑" panose="00000500000000000000" pitchFamily="2" charset="-122"/>
              <a:sym typeface="字魂59号-创粗黑" panose="00000500000000000000" pitchFamily="2" charset="-122"/>
            </a:endParaRPr>
          </a:p>
        </p:txBody>
      </p:sp>
      <p:sp>
        <p:nvSpPr>
          <p:cNvPr id="46" name="îslíďe"/>
          <p:cNvSpPr/>
          <p:nvPr/>
        </p:nvSpPr>
        <p:spPr bwMode="auto">
          <a:xfrm>
            <a:off x="3138374" y="1314000"/>
            <a:ext cx="1235404" cy="1355273"/>
          </a:xfrm>
          <a:custGeom>
            <a:avLst/>
            <a:gdLst>
              <a:gd name="T0" fmla="*/ 738 w 742"/>
              <a:gd name="T1" fmla="*/ 305 h 814"/>
              <a:gd name="T2" fmla="*/ 740 w 742"/>
              <a:gd name="T3" fmla="*/ 302 h 814"/>
              <a:gd name="T4" fmla="*/ 740 w 742"/>
              <a:gd name="T5" fmla="*/ 300 h 814"/>
              <a:gd name="T6" fmla="*/ 741 w 742"/>
              <a:gd name="T7" fmla="*/ 296 h 814"/>
              <a:gd name="T8" fmla="*/ 742 w 742"/>
              <a:gd name="T9" fmla="*/ 268 h 814"/>
              <a:gd name="T10" fmla="*/ 742 w 742"/>
              <a:gd name="T11" fmla="*/ 222 h 814"/>
              <a:gd name="T12" fmla="*/ 740 w 742"/>
              <a:gd name="T13" fmla="*/ 7 h 814"/>
              <a:gd name="T14" fmla="*/ 735 w 742"/>
              <a:gd name="T15" fmla="*/ 1 h 814"/>
              <a:gd name="T16" fmla="*/ 728 w 742"/>
              <a:gd name="T17" fmla="*/ 3 h 814"/>
              <a:gd name="T18" fmla="*/ 3 w 742"/>
              <a:gd name="T19" fmla="*/ 802 h 814"/>
              <a:gd name="T20" fmla="*/ 3 w 742"/>
              <a:gd name="T21" fmla="*/ 811 h 814"/>
              <a:gd name="T22" fmla="*/ 13 w 742"/>
              <a:gd name="T23" fmla="*/ 811 h 814"/>
              <a:gd name="T24" fmla="*/ 738 w 742"/>
              <a:gd name="T25" fmla="*/ 12 h 814"/>
              <a:gd name="T26" fmla="*/ 733 w 742"/>
              <a:gd name="T27" fmla="*/ 7 h 814"/>
              <a:gd name="T28" fmla="*/ 726 w 742"/>
              <a:gd name="T29" fmla="*/ 8 h 814"/>
              <a:gd name="T30" fmla="*/ 726 w 742"/>
              <a:gd name="T31" fmla="*/ 29 h 814"/>
              <a:gd name="T32" fmla="*/ 728 w 742"/>
              <a:gd name="T33" fmla="*/ 222 h 814"/>
              <a:gd name="T34" fmla="*/ 727 w 742"/>
              <a:gd name="T35" fmla="*/ 277 h 814"/>
              <a:gd name="T36" fmla="*/ 727 w 742"/>
              <a:gd name="T37" fmla="*/ 293 h 814"/>
              <a:gd name="T38" fmla="*/ 727 w 742"/>
              <a:gd name="T39" fmla="*/ 297 h 814"/>
              <a:gd name="T40" fmla="*/ 726 w 742"/>
              <a:gd name="T41" fmla="*/ 298 h 814"/>
              <a:gd name="T42" fmla="*/ 726 w 742"/>
              <a:gd name="T43" fmla="*/ 298 h 814"/>
              <a:gd name="T44" fmla="*/ 730 w 742"/>
              <a:gd name="T45" fmla="*/ 298 h 814"/>
              <a:gd name="T46" fmla="*/ 727 w 742"/>
              <a:gd name="T47" fmla="*/ 297 h 814"/>
              <a:gd name="T48" fmla="*/ 726 w 742"/>
              <a:gd name="T49" fmla="*/ 298 h 814"/>
              <a:gd name="T50" fmla="*/ 730 w 742"/>
              <a:gd name="T51" fmla="*/ 298 h 814"/>
              <a:gd name="T52" fmla="*/ 727 w 742"/>
              <a:gd name="T53" fmla="*/ 297 h 814"/>
              <a:gd name="T54" fmla="*/ 732 w 742"/>
              <a:gd name="T55" fmla="*/ 299 h 814"/>
              <a:gd name="T56" fmla="*/ 728 w 742"/>
              <a:gd name="T57" fmla="*/ 295 h 814"/>
              <a:gd name="T58" fmla="*/ 727 w 742"/>
              <a:gd name="T59" fmla="*/ 297 h 814"/>
              <a:gd name="T60" fmla="*/ 732 w 742"/>
              <a:gd name="T61" fmla="*/ 299 h 814"/>
              <a:gd name="T62" fmla="*/ 728 w 742"/>
              <a:gd name="T63" fmla="*/ 295 h 814"/>
              <a:gd name="T64" fmla="*/ 728 w 742"/>
              <a:gd name="T65" fmla="*/ 305 h 814"/>
              <a:gd name="T66" fmla="*/ 738 w 742"/>
              <a:gd name="T67" fmla="*/ 305 h 8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742" h="814">
                <a:moveTo>
                  <a:pt x="738" y="305"/>
                </a:moveTo>
                <a:cubicBezTo>
                  <a:pt x="739" y="304"/>
                  <a:pt x="739" y="303"/>
                  <a:pt x="740" y="302"/>
                </a:cubicBezTo>
                <a:cubicBezTo>
                  <a:pt x="740" y="301"/>
                  <a:pt x="740" y="301"/>
                  <a:pt x="740" y="300"/>
                </a:cubicBezTo>
                <a:cubicBezTo>
                  <a:pt x="740" y="299"/>
                  <a:pt x="741" y="297"/>
                  <a:pt x="741" y="296"/>
                </a:cubicBezTo>
                <a:cubicBezTo>
                  <a:pt x="741" y="290"/>
                  <a:pt x="741" y="280"/>
                  <a:pt x="742" y="268"/>
                </a:cubicBezTo>
                <a:cubicBezTo>
                  <a:pt x="742" y="255"/>
                  <a:pt x="742" y="239"/>
                  <a:pt x="742" y="222"/>
                </a:cubicBezTo>
                <a:cubicBezTo>
                  <a:pt x="742" y="135"/>
                  <a:pt x="740" y="7"/>
                  <a:pt x="740" y="7"/>
                </a:cubicBezTo>
                <a:cubicBezTo>
                  <a:pt x="740" y="4"/>
                  <a:pt x="738" y="2"/>
                  <a:pt x="735" y="1"/>
                </a:cubicBezTo>
                <a:cubicBezTo>
                  <a:pt x="733" y="0"/>
                  <a:pt x="730" y="1"/>
                  <a:pt x="728" y="3"/>
                </a:cubicBezTo>
                <a:cubicBezTo>
                  <a:pt x="3" y="802"/>
                  <a:pt x="3" y="802"/>
                  <a:pt x="3" y="802"/>
                </a:cubicBezTo>
                <a:cubicBezTo>
                  <a:pt x="0" y="804"/>
                  <a:pt x="1" y="809"/>
                  <a:pt x="3" y="811"/>
                </a:cubicBezTo>
                <a:cubicBezTo>
                  <a:pt x="6" y="814"/>
                  <a:pt x="11" y="814"/>
                  <a:pt x="13" y="811"/>
                </a:cubicBezTo>
                <a:cubicBezTo>
                  <a:pt x="738" y="12"/>
                  <a:pt x="738" y="12"/>
                  <a:pt x="738" y="12"/>
                </a:cubicBezTo>
                <a:cubicBezTo>
                  <a:pt x="733" y="7"/>
                  <a:pt x="733" y="7"/>
                  <a:pt x="733" y="7"/>
                </a:cubicBezTo>
                <a:cubicBezTo>
                  <a:pt x="726" y="8"/>
                  <a:pt x="726" y="8"/>
                  <a:pt x="726" y="8"/>
                </a:cubicBezTo>
                <a:cubicBezTo>
                  <a:pt x="726" y="8"/>
                  <a:pt x="726" y="16"/>
                  <a:pt x="726" y="29"/>
                </a:cubicBezTo>
                <a:cubicBezTo>
                  <a:pt x="727" y="69"/>
                  <a:pt x="728" y="157"/>
                  <a:pt x="728" y="222"/>
                </a:cubicBezTo>
                <a:cubicBezTo>
                  <a:pt x="728" y="244"/>
                  <a:pt x="728" y="263"/>
                  <a:pt x="727" y="277"/>
                </a:cubicBezTo>
                <a:cubicBezTo>
                  <a:pt x="727" y="283"/>
                  <a:pt x="727" y="289"/>
                  <a:pt x="727" y="293"/>
                </a:cubicBezTo>
                <a:cubicBezTo>
                  <a:pt x="727" y="295"/>
                  <a:pt x="727" y="296"/>
                  <a:pt x="727" y="297"/>
                </a:cubicBezTo>
                <a:cubicBezTo>
                  <a:pt x="726" y="298"/>
                  <a:pt x="726" y="298"/>
                  <a:pt x="726" y="298"/>
                </a:cubicBezTo>
                <a:cubicBezTo>
                  <a:pt x="726" y="298"/>
                  <a:pt x="726" y="298"/>
                  <a:pt x="726" y="298"/>
                </a:cubicBezTo>
                <a:cubicBezTo>
                  <a:pt x="730" y="298"/>
                  <a:pt x="730" y="298"/>
                  <a:pt x="730" y="298"/>
                </a:cubicBezTo>
                <a:cubicBezTo>
                  <a:pt x="727" y="297"/>
                  <a:pt x="727" y="297"/>
                  <a:pt x="727" y="297"/>
                </a:cubicBezTo>
                <a:cubicBezTo>
                  <a:pt x="726" y="298"/>
                  <a:pt x="726" y="298"/>
                  <a:pt x="726" y="298"/>
                </a:cubicBezTo>
                <a:cubicBezTo>
                  <a:pt x="730" y="298"/>
                  <a:pt x="730" y="298"/>
                  <a:pt x="730" y="298"/>
                </a:cubicBezTo>
                <a:cubicBezTo>
                  <a:pt x="727" y="297"/>
                  <a:pt x="727" y="297"/>
                  <a:pt x="727" y="297"/>
                </a:cubicBezTo>
                <a:cubicBezTo>
                  <a:pt x="732" y="299"/>
                  <a:pt x="732" y="299"/>
                  <a:pt x="732" y="299"/>
                </a:cubicBezTo>
                <a:cubicBezTo>
                  <a:pt x="728" y="295"/>
                  <a:pt x="728" y="295"/>
                  <a:pt x="728" y="295"/>
                </a:cubicBezTo>
                <a:cubicBezTo>
                  <a:pt x="727" y="296"/>
                  <a:pt x="727" y="297"/>
                  <a:pt x="727" y="297"/>
                </a:cubicBezTo>
                <a:cubicBezTo>
                  <a:pt x="732" y="299"/>
                  <a:pt x="732" y="299"/>
                  <a:pt x="732" y="299"/>
                </a:cubicBezTo>
                <a:cubicBezTo>
                  <a:pt x="728" y="295"/>
                  <a:pt x="728" y="295"/>
                  <a:pt x="728" y="295"/>
                </a:cubicBezTo>
                <a:cubicBezTo>
                  <a:pt x="725" y="298"/>
                  <a:pt x="725" y="302"/>
                  <a:pt x="728" y="305"/>
                </a:cubicBezTo>
                <a:cubicBezTo>
                  <a:pt x="731" y="308"/>
                  <a:pt x="735" y="308"/>
                  <a:pt x="738" y="305"/>
                </a:cubicBezTo>
                <a:close/>
              </a:path>
            </a:pathLst>
          </a:custGeom>
          <a:solidFill>
            <a:srgbClr val="1A317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字魂59号-创粗黑" panose="00000500000000000000" pitchFamily="2" charset="-122"/>
              <a:ea typeface="字魂59号-创粗黑" panose="00000500000000000000" pitchFamily="2" charset="-122"/>
              <a:sym typeface="字魂59号-创粗黑" panose="00000500000000000000" pitchFamily="2" charset="-122"/>
            </a:endParaRPr>
          </a:p>
        </p:txBody>
      </p:sp>
      <p:cxnSp>
        <p:nvCxnSpPr>
          <p:cNvPr id="48" name="直接连接符 47"/>
          <p:cNvCxnSpPr/>
          <p:nvPr/>
        </p:nvCxnSpPr>
        <p:spPr>
          <a:xfrm>
            <a:off x="6006000" y="1123950"/>
            <a:ext cx="0" cy="5019675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文本框 48"/>
          <p:cNvSpPr txBox="1"/>
          <p:nvPr/>
        </p:nvSpPr>
        <p:spPr>
          <a:xfrm>
            <a:off x="7130415" y="1889125"/>
            <a:ext cx="4206240" cy="4227195"/>
          </a:xfrm>
          <a:prstGeom prst="rect">
            <a:avLst/>
          </a:prstGeom>
          <a:noFill/>
        </p:spPr>
        <p:txBody>
          <a:bodyPr wrap="square" lIns="90000" tIns="46800" rIns="90000" bIns="46800" rtlCol="0" anchor="t" anchorCtr="0">
            <a:normAutofit fontScale="90000"/>
          </a:bodyPr>
          <a:lstStyle/>
          <a:p>
            <a:pPr marR="0" lvl="0" indent="0" algn="ctr" defTabSz="913765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500"/>
              </a:spcAft>
              <a:buClrTx/>
              <a:buSzTx/>
              <a:buFont typeface="Wingdings" panose="05000000000000000000" charset="0"/>
              <a:buNone/>
              <a:defRPr/>
            </a:pPr>
            <a:endParaRPr lang="zh-CN" altLang="en-US" b="1">
              <a:latin typeface="等线" charset="0"/>
              <a:ea typeface="等线" charset="0"/>
              <a:cs typeface="等线" charset="0"/>
            </a:endParaRPr>
          </a:p>
          <a:p>
            <a:pPr marL="285750" indent="-285750" algn="l" fontAlgn="auto">
              <a:lnSpc>
                <a:spcPct val="150000"/>
              </a:lnSpc>
              <a:buFont typeface="Wingdings" panose="05000000000000000000" charset="0"/>
              <a:buChar char=""/>
            </a:pPr>
            <a:r>
              <a:rPr sz="2000" b="1">
                <a:latin typeface="等线" charset="0"/>
                <a:ea typeface="等线" charset="0"/>
                <a:cs typeface="等线" charset="0"/>
                <a:sym typeface="+mn-ea"/>
              </a:rPr>
              <a:t>201180024 陈灵灵 </a:t>
            </a:r>
          </a:p>
          <a:p>
            <a:pPr indent="0" algn="l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sz="2000" b="1">
                <a:latin typeface="等线" charset="0"/>
                <a:ea typeface="等线" charset="0"/>
                <a:cs typeface="等线" charset="0"/>
                <a:sym typeface="+mn-ea"/>
              </a:rPr>
              <a:t>主要负责网页前端制作和前后端交互</a:t>
            </a:r>
          </a:p>
          <a:p>
            <a:pPr indent="0" algn="l" fontAlgn="auto">
              <a:lnSpc>
                <a:spcPct val="150000"/>
              </a:lnSpc>
              <a:buFont typeface="Wingdings" panose="05000000000000000000" charset="0"/>
              <a:buNone/>
            </a:pPr>
            <a:endParaRPr sz="2000" b="1">
              <a:latin typeface="等线" charset="0"/>
              <a:ea typeface="等线" charset="0"/>
              <a:cs typeface="等线" charset="0"/>
              <a:sym typeface="+mn-ea"/>
            </a:endParaRPr>
          </a:p>
          <a:p>
            <a:pPr marL="285750" indent="-285750" algn="l" fontAlgn="auto">
              <a:lnSpc>
                <a:spcPct val="150000"/>
              </a:lnSpc>
              <a:buFont typeface="Wingdings" panose="05000000000000000000" charset="0"/>
              <a:buChar char=""/>
            </a:pPr>
            <a:r>
              <a:rPr sz="2000" b="1">
                <a:latin typeface="等线" charset="0"/>
                <a:ea typeface="等线" charset="0"/>
                <a:cs typeface="等线" charset="0"/>
                <a:sym typeface="+mn-ea"/>
              </a:rPr>
              <a:t>201250034 韩佳希 </a:t>
            </a:r>
          </a:p>
          <a:p>
            <a:pPr indent="0" algn="l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sz="2000" b="1">
                <a:latin typeface="等线" charset="0"/>
                <a:ea typeface="等线" charset="0"/>
                <a:cs typeface="等线" charset="0"/>
                <a:sym typeface="+mn-ea"/>
              </a:rPr>
              <a:t>主要负责文本分析、ppt制作和论文撰写</a:t>
            </a:r>
          </a:p>
          <a:p>
            <a:pPr indent="0" algn="l" fontAlgn="auto">
              <a:lnSpc>
                <a:spcPct val="150000"/>
              </a:lnSpc>
              <a:buFont typeface="Wingdings" panose="05000000000000000000" charset="0"/>
              <a:buNone/>
            </a:pPr>
            <a:endParaRPr sz="2000" b="1">
              <a:latin typeface="等线" charset="0"/>
              <a:ea typeface="等线" charset="0"/>
              <a:cs typeface="等线" charset="0"/>
              <a:sym typeface="+mn-ea"/>
            </a:endParaRPr>
          </a:p>
          <a:p>
            <a:pPr marL="285750" indent="-285750" algn="l" fontAlgn="auto">
              <a:lnSpc>
                <a:spcPct val="150000"/>
              </a:lnSpc>
              <a:buFont typeface="Wingdings" panose="05000000000000000000" charset="0"/>
              <a:buChar char=""/>
            </a:pPr>
            <a:r>
              <a:rPr sz="2000" b="1">
                <a:latin typeface="等线" charset="0"/>
                <a:ea typeface="等线" charset="0"/>
                <a:cs typeface="等线" charset="0"/>
                <a:sym typeface="+mn-ea"/>
              </a:rPr>
              <a:t>201250056 胡雨翎 </a:t>
            </a:r>
          </a:p>
          <a:p>
            <a:pPr indent="0" algn="l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sz="2000" b="1">
                <a:latin typeface="等线" charset="0"/>
                <a:ea typeface="等线" charset="0"/>
                <a:cs typeface="等线" charset="0"/>
                <a:sym typeface="+mn-ea"/>
              </a:rPr>
              <a:t>主要负责爬虫、数据库和论文撰写</a:t>
            </a:r>
            <a:endParaRPr b="1">
              <a:latin typeface="等线" charset="0"/>
              <a:ea typeface="等线" charset="0"/>
              <a:cs typeface="等线" charset="0"/>
              <a:sym typeface="+mn-ea"/>
            </a:endParaRPr>
          </a:p>
          <a:p>
            <a:pPr marL="285750" marR="0" lvl="0" indent="-285750" algn="l" defTabSz="913765" rtl="0" fontAlgn="auto">
              <a:lnSpc>
                <a:spcPct val="150000"/>
              </a:lnSpc>
              <a:spcBef>
                <a:spcPts val="0"/>
              </a:spcBef>
              <a:spcAft>
                <a:spcPts val="500"/>
              </a:spcAft>
              <a:buClrTx/>
              <a:buSzTx/>
              <a:buFont typeface="Wingdings" panose="05000000000000000000" charset="0"/>
              <a:buChar char=""/>
              <a:defRPr/>
            </a:pPr>
            <a:endParaRPr kumimoji="0" lang="zh-CN" altLang="en-US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charset="0"/>
              <a:ea typeface="等线" charset="0"/>
              <a:sym typeface="字魂59号-创粗黑" panose="00000500000000000000" pitchFamily="2" charset="-122"/>
            </a:endParaRPr>
          </a:p>
        </p:txBody>
      </p:sp>
      <p:sp>
        <p:nvSpPr>
          <p:cNvPr id="4" name="标题 1"/>
          <p:cNvSpPr>
            <a:spLocks noGrp="1"/>
          </p:cNvSpPr>
          <p:nvPr/>
        </p:nvSpPr>
        <p:spPr>
          <a:xfrm>
            <a:off x="1305560" y="321945"/>
            <a:ext cx="2884805" cy="663575"/>
          </a:xfrm>
          <a:prstGeom prst="rect">
            <a:avLst/>
          </a:prstGeom>
          <a:noFill/>
        </p:spPr>
        <p:txBody>
          <a:bodyPr anchor="b"/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zh-CN" altLang="en-US" sz="2800" dirty="0">
              <a:solidFill>
                <a:schemeClr val="bg1"/>
              </a:solidFill>
              <a:latin typeface="等线" charset="0"/>
              <a:ea typeface="等线" charset="0"/>
              <a:sym typeface="字魂59号-创粗黑" panose="00000500000000000000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 rot="20700000">
            <a:off x="3678555" y="2635885"/>
            <a:ext cx="1515110" cy="578485"/>
          </a:xfrm>
          <a:prstGeom prst="rect">
            <a:avLst/>
          </a:prstGeom>
          <a:noFill/>
        </p:spPr>
        <p:txBody>
          <a:bodyPr wrap="none" lIns="90000" tIns="46800" rIns="90000" bIns="46800" rtlCol="0" anchor="ctr" anchorCtr="0">
            <a:normAutofit/>
          </a:bodyPr>
          <a:lstStyle/>
          <a:p>
            <a:pPr algn="ctr"/>
            <a:r>
              <a:rPr lang="zh-CN" altLang="en-US" sz="1335" b="1" dirty="0">
                <a:latin typeface="等线" charset="0"/>
                <a:ea typeface="等线" charset="0"/>
                <a:cs typeface="等线" charset="0"/>
              </a:rPr>
              <a:t>法院判决书关键信息</a:t>
            </a:r>
          </a:p>
          <a:p>
            <a:pPr algn="ctr"/>
            <a:r>
              <a:rPr lang="zh-CN" altLang="en-US" sz="1335" b="1" dirty="0">
                <a:latin typeface="等线" charset="0"/>
                <a:ea typeface="等线" charset="0"/>
                <a:cs typeface="等线" charset="0"/>
              </a:rPr>
              <a:t>抽取系统设计与实现_刘稳</a:t>
            </a:r>
          </a:p>
        </p:txBody>
      </p:sp>
      <p:sp>
        <p:nvSpPr>
          <p:cNvPr id="6" name="文本框 5"/>
          <p:cNvSpPr txBox="1"/>
          <p:nvPr/>
        </p:nvSpPr>
        <p:spPr>
          <a:xfrm rot="20700000">
            <a:off x="3759200" y="3518535"/>
            <a:ext cx="1515110" cy="578485"/>
          </a:xfrm>
          <a:prstGeom prst="rect">
            <a:avLst/>
          </a:prstGeom>
          <a:noFill/>
        </p:spPr>
        <p:txBody>
          <a:bodyPr wrap="none" lIns="90000" tIns="46800" rIns="90000" bIns="46800" rtlCol="0" anchor="ctr" anchorCtr="0">
            <a:normAutofit/>
          </a:bodyPr>
          <a:lstStyle/>
          <a:p>
            <a:pPr algn="ctr"/>
            <a:r>
              <a:rPr lang="zh-CN" altLang="en-US" sz="1335" b="1" dirty="0">
                <a:latin typeface="等线" charset="0"/>
                <a:ea typeface="等线" charset="0"/>
                <a:cs typeface="等线" charset="0"/>
              </a:rPr>
              <a:t>基于CRF的中文微博</a:t>
            </a:r>
          </a:p>
          <a:p>
            <a:pPr algn="ctr"/>
            <a:r>
              <a:rPr lang="zh-CN" altLang="en-US" sz="1335" b="1" dirty="0">
                <a:latin typeface="等线" charset="0"/>
                <a:ea typeface="等线" charset="0"/>
                <a:cs typeface="等线" charset="0"/>
              </a:rPr>
              <a:t>交通信息事件抽取_熊佳茜</a:t>
            </a:r>
          </a:p>
        </p:txBody>
      </p:sp>
      <p:sp>
        <p:nvSpPr>
          <p:cNvPr id="7" name="文本框 6"/>
          <p:cNvSpPr txBox="1"/>
          <p:nvPr/>
        </p:nvSpPr>
        <p:spPr>
          <a:xfrm rot="20700000">
            <a:off x="3759200" y="4479925"/>
            <a:ext cx="1515110" cy="578485"/>
          </a:xfrm>
          <a:prstGeom prst="rect">
            <a:avLst/>
          </a:prstGeom>
          <a:noFill/>
        </p:spPr>
        <p:txBody>
          <a:bodyPr wrap="none" lIns="90000" tIns="46800" rIns="90000" bIns="46800" rtlCol="0" anchor="ctr" anchorCtr="0">
            <a:normAutofit/>
          </a:bodyPr>
          <a:lstStyle/>
          <a:p>
            <a:pPr algn="ctr"/>
            <a:r>
              <a:rPr lang="zh-CN" altLang="en-US" sz="1335" b="1" dirty="0">
                <a:latin typeface="等线" charset="0"/>
                <a:ea typeface="等线" charset="0"/>
                <a:cs typeface="等线" charset="0"/>
              </a:rPr>
              <a:t>微博文本的事件</a:t>
            </a:r>
          </a:p>
          <a:p>
            <a:pPr algn="ctr"/>
            <a:r>
              <a:rPr lang="zh-CN" altLang="en-US" sz="1335" b="1" dirty="0">
                <a:latin typeface="等线" charset="0"/>
                <a:ea typeface="等线" charset="0"/>
                <a:cs typeface="等线" charset="0"/>
              </a:rPr>
              <a:t>抽取与可视化_高天蒙</a:t>
            </a:r>
          </a:p>
        </p:txBody>
      </p:sp>
      <p:sp>
        <p:nvSpPr>
          <p:cNvPr id="8" name="文本框 7"/>
          <p:cNvSpPr txBox="1"/>
          <p:nvPr/>
        </p:nvSpPr>
        <p:spPr>
          <a:xfrm rot="900000">
            <a:off x="1103630" y="2829560"/>
            <a:ext cx="1515110" cy="578485"/>
          </a:xfrm>
          <a:prstGeom prst="rect">
            <a:avLst/>
          </a:prstGeom>
          <a:noFill/>
        </p:spPr>
        <p:txBody>
          <a:bodyPr wrap="none" lIns="90000" tIns="46800" rIns="90000" bIns="46800" rtlCol="0" anchor="ctr" anchorCtr="0">
            <a:normAutofit/>
          </a:bodyPr>
          <a:lstStyle/>
          <a:p>
            <a:pPr algn="ctr"/>
            <a:r>
              <a:rPr lang="zh-CN" altLang="en-US" sz="1335" b="1" dirty="0">
                <a:latin typeface="等线" charset="0"/>
                <a:ea typeface="等线" charset="0"/>
                <a:cs typeface="等线" charset="0"/>
              </a:rPr>
              <a:t>基于条件随机场的</a:t>
            </a:r>
          </a:p>
          <a:p>
            <a:pPr algn="ctr"/>
            <a:r>
              <a:rPr lang="zh-CN" altLang="en-US" sz="1335" b="1" dirty="0">
                <a:latin typeface="等线" charset="0"/>
                <a:ea typeface="等线" charset="0"/>
                <a:cs typeface="等线" charset="0"/>
              </a:rPr>
              <a:t>古汉语自动断句与标点方法</a:t>
            </a:r>
          </a:p>
        </p:txBody>
      </p:sp>
      <p:sp>
        <p:nvSpPr>
          <p:cNvPr id="9" name="文本框 8"/>
          <p:cNvSpPr txBox="1"/>
          <p:nvPr/>
        </p:nvSpPr>
        <p:spPr>
          <a:xfrm rot="900000">
            <a:off x="1097280" y="3586480"/>
            <a:ext cx="1515110" cy="578485"/>
          </a:xfrm>
          <a:prstGeom prst="rect">
            <a:avLst/>
          </a:prstGeom>
          <a:noFill/>
        </p:spPr>
        <p:txBody>
          <a:bodyPr wrap="none" lIns="90000" tIns="46800" rIns="90000" bIns="46800" rtlCol="0" anchor="ctr" anchorCtr="0">
            <a:normAutofit/>
          </a:bodyPr>
          <a:lstStyle/>
          <a:p>
            <a:pPr algn="ctr"/>
            <a:r>
              <a:rPr lang="zh-CN" altLang="en-US" sz="1335" b="1" dirty="0">
                <a:latin typeface="等线" charset="0"/>
                <a:ea typeface="等线" charset="0"/>
                <a:cs typeface="等线" charset="0"/>
              </a:rPr>
              <a:t>基于N-gram的</a:t>
            </a:r>
          </a:p>
          <a:p>
            <a:pPr algn="ctr"/>
            <a:r>
              <a:rPr lang="zh-CN" altLang="en-US" sz="1335" b="1" dirty="0">
                <a:latin typeface="等线" charset="0"/>
                <a:ea typeface="等线" charset="0"/>
                <a:cs typeface="等线" charset="0"/>
              </a:rPr>
              <a:t>双向匹配中文分词方法</a:t>
            </a:r>
          </a:p>
        </p:txBody>
      </p:sp>
      <p:sp>
        <p:nvSpPr>
          <p:cNvPr id="10" name="文本框 9"/>
          <p:cNvSpPr txBox="1"/>
          <p:nvPr/>
        </p:nvSpPr>
        <p:spPr>
          <a:xfrm rot="900000">
            <a:off x="854710" y="4304030"/>
            <a:ext cx="2000885" cy="962660"/>
          </a:xfrm>
          <a:prstGeom prst="rect">
            <a:avLst/>
          </a:prstGeom>
          <a:noFill/>
        </p:spPr>
        <p:txBody>
          <a:bodyPr wrap="none" lIns="90000" tIns="46800" rIns="90000" bIns="46800" rtlCol="0" anchor="ctr" anchorCtr="0">
            <a:normAutofit/>
          </a:bodyPr>
          <a:lstStyle/>
          <a:p>
            <a:pPr algn="ctr"/>
            <a:r>
              <a:rPr lang="zh-CN" altLang="en-US" sz="1335" b="1" dirty="0">
                <a:latin typeface="等线" charset="0"/>
                <a:ea typeface="等线" charset="0"/>
                <a:cs typeface="等线" charset="0"/>
              </a:rPr>
              <a:t>Bidirectional </a:t>
            </a:r>
          </a:p>
          <a:p>
            <a:pPr algn="ctr"/>
            <a:r>
              <a:rPr lang="zh-CN" altLang="en-US" sz="1335" b="1" dirty="0">
                <a:latin typeface="等线" charset="0"/>
                <a:ea typeface="等线" charset="0"/>
                <a:cs typeface="等线" charset="0"/>
              </a:rPr>
              <a:t>LSTM-CRF Models </a:t>
            </a:r>
          </a:p>
          <a:p>
            <a:pPr algn="ctr"/>
            <a:r>
              <a:rPr lang="zh-CN" altLang="en-US" sz="1335" b="1" dirty="0">
                <a:latin typeface="等线" charset="0"/>
                <a:ea typeface="等线" charset="0"/>
                <a:cs typeface="等线" charset="0"/>
              </a:rPr>
              <a:t>for Sequence Tagging</a:t>
            </a:r>
          </a:p>
        </p:txBody>
      </p:sp>
      <p:sp>
        <p:nvSpPr>
          <p:cNvPr id="16" name="íṡ1íḑè"/>
          <p:cNvSpPr txBox="1"/>
          <p:nvPr/>
        </p:nvSpPr>
        <p:spPr bwMode="auto">
          <a:xfrm>
            <a:off x="2198370" y="6116320"/>
            <a:ext cx="1991995" cy="44196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none" lIns="90000" tIns="46800" rIns="90000" bIns="46800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charset="0"/>
                <a:ea typeface="等线" charset="0"/>
                <a:sym typeface="字魂59号-创粗黑" panose="00000500000000000000" pitchFamily="2" charset="-122"/>
              </a:rPr>
              <a:t>文献参考</a:t>
            </a:r>
          </a:p>
        </p:txBody>
      </p:sp>
      <p:pic>
        <p:nvPicPr>
          <p:cNvPr id="216" name="图片 215" descr="QQ20211212-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16720" y="38100"/>
            <a:ext cx="2336165" cy="8458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</p:pic>
      <p:sp>
        <p:nvSpPr>
          <p:cNvPr id="21" name="íṡ1íḑè"/>
          <p:cNvSpPr txBox="1"/>
          <p:nvPr/>
        </p:nvSpPr>
        <p:spPr bwMode="auto">
          <a:xfrm>
            <a:off x="8227695" y="1165225"/>
            <a:ext cx="1991995" cy="44196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none" lIns="90000" tIns="46800" rIns="90000" bIns="46800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charset="0"/>
                <a:ea typeface="等线" charset="0"/>
                <a:sym typeface="字魂59号-创粗黑" panose="00000500000000000000" pitchFamily="2" charset="-122"/>
              </a:rPr>
              <a:t>小组分工</a:t>
            </a:r>
          </a:p>
        </p:txBody>
      </p:sp>
      <p:sp>
        <p:nvSpPr>
          <p:cNvPr id="26" name="标题 1"/>
          <p:cNvSpPr>
            <a:spLocks noGrp="1"/>
          </p:cNvSpPr>
          <p:nvPr/>
        </p:nvSpPr>
        <p:spPr>
          <a:xfrm>
            <a:off x="1489075" y="346710"/>
            <a:ext cx="2884805" cy="663575"/>
          </a:xfrm>
          <a:prstGeom prst="rect">
            <a:avLst/>
          </a:prstGeom>
          <a:noFill/>
        </p:spPr>
        <p:txBody>
          <a:bodyPr anchor="b"/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zh-CN" altLang="en-US" sz="2800" dirty="0">
              <a:solidFill>
                <a:schemeClr val="bg1"/>
              </a:solidFill>
              <a:latin typeface="等线" charset="0"/>
              <a:ea typeface="等线" charset="0"/>
              <a:sym typeface="字魂59号-创粗黑" panose="000005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877"/>
    </mc:Choice>
    <mc:Fallback xmlns="">
      <p:transition advTm="2877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矩形 116"/>
          <p:cNvSpPr/>
          <p:nvPr/>
        </p:nvSpPr>
        <p:spPr>
          <a:xfrm flipH="1">
            <a:off x="580437" y="637587"/>
            <a:ext cx="10825884" cy="5667826"/>
          </a:xfrm>
          <a:prstGeom prst="rect">
            <a:avLst/>
          </a:prstGeom>
          <a:blipFill dpi="0" rotWithShape="1">
            <a:blip r:embed="rId4">
              <a:alphaModFix amt="8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魂59号-创粗黑" panose="00000500000000000000" pitchFamily="2" charset="-122"/>
              <a:ea typeface="字魂59号-创粗黑" panose="00000500000000000000" pitchFamily="2" charset="-122"/>
              <a:sym typeface="字魂59号-创粗黑" panose="00000500000000000000" pitchFamily="2" charset="-122"/>
            </a:endParaRPr>
          </a:p>
        </p:txBody>
      </p:sp>
      <p:grpSp>
        <p:nvGrpSpPr>
          <p:cNvPr id="149" name="组合 148"/>
          <p:cNvGrpSpPr/>
          <p:nvPr/>
        </p:nvGrpSpPr>
        <p:grpSpPr>
          <a:xfrm>
            <a:off x="724244" y="2938096"/>
            <a:ext cx="6547385" cy="2513974"/>
            <a:chOff x="1267804" y="2000836"/>
            <a:chExt cx="6547385" cy="2513974"/>
          </a:xfrm>
        </p:grpSpPr>
        <p:sp>
          <p:nvSpPr>
            <p:cNvPr id="123" name="标题 1104"/>
            <p:cNvSpPr txBox="1"/>
            <p:nvPr/>
          </p:nvSpPr>
          <p:spPr>
            <a:xfrm>
              <a:off x="1267804" y="2992769"/>
              <a:ext cx="6188531" cy="478635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r" defTabSz="913765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000" b="1" kern="1200">
                  <a:solidFill>
                    <a:srgbClr val="08A0E2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l" defTabSz="913765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uLnTx/>
                <a:uFillTx/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2178344" y="2094479"/>
              <a:ext cx="4992370" cy="9220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5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charset="0"/>
                  <a:ea typeface="等线" charset="0"/>
                  <a:sym typeface="字魂59号-创粗黑" panose="00000500000000000000" pitchFamily="2" charset="-122"/>
                </a:rPr>
                <a:t>恳请批评指正！</a:t>
              </a:r>
              <a:endPara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charset="0"/>
                <a:ea typeface="等线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140" name="矩形 139"/>
            <p:cNvSpPr/>
            <p:nvPr/>
          </p:nvSpPr>
          <p:spPr>
            <a:xfrm>
              <a:off x="1533869" y="4126242"/>
              <a:ext cx="6281320" cy="38856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endPara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endParaRPr>
            </a:p>
          </p:txBody>
        </p:sp>
        <p:sp>
          <p:nvSpPr>
            <p:cNvPr id="147" name="文本框 146"/>
            <p:cNvSpPr txBox="1"/>
            <p:nvPr/>
          </p:nvSpPr>
          <p:spPr>
            <a:xfrm>
              <a:off x="1533869" y="2000836"/>
              <a:ext cx="209150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CN" altLang="en-US" sz="6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endParaRPr>
            </a:p>
          </p:txBody>
        </p:sp>
      </p:grpSp>
      <p:pic>
        <p:nvPicPr>
          <p:cNvPr id="215" name="图片 214"/>
          <p:cNvPicPr preferRelativeResize="0"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6140" y="1938020"/>
            <a:ext cx="2694940" cy="3443605"/>
          </a:xfrm>
          <a:prstGeom prst="rect">
            <a:avLst/>
          </a:prstGeom>
          <a:solidFill>
            <a:schemeClr val="bg1">
              <a:lumMod val="95000"/>
              <a:alpha val="22000"/>
            </a:schemeClr>
          </a:solidFill>
        </p:spPr>
      </p:pic>
      <p:pic>
        <p:nvPicPr>
          <p:cNvPr id="18" name="图片 17" descr="QQ20211212-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56955" y="86995"/>
            <a:ext cx="2667635" cy="9658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02661"/>
    </mc:Choice>
    <mc:Fallback xmlns="">
      <p:transition advTm="102661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 bwMode="auto">
          <a:xfrm>
            <a:off x="289560" y="1118870"/>
            <a:ext cx="11612880" cy="5546090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dk1"/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sym typeface="字魂59号-创粗黑" panose="00000500000000000000" pitchFamily="2" charset="-122"/>
            </a:endParaRPr>
          </a:p>
        </p:txBody>
      </p:sp>
      <p:sp>
        <p:nvSpPr>
          <p:cNvPr id="4" name="işḷïḋê"/>
          <p:cNvSpPr/>
          <p:nvPr/>
        </p:nvSpPr>
        <p:spPr bwMode="auto">
          <a:xfrm>
            <a:off x="300075" y="1118942"/>
            <a:ext cx="11366284" cy="845476"/>
          </a:xfrm>
          <a:prstGeom prst="rect">
            <a:avLst/>
          </a:prstGeom>
          <a:solidFill>
            <a:srgbClr val="1A3172"/>
          </a:solidFill>
          <a:ln>
            <a:noFill/>
          </a:ln>
        </p:spPr>
        <p:txBody>
          <a:bodyPr wrap="square" lIns="90000" tIns="46800" rIns="90000" bIns="46800" rtlCol="0">
            <a:normAutofit/>
          </a:bodyPr>
          <a:lstStyle/>
          <a:p>
            <a:pPr marL="0" marR="0" lvl="0" indent="0" algn="ctr" defTabSz="913765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字魂59号-创粗黑" panose="00000500000000000000" pitchFamily="2" charset="-122"/>
              <a:ea typeface="字魂59号-创粗黑" panose="00000500000000000000" pitchFamily="2" charset="-122"/>
              <a:sym typeface="字魂59号-创粗黑" panose="00000500000000000000" pitchFamily="2" charset="-122"/>
            </a:endParaRPr>
          </a:p>
        </p:txBody>
      </p:sp>
      <p:sp>
        <p:nvSpPr>
          <p:cNvPr id="9" name="矩形 8"/>
          <p:cNvSpPr/>
          <p:nvPr/>
        </p:nvSpPr>
        <p:spPr bwMode="auto">
          <a:xfrm>
            <a:off x="546735" y="2110105"/>
            <a:ext cx="5381625" cy="412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R="0" lvl="0" indent="457200" algn="l" defTabSz="913765" rtl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lang="zh-CN" altLang="zh-CN" dirty="0">
                <a:effectLst/>
                <a:ea typeface="等线" panose="02010600030101010101" pitchFamily="2" charset="-122"/>
                <a:cs typeface="Times New Roman" panose="02020503050405090304" pitchFamily="18" charset="0"/>
              </a:rPr>
              <a:t>大数据技术的意义不在于掌握庞大的数据信息，而在于对这些含</a:t>
            </a:r>
            <a:r>
              <a:rPr lang="zh-CN" altLang="zh-CN" b="1" dirty="0">
                <a:effectLst/>
                <a:ea typeface="等线" panose="02010600030101010101" pitchFamily="2" charset="-122"/>
                <a:cs typeface="Times New Roman" panose="02020503050405090304" pitchFamily="18" charset="0"/>
              </a:rPr>
              <a:t>有意义的数据</a:t>
            </a:r>
            <a:r>
              <a:rPr lang="zh-CN" altLang="zh-CN" dirty="0">
                <a:effectLst/>
                <a:ea typeface="等线" panose="02010600030101010101" pitchFamily="2" charset="-122"/>
                <a:cs typeface="Times New Roman" panose="02020503050405090304" pitchFamily="18" charset="0"/>
              </a:rPr>
              <a:t>进行</a:t>
            </a:r>
            <a:r>
              <a:rPr lang="zh-CN" altLang="zh-CN" b="1" dirty="0">
                <a:effectLst/>
                <a:ea typeface="等线" panose="02010600030101010101" pitchFamily="2" charset="-122"/>
                <a:cs typeface="Times New Roman" panose="02020503050405090304" pitchFamily="18" charset="0"/>
              </a:rPr>
              <a:t>专业化处理</a:t>
            </a:r>
            <a:r>
              <a:rPr lang="zh-CN" altLang="zh-CN" dirty="0">
                <a:effectLst/>
                <a:ea typeface="等线" panose="02010600030101010101" pitchFamily="2" charset="-122"/>
                <a:cs typeface="Times New Roman" panose="02020503050405090304" pitchFamily="18" charset="0"/>
              </a:rPr>
              <a:t>，得到从海量数据中找到不容易昭示的</a:t>
            </a:r>
            <a:r>
              <a:rPr lang="zh-CN" altLang="zh-CN" b="1" dirty="0">
                <a:effectLst/>
                <a:ea typeface="等线" panose="02010600030101010101" pitchFamily="2" charset="-122"/>
                <a:cs typeface="Times New Roman" panose="02020503050405090304" pitchFamily="18" charset="0"/>
              </a:rPr>
              <a:t>规律和预测</a:t>
            </a:r>
            <a:r>
              <a:rPr lang="zh-CN" altLang="zh-CN" dirty="0">
                <a:effectLst/>
                <a:ea typeface="等线" panose="02010600030101010101" pitchFamily="2" charset="-122"/>
                <a:cs typeface="Times New Roman" panose="02020503050405090304" pitchFamily="18" charset="0"/>
              </a:rPr>
              <a:t>，从而使人受益。</a:t>
            </a:r>
          </a:p>
          <a:p>
            <a:pPr marR="0" lvl="0" indent="457200" algn="l" defTabSz="913765" rtl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lang="zh-CN" altLang="zh-CN" dirty="0">
                <a:effectLst/>
                <a:ea typeface="等线" panose="02010600030101010101" pitchFamily="2" charset="-122"/>
                <a:cs typeface="Times New Roman" panose="02020503050405090304" pitchFamily="18" charset="0"/>
              </a:rPr>
              <a:t>对于司法数据分析亦是如此。特别是近年来国家提出了建设“智慧法院”的意见，更加说明了大数据技术对服务人民群中、服务审判执行、服务司法管理的重要保障作用。</a:t>
            </a: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503050405090304" pitchFamily="18" charset="0"/>
                <a:sym typeface="字魂59号-创粗黑" panose="00000500000000000000" pitchFamily="2" charset="-122"/>
              </a:rPr>
              <a:t>虽然裁判文书网为我们提供了</a:t>
            </a:r>
            <a:r>
              <a:rPr lang="zh-CN" altLang="en-US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503050405090304" pitchFamily="18" charset="0"/>
                <a:sym typeface="字魂59号-创粗黑" panose="00000500000000000000" pitchFamily="2" charset="-122"/>
              </a:rPr>
              <a:t>海量</a:t>
            </a: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503050405090304" pitchFamily="18" charset="0"/>
                <a:sym typeface="字魂59号-创粗黑" panose="00000500000000000000" pitchFamily="2" charset="-122"/>
              </a:rPr>
              <a:t>的文书信息，但</a:t>
            </a: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503050405090304" pitchFamily="18" charset="0"/>
                <a:sym typeface="字魂59号-创粗黑" panose="00000500000000000000" pitchFamily="2" charset="-122"/>
              </a:rPr>
              <a:t>缺少对关键信息标注、相似案例分析等功能</a:t>
            </a: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503050405090304" pitchFamily="18" charset="0"/>
                <a:sym typeface="字魂59号-创粗黑" panose="00000500000000000000" pitchFamily="2" charset="-122"/>
              </a:rPr>
              <a:t>，使得筛选有效信息有一定困难。</a:t>
            </a:r>
            <a:endParaRPr kumimoji="0" lang="en-US" altLang="zh-CN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字魂59号-创粗黑" panose="00000500000000000000" pitchFamily="2" charset="-122"/>
              <a:ea typeface="字魂59号-创粗黑" panose="00000500000000000000" pitchFamily="2" charset="-122"/>
              <a:sym typeface="字魂59号-创粗黑" panose="00000500000000000000" pitchFamily="2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1764" y="2558391"/>
            <a:ext cx="4739141" cy="2666389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6531735" y="5224741"/>
            <a:ext cx="4948748" cy="907473"/>
          </a:xfrm>
          <a:prstGeom prst="rect">
            <a:avLst/>
          </a:prstGeom>
          <a:noFill/>
        </p:spPr>
        <p:txBody>
          <a:bodyPr wrap="square" lIns="90000" tIns="46800" rIns="90000" bIns="46800" rtlCol="0" anchor="ctr" anchorCtr="0">
            <a:normAutofit/>
          </a:bodyPr>
          <a:lstStyle/>
          <a:p>
            <a:pPr algn="ctr"/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等线" charset="0"/>
                <a:ea typeface="等线" charset="0"/>
              </a:rPr>
              <a:t>图为重庆市司法政务数据中心大数据可视化案例</a:t>
            </a:r>
          </a:p>
        </p:txBody>
      </p:sp>
      <p:sp>
        <p:nvSpPr>
          <p:cNvPr id="12" name="矩形 11"/>
          <p:cNvSpPr/>
          <p:nvPr/>
        </p:nvSpPr>
        <p:spPr>
          <a:xfrm>
            <a:off x="293370" y="306705"/>
            <a:ext cx="3178810" cy="666750"/>
          </a:xfrm>
          <a:prstGeom prst="rect">
            <a:avLst/>
          </a:prstGeom>
          <a:solidFill>
            <a:schemeClr val="tx2"/>
          </a:solidFill>
          <a:ln w="381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3" name="标题 12"/>
          <p:cNvSpPr>
            <a:spLocks noGrp="1"/>
          </p:cNvSpPr>
          <p:nvPr>
            <p:ph type="title"/>
          </p:nvPr>
        </p:nvSpPr>
        <p:spPr>
          <a:xfrm>
            <a:off x="1305560" y="309880"/>
            <a:ext cx="2884805" cy="663575"/>
          </a:xfrm>
          <a:noFill/>
        </p:spPr>
        <p:txBody>
          <a:bodyPr/>
          <a:lstStyle/>
          <a:p>
            <a:r>
              <a:rPr lang="zh-CN" altLang="en-US" sz="2800" dirty="0">
                <a:solidFill>
                  <a:schemeClr val="bg1"/>
                </a:solidFill>
                <a:latin typeface="等线" charset="0"/>
                <a:ea typeface="等线" charset="0"/>
                <a:sym typeface="字魂59号-创粗黑" panose="00000500000000000000" pitchFamily="2" charset="-122"/>
              </a:rPr>
              <a:t>研究意义</a:t>
            </a:r>
          </a:p>
        </p:txBody>
      </p:sp>
      <p:sp>
        <p:nvSpPr>
          <p:cNvPr id="549" name="book-and-cd_43679"/>
          <p:cNvSpPr>
            <a:spLocks noChangeAspect="1"/>
          </p:cNvSpPr>
          <p:nvPr/>
        </p:nvSpPr>
        <p:spPr bwMode="auto">
          <a:xfrm>
            <a:off x="546693" y="395618"/>
            <a:ext cx="609685" cy="488288"/>
          </a:xfrm>
          <a:custGeom>
            <a:avLst/>
            <a:gdLst>
              <a:gd name="connsiteX0" fmla="*/ 452113 w 560604"/>
              <a:gd name="connsiteY0" fmla="*/ 77314 h 448980"/>
              <a:gd name="connsiteX1" fmla="*/ 417185 w 560604"/>
              <a:gd name="connsiteY1" fmla="*/ 112165 h 448980"/>
              <a:gd name="connsiteX2" fmla="*/ 452113 w 560604"/>
              <a:gd name="connsiteY2" fmla="*/ 145726 h 448980"/>
              <a:gd name="connsiteX3" fmla="*/ 485747 w 560604"/>
              <a:gd name="connsiteY3" fmla="*/ 112165 h 448980"/>
              <a:gd name="connsiteX4" fmla="*/ 452113 w 560604"/>
              <a:gd name="connsiteY4" fmla="*/ 77314 h 448980"/>
              <a:gd name="connsiteX5" fmla="*/ 118850 w 560604"/>
              <a:gd name="connsiteY5" fmla="*/ 64516 h 448980"/>
              <a:gd name="connsiteX6" fmla="*/ 40048 w 560604"/>
              <a:gd name="connsiteY6" fmla="*/ 77417 h 448980"/>
              <a:gd name="connsiteX7" fmla="*/ 40048 w 560604"/>
              <a:gd name="connsiteY7" fmla="*/ 392214 h 448980"/>
              <a:gd name="connsiteX8" fmla="*/ 107224 w 560604"/>
              <a:gd name="connsiteY8" fmla="*/ 380602 h 448980"/>
              <a:gd name="connsiteX9" fmla="*/ 255786 w 560604"/>
              <a:gd name="connsiteY9" fmla="*/ 412856 h 448980"/>
              <a:gd name="connsiteX10" fmla="*/ 255786 w 560604"/>
              <a:gd name="connsiteY10" fmla="*/ 277390 h 448980"/>
              <a:gd name="connsiteX11" fmla="*/ 246743 w 560604"/>
              <a:gd name="connsiteY11" fmla="*/ 287711 h 448980"/>
              <a:gd name="connsiteX12" fmla="*/ 246743 w 560604"/>
              <a:gd name="connsiteY12" fmla="*/ 109671 h 448980"/>
              <a:gd name="connsiteX13" fmla="*/ 118850 w 560604"/>
              <a:gd name="connsiteY13" fmla="*/ 64516 h 448980"/>
              <a:gd name="connsiteX14" fmla="*/ 452113 w 560604"/>
              <a:gd name="connsiteY14" fmla="*/ 64406 h 448980"/>
              <a:gd name="connsiteX15" fmla="*/ 498683 w 560604"/>
              <a:gd name="connsiteY15" fmla="*/ 112165 h 448980"/>
              <a:gd name="connsiteX16" fmla="*/ 452113 w 560604"/>
              <a:gd name="connsiteY16" fmla="*/ 158634 h 448980"/>
              <a:gd name="connsiteX17" fmla="*/ 404248 w 560604"/>
              <a:gd name="connsiteY17" fmla="*/ 112165 h 448980"/>
              <a:gd name="connsiteX18" fmla="*/ 452113 w 560604"/>
              <a:gd name="connsiteY18" fmla="*/ 64406 h 448980"/>
              <a:gd name="connsiteX19" fmla="*/ 452058 w 560604"/>
              <a:gd name="connsiteY19" fmla="*/ 59344 h 448980"/>
              <a:gd name="connsiteX20" fmla="*/ 399076 w 560604"/>
              <a:gd name="connsiteY20" fmla="*/ 112237 h 448980"/>
              <a:gd name="connsiteX21" fmla="*/ 452058 w 560604"/>
              <a:gd name="connsiteY21" fmla="*/ 163840 h 448980"/>
              <a:gd name="connsiteX22" fmla="*/ 505039 w 560604"/>
              <a:gd name="connsiteY22" fmla="*/ 112237 h 448980"/>
              <a:gd name="connsiteX23" fmla="*/ 452058 w 560604"/>
              <a:gd name="connsiteY23" fmla="*/ 59344 h 448980"/>
              <a:gd name="connsiteX24" fmla="*/ 118850 w 560604"/>
              <a:gd name="connsiteY24" fmla="*/ 50324 h 448980"/>
              <a:gd name="connsiteX25" fmla="*/ 257078 w 560604"/>
              <a:gd name="connsiteY25" fmla="*/ 99350 h 448980"/>
              <a:gd name="connsiteX26" fmla="*/ 334589 w 560604"/>
              <a:gd name="connsiteY26" fmla="*/ 58065 h 448980"/>
              <a:gd name="connsiteX27" fmla="*/ 329422 w 560604"/>
              <a:gd name="connsiteY27" fmla="*/ 76127 h 448980"/>
              <a:gd name="connsiteX28" fmla="*/ 268705 w 560604"/>
              <a:gd name="connsiteY28" fmla="*/ 109671 h 448980"/>
              <a:gd name="connsiteX29" fmla="*/ 268705 w 560604"/>
              <a:gd name="connsiteY29" fmla="*/ 287711 h 448980"/>
              <a:gd name="connsiteX30" fmla="*/ 259662 w 560604"/>
              <a:gd name="connsiteY30" fmla="*/ 277390 h 448980"/>
              <a:gd name="connsiteX31" fmla="*/ 259662 w 560604"/>
              <a:gd name="connsiteY31" fmla="*/ 412856 h 448980"/>
              <a:gd name="connsiteX32" fmla="*/ 405641 w 560604"/>
              <a:gd name="connsiteY32" fmla="*/ 380602 h 448980"/>
              <a:gd name="connsiteX33" fmla="*/ 475400 w 560604"/>
              <a:gd name="connsiteY33" fmla="*/ 392214 h 448980"/>
              <a:gd name="connsiteX34" fmla="*/ 475400 w 560604"/>
              <a:gd name="connsiteY34" fmla="*/ 233525 h 448980"/>
              <a:gd name="connsiteX35" fmla="*/ 510280 w 560604"/>
              <a:gd name="connsiteY35" fmla="*/ 221914 h 448980"/>
              <a:gd name="connsiteX36" fmla="*/ 510280 w 560604"/>
              <a:gd name="connsiteY36" fmla="*/ 437369 h 448980"/>
              <a:gd name="connsiteX37" fmla="*/ 290666 w 560604"/>
              <a:gd name="connsiteY37" fmla="*/ 437369 h 448980"/>
              <a:gd name="connsiteX38" fmla="*/ 258370 w 560604"/>
              <a:gd name="connsiteY38" fmla="*/ 448980 h 448980"/>
              <a:gd name="connsiteX39" fmla="*/ 226074 w 560604"/>
              <a:gd name="connsiteY39" fmla="*/ 437369 h 448980"/>
              <a:gd name="connsiteX40" fmla="*/ 0 w 560604"/>
              <a:gd name="connsiteY40" fmla="*/ 437369 h 448980"/>
              <a:gd name="connsiteX41" fmla="*/ 0 w 560604"/>
              <a:gd name="connsiteY41" fmla="*/ 113541 h 448980"/>
              <a:gd name="connsiteX42" fmla="*/ 24545 w 560604"/>
              <a:gd name="connsiteY42" fmla="*/ 96769 h 448980"/>
              <a:gd name="connsiteX43" fmla="*/ 24545 w 560604"/>
              <a:gd name="connsiteY43" fmla="*/ 67096 h 448980"/>
              <a:gd name="connsiteX44" fmla="*/ 29713 w 560604"/>
              <a:gd name="connsiteY44" fmla="*/ 65806 h 448980"/>
              <a:gd name="connsiteX45" fmla="*/ 118850 w 560604"/>
              <a:gd name="connsiteY45" fmla="*/ 50324 h 448980"/>
              <a:gd name="connsiteX46" fmla="*/ 449473 w 560604"/>
              <a:gd name="connsiteY46" fmla="*/ 0 h 448980"/>
              <a:gd name="connsiteX47" fmla="*/ 560604 w 560604"/>
              <a:gd name="connsiteY47" fmla="*/ 109657 h 448980"/>
              <a:gd name="connsiteX48" fmla="*/ 449473 w 560604"/>
              <a:gd name="connsiteY48" fmla="*/ 219313 h 448980"/>
              <a:gd name="connsiteX49" fmla="*/ 339634 w 560604"/>
              <a:gd name="connsiteY49" fmla="*/ 109657 h 448980"/>
              <a:gd name="connsiteX50" fmla="*/ 449473 w 560604"/>
              <a:gd name="connsiteY50" fmla="*/ 0 h 448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560604" h="448980">
                <a:moveTo>
                  <a:pt x="452113" y="77314"/>
                </a:moveTo>
                <a:cubicBezTo>
                  <a:pt x="432708" y="77314"/>
                  <a:pt x="417185" y="92804"/>
                  <a:pt x="417185" y="112165"/>
                </a:cubicBezTo>
                <a:cubicBezTo>
                  <a:pt x="417185" y="130237"/>
                  <a:pt x="432708" y="145726"/>
                  <a:pt x="452113" y="145726"/>
                </a:cubicBezTo>
                <a:cubicBezTo>
                  <a:pt x="471517" y="145726"/>
                  <a:pt x="485747" y="130237"/>
                  <a:pt x="485747" y="112165"/>
                </a:cubicBezTo>
                <a:cubicBezTo>
                  <a:pt x="485747" y="92804"/>
                  <a:pt x="470223" y="77314"/>
                  <a:pt x="452113" y="77314"/>
                </a:cubicBezTo>
                <a:close/>
                <a:moveTo>
                  <a:pt x="118850" y="64516"/>
                </a:moveTo>
                <a:cubicBezTo>
                  <a:pt x="81387" y="64516"/>
                  <a:pt x="50382" y="73547"/>
                  <a:pt x="40048" y="77417"/>
                </a:cubicBezTo>
                <a:lnTo>
                  <a:pt x="40048" y="392214"/>
                </a:lnTo>
                <a:cubicBezTo>
                  <a:pt x="58133" y="384473"/>
                  <a:pt x="81387" y="380602"/>
                  <a:pt x="107224" y="380602"/>
                </a:cubicBezTo>
                <a:cubicBezTo>
                  <a:pt x="171816" y="380602"/>
                  <a:pt x="236408" y="405115"/>
                  <a:pt x="255786" y="412856"/>
                </a:cubicBezTo>
                <a:lnTo>
                  <a:pt x="255786" y="277390"/>
                </a:lnTo>
                <a:lnTo>
                  <a:pt x="246743" y="287711"/>
                </a:lnTo>
                <a:lnTo>
                  <a:pt x="246743" y="109671"/>
                </a:lnTo>
                <a:cubicBezTo>
                  <a:pt x="211863" y="79997"/>
                  <a:pt x="169232" y="64516"/>
                  <a:pt x="118850" y="64516"/>
                </a:cubicBezTo>
                <a:close/>
                <a:moveTo>
                  <a:pt x="452113" y="64406"/>
                </a:moveTo>
                <a:cubicBezTo>
                  <a:pt x="477985" y="64406"/>
                  <a:pt x="498683" y="86350"/>
                  <a:pt x="498683" y="112165"/>
                </a:cubicBezTo>
                <a:cubicBezTo>
                  <a:pt x="498683" y="137981"/>
                  <a:pt x="477985" y="158634"/>
                  <a:pt x="452113" y="158634"/>
                </a:cubicBezTo>
                <a:cubicBezTo>
                  <a:pt x="426240" y="158634"/>
                  <a:pt x="404248" y="137981"/>
                  <a:pt x="404248" y="112165"/>
                </a:cubicBezTo>
                <a:cubicBezTo>
                  <a:pt x="404248" y="86350"/>
                  <a:pt x="426240" y="64406"/>
                  <a:pt x="452113" y="64406"/>
                </a:cubicBezTo>
                <a:close/>
                <a:moveTo>
                  <a:pt x="452058" y="59344"/>
                </a:moveTo>
                <a:cubicBezTo>
                  <a:pt x="422336" y="59344"/>
                  <a:pt x="399076" y="82565"/>
                  <a:pt x="399076" y="112237"/>
                </a:cubicBezTo>
                <a:cubicBezTo>
                  <a:pt x="399076" y="140618"/>
                  <a:pt x="422336" y="163840"/>
                  <a:pt x="452058" y="163840"/>
                </a:cubicBezTo>
                <a:cubicBezTo>
                  <a:pt x="480486" y="163840"/>
                  <a:pt x="505039" y="140618"/>
                  <a:pt x="505039" y="112237"/>
                </a:cubicBezTo>
                <a:cubicBezTo>
                  <a:pt x="505039" y="82565"/>
                  <a:pt x="480486" y="59344"/>
                  <a:pt x="452058" y="59344"/>
                </a:cubicBezTo>
                <a:close/>
                <a:moveTo>
                  <a:pt x="118850" y="50324"/>
                </a:moveTo>
                <a:cubicBezTo>
                  <a:pt x="173108" y="50324"/>
                  <a:pt x="219614" y="67096"/>
                  <a:pt x="257078" y="99350"/>
                </a:cubicBezTo>
                <a:cubicBezTo>
                  <a:pt x="280331" y="79997"/>
                  <a:pt x="306168" y="65806"/>
                  <a:pt x="334589" y="58065"/>
                </a:cubicBezTo>
                <a:cubicBezTo>
                  <a:pt x="332005" y="64516"/>
                  <a:pt x="330713" y="69676"/>
                  <a:pt x="329422" y="76127"/>
                </a:cubicBezTo>
                <a:cubicBezTo>
                  <a:pt x="307460" y="82578"/>
                  <a:pt x="286791" y="94189"/>
                  <a:pt x="268705" y="109671"/>
                </a:cubicBezTo>
                <a:lnTo>
                  <a:pt x="268705" y="287711"/>
                </a:lnTo>
                <a:lnTo>
                  <a:pt x="259662" y="277390"/>
                </a:lnTo>
                <a:lnTo>
                  <a:pt x="259662" y="412856"/>
                </a:lnTo>
                <a:cubicBezTo>
                  <a:pt x="279039" y="405115"/>
                  <a:pt x="339756" y="380602"/>
                  <a:pt x="405641" y="380602"/>
                </a:cubicBezTo>
                <a:cubicBezTo>
                  <a:pt x="431478" y="380602"/>
                  <a:pt x="454731" y="384473"/>
                  <a:pt x="475400" y="392214"/>
                </a:cubicBezTo>
                <a:lnTo>
                  <a:pt x="475400" y="233525"/>
                </a:lnTo>
                <a:cubicBezTo>
                  <a:pt x="488319" y="230945"/>
                  <a:pt x="499945" y="227074"/>
                  <a:pt x="510280" y="221914"/>
                </a:cubicBezTo>
                <a:lnTo>
                  <a:pt x="510280" y="437369"/>
                </a:lnTo>
                <a:lnTo>
                  <a:pt x="290666" y="437369"/>
                </a:lnTo>
                <a:cubicBezTo>
                  <a:pt x="282915" y="445110"/>
                  <a:pt x="271288" y="448980"/>
                  <a:pt x="258370" y="448980"/>
                </a:cubicBezTo>
                <a:cubicBezTo>
                  <a:pt x="245451" y="448980"/>
                  <a:pt x="233825" y="445110"/>
                  <a:pt x="226074" y="437369"/>
                </a:cubicBezTo>
                <a:lnTo>
                  <a:pt x="0" y="437369"/>
                </a:lnTo>
                <a:lnTo>
                  <a:pt x="0" y="113541"/>
                </a:lnTo>
                <a:cubicBezTo>
                  <a:pt x="0" y="105800"/>
                  <a:pt x="9043" y="100640"/>
                  <a:pt x="24545" y="96769"/>
                </a:cubicBezTo>
                <a:lnTo>
                  <a:pt x="24545" y="67096"/>
                </a:lnTo>
                <a:lnTo>
                  <a:pt x="29713" y="65806"/>
                </a:lnTo>
                <a:cubicBezTo>
                  <a:pt x="31005" y="64516"/>
                  <a:pt x="68468" y="50324"/>
                  <a:pt x="118850" y="50324"/>
                </a:cubicBezTo>
                <a:close/>
                <a:moveTo>
                  <a:pt x="449473" y="0"/>
                </a:moveTo>
                <a:cubicBezTo>
                  <a:pt x="510208" y="0"/>
                  <a:pt x="560604" y="49023"/>
                  <a:pt x="560604" y="109657"/>
                </a:cubicBezTo>
                <a:cubicBezTo>
                  <a:pt x="560604" y="170290"/>
                  <a:pt x="510208" y="219313"/>
                  <a:pt x="449473" y="219313"/>
                </a:cubicBezTo>
                <a:cubicBezTo>
                  <a:pt x="388739" y="219313"/>
                  <a:pt x="339634" y="170290"/>
                  <a:pt x="339634" y="109657"/>
                </a:cubicBezTo>
                <a:cubicBezTo>
                  <a:pt x="339634" y="49023"/>
                  <a:pt x="388739" y="0"/>
                  <a:pt x="44947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en-US">
              <a:latin typeface="字魂59号-创粗黑" panose="00000500000000000000" pitchFamily="2" charset="-122"/>
              <a:ea typeface="字魂59号-创粗黑" panose="00000500000000000000" pitchFamily="2" charset="-122"/>
              <a:sym typeface="字魂59号-创粗黑" panose="00000500000000000000" pitchFamily="2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3667125" y="1212215"/>
            <a:ext cx="4824730" cy="727710"/>
          </a:xfrm>
          <a:prstGeom prst="rect">
            <a:avLst/>
          </a:prstGeom>
          <a:noFill/>
        </p:spPr>
        <p:txBody>
          <a:bodyPr wrap="none" lIns="90000" tIns="46800" rIns="90000" bIns="46800" rtlCol="0" anchor="ctr" anchorCtr="0">
            <a:noAutofit/>
          </a:bodyPr>
          <a:lstStyle/>
          <a:p>
            <a:pPr algn="ctr"/>
            <a:r>
              <a:rPr lang="zh-CN" altLang="en-US" sz="3100" b="1" dirty="0">
                <a:solidFill>
                  <a:schemeClr val="bg1"/>
                </a:solidFill>
                <a:latin typeface="等线" charset="0"/>
                <a:ea typeface="等线" charset="0"/>
              </a:rPr>
              <a:t>筛选有效信息</a:t>
            </a:r>
          </a:p>
        </p:txBody>
      </p:sp>
      <p:pic>
        <p:nvPicPr>
          <p:cNvPr id="216" name="图片 215" descr="QQ20211212-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0055" y="53975"/>
            <a:ext cx="2336165" cy="8458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629"/>
    </mc:Choice>
    <mc:Fallback xmlns="">
      <p:transition advTm="7629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297815" y="1175385"/>
            <a:ext cx="11366500" cy="5318125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dk1"/>
              </a:solidFill>
            </a:endParaRPr>
          </a:p>
        </p:txBody>
      </p:sp>
      <p:sp>
        <p:nvSpPr>
          <p:cNvPr id="7" name="矩形 6"/>
          <p:cNvSpPr/>
          <p:nvPr/>
        </p:nvSpPr>
        <p:spPr bwMode="auto">
          <a:xfrm>
            <a:off x="6366510" y="1878965"/>
            <a:ext cx="4866005" cy="4528820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indent="457200" algn="l" fontAlgn="auto">
              <a:lnSpc>
                <a:spcPct val="150000"/>
              </a:lnSpc>
            </a:pPr>
            <a:r>
              <a:rPr lang="zh-CN" altLang="en-US" b="1" dirty="0">
                <a:solidFill>
                  <a:schemeClr val="dk1"/>
                </a:solidFill>
                <a:latin typeface="等线" charset="0"/>
                <a:ea typeface="等线" charset="0"/>
                <a:sym typeface="字魂59号-创粗黑" panose="00000500000000000000" pitchFamily="2" charset="-122"/>
              </a:rPr>
              <a:t>法制宣传教育</a:t>
            </a:r>
            <a:r>
              <a:rPr lang="zh-CN" altLang="en-US" dirty="0">
                <a:solidFill>
                  <a:schemeClr val="dk1"/>
                </a:solidFill>
                <a:latin typeface="等线" charset="0"/>
                <a:ea typeface="等线" charset="0"/>
                <a:sym typeface="字魂59号-创粗黑" panose="00000500000000000000" pitchFamily="2" charset="-122"/>
              </a:rPr>
              <a:t>是社会主义法制建设的一项基础性工作，深入开展法制宣传教育，扎实推进依法治理，是实现科学发展的必然要求，也是全面贯彻落实科学发展观的重要举措。</a:t>
            </a:r>
          </a:p>
          <a:p>
            <a:pPr indent="457200" algn="l" fontAlgn="auto">
              <a:lnSpc>
                <a:spcPct val="150000"/>
              </a:lnSpc>
            </a:pPr>
            <a:r>
              <a:rPr lang="zh-CN" altLang="en-US" dirty="0">
                <a:solidFill>
                  <a:schemeClr val="dk1"/>
                </a:solidFill>
                <a:latin typeface="等线" charset="0"/>
                <a:ea typeface="等线" charset="0"/>
                <a:sym typeface="字魂59号-创粗黑" panose="00000500000000000000" pitchFamily="2" charset="-122"/>
              </a:rPr>
              <a:t>我们的项目成果能让</a:t>
            </a:r>
            <a:r>
              <a:rPr lang="zh-CN" altLang="en-US" b="1" dirty="0">
                <a:solidFill>
                  <a:schemeClr val="dk1"/>
                </a:solidFill>
                <a:latin typeface="等线" charset="0"/>
                <a:ea typeface="等线" charset="0"/>
                <a:sym typeface="字魂59号-创粗黑" panose="00000500000000000000" pitchFamily="2" charset="-122"/>
              </a:rPr>
              <a:t>普通大众</a:t>
            </a:r>
            <a:r>
              <a:rPr lang="zh-CN" altLang="en-US" dirty="0">
                <a:solidFill>
                  <a:schemeClr val="dk1"/>
                </a:solidFill>
                <a:latin typeface="等线" charset="0"/>
                <a:ea typeface="等线" charset="0"/>
                <a:sym typeface="字魂59号-创粗黑" panose="00000500000000000000" pitchFamily="2" charset="-122"/>
              </a:rPr>
              <a:t>方便地获取案件内容和案件结果，</a:t>
            </a:r>
            <a:r>
              <a:rPr lang="zh-CN" altLang="en-US" b="1" dirty="0">
                <a:solidFill>
                  <a:schemeClr val="dk1"/>
                </a:solidFill>
                <a:latin typeface="等线" charset="0"/>
                <a:ea typeface="等线" charset="0"/>
                <a:sym typeface="字魂59号-创粗黑" panose="00000500000000000000" pitchFamily="2" charset="-122"/>
              </a:rPr>
              <a:t>有利于普法活动的展开</a:t>
            </a:r>
            <a:r>
              <a:rPr lang="zh-CN" altLang="en-US" dirty="0">
                <a:solidFill>
                  <a:schemeClr val="dk1"/>
                </a:solidFill>
                <a:latin typeface="等线" charset="0"/>
                <a:ea typeface="等线" charset="0"/>
                <a:sym typeface="字魂59号-创粗黑" panose="00000500000000000000" pitchFamily="2" charset="-122"/>
              </a:rPr>
              <a:t>，帮助民众了解法律法规，做一个知法、懂法、守法的好公民。</a:t>
            </a:r>
          </a:p>
        </p:txBody>
      </p:sp>
      <p:sp>
        <p:nvSpPr>
          <p:cNvPr id="4" name="işḷïḋê"/>
          <p:cNvSpPr/>
          <p:nvPr/>
        </p:nvSpPr>
        <p:spPr bwMode="auto">
          <a:xfrm>
            <a:off x="300075" y="1118942"/>
            <a:ext cx="11366284" cy="845476"/>
          </a:xfrm>
          <a:prstGeom prst="rect">
            <a:avLst/>
          </a:prstGeom>
          <a:solidFill>
            <a:srgbClr val="1A3172"/>
          </a:solidFill>
          <a:ln>
            <a:noFill/>
          </a:ln>
        </p:spPr>
        <p:txBody>
          <a:bodyPr wrap="square" lIns="90000" tIns="46800" rIns="90000" bIns="46800" rtlCol="0">
            <a:normAutofit/>
          </a:bodyPr>
          <a:lstStyle/>
          <a:p>
            <a:pPr marL="0" marR="0" lvl="0" indent="0" algn="ctr" defTabSz="913765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字魂59号-创粗黑" panose="00000500000000000000" pitchFamily="2" charset="-122"/>
              <a:ea typeface="字魂59号-创粗黑" panose="00000500000000000000" pitchFamily="2" charset="-122"/>
              <a:sym typeface="字魂59号-创粗黑" panose="00000500000000000000" pitchFamily="2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293370" y="306705"/>
            <a:ext cx="3178810" cy="666750"/>
          </a:xfrm>
          <a:prstGeom prst="rect">
            <a:avLst/>
          </a:prstGeom>
          <a:solidFill>
            <a:schemeClr val="tx2"/>
          </a:solidFill>
          <a:ln w="381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3" name="标题 12"/>
          <p:cNvSpPr>
            <a:spLocks noGrp="1"/>
          </p:cNvSpPr>
          <p:nvPr>
            <p:ph type="title"/>
          </p:nvPr>
        </p:nvSpPr>
        <p:spPr>
          <a:xfrm>
            <a:off x="1305560" y="309880"/>
            <a:ext cx="2884805" cy="663575"/>
          </a:xfrm>
          <a:noFill/>
        </p:spPr>
        <p:txBody>
          <a:bodyPr/>
          <a:lstStyle/>
          <a:p>
            <a:r>
              <a:rPr lang="zh-CN" altLang="en-US" sz="2800" dirty="0">
                <a:solidFill>
                  <a:schemeClr val="bg1"/>
                </a:solidFill>
                <a:latin typeface="等线" charset="0"/>
                <a:ea typeface="等线" charset="0"/>
                <a:sym typeface="字魂59号-创粗黑" panose="00000500000000000000" pitchFamily="2" charset="-122"/>
              </a:rPr>
              <a:t>研究意义</a:t>
            </a:r>
          </a:p>
        </p:txBody>
      </p:sp>
      <p:sp>
        <p:nvSpPr>
          <p:cNvPr id="549" name="book-and-cd_43679"/>
          <p:cNvSpPr>
            <a:spLocks noChangeAspect="1"/>
          </p:cNvSpPr>
          <p:nvPr/>
        </p:nvSpPr>
        <p:spPr bwMode="auto">
          <a:xfrm>
            <a:off x="546693" y="395618"/>
            <a:ext cx="609685" cy="488288"/>
          </a:xfrm>
          <a:custGeom>
            <a:avLst/>
            <a:gdLst>
              <a:gd name="connsiteX0" fmla="*/ 452113 w 560604"/>
              <a:gd name="connsiteY0" fmla="*/ 77314 h 448980"/>
              <a:gd name="connsiteX1" fmla="*/ 417185 w 560604"/>
              <a:gd name="connsiteY1" fmla="*/ 112165 h 448980"/>
              <a:gd name="connsiteX2" fmla="*/ 452113 w 560604"/>
              <a:gd name="connsiteY2" fmla="*/ 145726 h 448980"/>
              <a:gd name="connsiteX3" fmla="*/ 485747 w 560604"/>
              <a:gd name="connsiteY3" fmla="*/ 112165 h 448980"/>
              <a:gd name="connsiteX4" fmla="*/ 452113 w 560604"/>
              <a:gd name="connsiteY4" fmla="*/ 77314 h 448980"/>
              <a:gd name="connsiteX5" fmla="*/ 118850 w 560604"/>
              <a:gd name="connsiteY5" fmla="*/ 64516 h 448980"/>
              <a:gd name="connsiteX6" fmla="*/ 40048 w 560604"/>
              <a:gd name="connsiteY6" fmla="*/ 77417 h 448980"/>
              <a:gd name="connsiteX7" fmla="*/ 40048 w 560604"/>
              <a:gd name="connsiteY7" fmla="*/ 392214 h 448980"/>
              <a:gd name="connsiteX8" fmla="*/ 107224 w 560604"/>
              <a:gd name="connsiteY8" fmla="*/ 380602 h 448980"/>
              <a:gd name="connsiteX9" fmla="*/ 255786 w 560604"/>
              <a:gd name="connsiteY9" fmla="*/ 412856 h 448980"/>
              <a:gd name="connsiteX10" fmla="*/ 255786 w 560604"/>
              <a:gd name="connsiteY10" fmla="*/ 277390 h 448980"/>
              <a:gd name="connsiteX11" fmla="*/ 246743 w 560604"/>
              <a:gd name="connsiteY11" fmla="*/ 287711 h 448980"/>
              <a:gd name="connsiteX12" fmla="*/ 246743 w 560604"/>
              <a:gd name="connsiteY12" fmla="*/ 109671 h 448980"/>
              <a:gd name="connsiteX13" fmla="*/ 118850 w 560604"/>
              <a:gd name="connsiteY13" fmla="*/ 64516 h 448980"/>
              <a:gd name="connsiteX14" fmla="*/ 452113 w 560604"/>
              <a:gd name="connsiteY14" fmla="*/ 64406 h 448980"/>
              <a:gd name="connsiteX15" fmla="*/ 498683 w 560604"/>
              <a:gd name="connsiteY15" fmla="*/ 112165 h 448980"/>
              <a:gd name="connsiteX16" fmla="*/ 452113 w 560604"/>
              <a:gd name="connsiteY16" fmla="*/ 158634 h 448980"/>
              <a:gd name="connsiteX17" fmla="*/ 404248 w 560604"/>
              <a:gd name="connsiteY17" fmla="*/ 112165 h 448980"/>
              <a:gd name="connsiteX18" fmla="*/ 452113 w 560604"/>
              <a:gd name="connsiteY18" fmla="*/ 64406 h 448980"/>
              <a:gd name="connsiteX19" fmla="*/ 452058 w 560604"/>
              <a:gd name="connsiteY19" fmla="*/ 59344 h 448980"/>
              <a:gd name="connsiteX20" fmla="*/ 399076 w 560604"/>
              <a:gd name="connsiteY20" fmla="*/ 112237 h 448980"/>
              <a:gd name="connsiteX21" fmla="*/ 452058 w 560604"/>
              <a:gd name="connsiteY21" fmla="*/ 163840 h 448980"/>
              <a:gd name="connsiteX22" fmla="*/ 505039 w 560604"/>
              <a:gd name="connsiteY22" fmla="*/ 112237 h 448980"/>
              <a:gd name="connsiteX23" fmla="*/ 452058 w 560604"/>
              <a:gd name="connsiteY23" fmla="*/ 59344 h 448980"/>
              <a:gd name="connsiteX24" fmla="*/ 118850 w 560604"/>
              <a:gd name="connsiteY24" fmla="*/ 50324 h 448980"/>
              <a:gd name="connsiteX25" fmla="*/ 257078 w 560604"/>
              <a:gd name="connsiteY25" fmla="*/ 99350 h 448980"/>
              <a:gd name="connsiteX26" fmla="*/ 334589 w 560604"/>
              <a:gd name="connsiteY26" fmla="*/ 58065 h 448980"/>
              <a:gd name="connsiteX27" fmla="*/ 329422 w 560604"/>
              <a:gd name="connsiteY27" fmla="*/ 76127 h 448980"/>
              <a:gd name="connsiteX28" fmla="*/ 268705 w 560604"/>
              <a:gd name="connsiteY28" fmla="*/ 109671 h 448980"/>
              <a:gd name="connsiteX29" fmla="*/ 268705 w 560604"/>
              <a:gd name="connsiteY29" fmla="*/ 287711 h 448980"/>
              <a:gd name="connsiteX30" fmla="*/ 259662 w 560604"/>
              <a:gd name="connsiteY30" fmla="*/ 277390 h 448980"/>
              <a:gd name="connsiteX31" fmla="*/ 259662 w 560604"/>
              <a:gd name="connsiteY31" fmla="*/ 412856 h 448980"/>
              <a:gd name="connsiteX32" fmla="*/ 405641 w 560604"/>
              <a:gd name="connsiteY32" fmla="*/ 380602 h 448980"/>
              <a:gd name="connsiteX33" fmla="*/ 475400 w 560604"/>
              <a:gd name="connsiteY33" fmla="*/ 392214 h 448980"/>
              <a:gd name="connsiteX34" fmla="*/ 475400 w 560604"/>
              <a:gd name="connsiteY34" fmla="*/ 233525 h 448980"/>
              <a:gd name="connsiteX35" fmla="*/ 510280 w 560604"/>
              <a:gd name="connsiteY35" fmla="*/ 221914 h 448980"/>
              <a:gd name="connsiteX36" fmla="*/ 510280 w 560604"/>
              <a:gd name="connsiteY36" fmla="*/ 437369 h 448980"/>
              <a:gd name="connsiteX37" fmla="*/ 290666 w 560604"/>
              <a:gd name="connsiteY37" fmla="*/ 437369 h 448980"/>
              <a:gd name="connsiteX38" fmla="*/ 258370 w 560604"/>
              <a:gd name="connsiteY38" fmla="*/ 448980 h 448980"/>
              <a:gd name="connsiteX39" fmla="*/ 226074 w 560604"/>
              <a:gd name="connsiteY39" fmla="*/ 437369 h 448980"/>
              <a:gd name="connsiteX40" fmla="*/ 0 w 560604"/>
              <a:gd name="connsiteY40" fmla="*/ 437369 h 448980"/>
              <a:gd name="connsiteX41" fmla="*/ 0 w 560604"/>
              <a:gd name="connsiteY41" fmla="*/ 113541 h 448980"/>
              <a:gd name="connsiteX42" fmla="*/ 24545 w 560604"/>
              <a:gd name="connsiteY42" fmla="*/ 96769 h 448980"/>
              <a:gd name="connsiteX43" fmla="*/ 24545 w 560604"/>
              <a:gd name="connsiteY43" fmla="*/ 67096 h 448980"/>
              <a:gd name="connsiteX44" fmla="*/ 29713 w 560604"/>
              <a:gd name="connsiteY44" fmla="*/ 65806 h 448980"/>
              <a:gd name="connsiteX45" fmla="*/ 118850 w 560604"/>
              <a:gd name="connsiteY45" fmla="*/ 50324 h 448980"/>
              <a:gd name="connsiteX46" fmla="*/ 449473 w 560604"/>
              <a:gd name="connsiteY46" fmla="*/ 0 h 448980"/>
              <a:gd name="connsiteX47" fmla="*/ 560604 w 560604"/>
              <a:gd name="connsiteY47" fmla="*/ 109657 h 448980"/>
              <a:gd name="connsiteX48" fmla="*/ 449473 w 560604"/>
              <a:gd name="connsiteY48" fmla="*/ 219313 h 448980"/>
              <a:gd name="connsiteX49" fmla="*/ 339634 w 560604"/>
              <a:gd name="connsiteY49" fmla="*/ 109657 h 448980"/>
              <a:gd name="connsiteX50" fmla="*/ 449473 w 560604"/>
              <a:gd name="connsiteY50" fmla="*/ 0 h 448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560604" h="448980">
                <a:moveTo>
                  <a:pt x="452113" y="77314"/>
                </a:moveTo>
                <a:cubicBezTo>
                  <a:pt x="432708" y="77314"/>
                  <a:pt x="417185" y="92804"/>
                  <a:pt x="417185" y="112165"/>
                </a:cubicBezTo>
                <a:cubicBezTo>
                  <a:pt x="417185" y="130237"/>
                  <a:pt x="432708" y="145726"/>
                  <a:pt x="452113" y="145726"/>
                </a:cubicBezTo>
                <a:cubicBezTo>
                  <a:pt x="471517" y="145726"/>
                  <a:pt x="485747" y="130237"/>
                  <a:pt x="485747" y="112165"/>
                </a:cubicBezTo>
                <a:cubicBezTo>
                  <a:pt x="485747" y="92804"/>
                  <a:pt x="470223" y="77314"/>
                  <a:pt x="452113" y="77314"/>
                </a:cubicBezTo>
                <a:close/>
                <a:moveTo>
                  <a:pt x="118850" y="64516"/>
                </a:moveTo>
                <a:cubicBezTo>
                  <a:pt x="81387" y="64516"/>
                  <a:pt x="50382" y="73547"/>
                  <a:pt x="40048" y="77417"/>
                </a:cubicBezTo>
                <a:lnTo>
                  <a:pt x="40048" y="392214"/>
                </a:lnTo>
                <a:cubicBezTo>
                  <a:pt x="58133" y="384473"/>
                  <a:pt x="81387" y="380602"/>
                  <a:pt x="107224" y="380602"/>
                </a:cubicBezTo>
                <a:cubicBezTo>
                  <a:pt x="171816" y="380602"/>
                  <a:pt x="236408" y="405115"/>
                  <a:pt x="255786" y="412856"/>
                </a:cubicBezTo>
                <a:lnTo>
                  <a:pt x="255786" y="277390"/>
                </a:lnTo>
                <a:lnTo>
                  <a:pt x="246743" y="287711"/>
                </a:lnTo>
                <a:lnTo>
                  <a:pt x="246743" y="109671"/>
                </a:lnTo>
                <a:cubicBezTo>
                  <a:pt x="211863" y="79997"/>
                  <a:pt x="169232" y="64516"/>
                  <a:pt x="118850" y="64516"/>
                </a:cubicBezTo>
                <a:close/>
                <a:moveTo>
                  <a:pt x="452113" y="64406"/>
                </a:moveTo>
                <a:cubicBezTo>
                  <a:pt x="477985" y="64406"/>
                  <a:pt x="498683" y="86350"/>
                  <a:pt x="498683" y="112165"/>
                </a:cubicBezTo>
                <a:cubicBezTo>
                  <a:pt x="498683" y="137981"/>
                  <a:pt x="477985" y="158634"/>
                  <a:pt x="452113" y="158634"/>
                </a:cubicBezTo>
                <a:cubicBezTo>
                  <a:pt x="426240" y="158634"/>
                  <a:pt x="404248" y="137981"/>
                  <a:pt x="404248" y="112165"/>
                </a:cubicBezTo>
                <a:cubicBezTo>
                  <a:pt x="404248" y="86350"/>
                  <a:pt x="426240" y="64406"/>
                  <a:pt x="452113" y="64406"/>
                </a:cubicBezTo>
                <a:close/>
                <a:moveTo>
                  <a:pt x="452058" y="59344"/>
                </a:moveTo>
                <a:cubicBezTo>
                  <a:pt x="422336" y="59344"/>
                  <a:pt x="399076" y="82565"/>
                  <a:pt x="399076" y="112237"/>
                </a:cubicBezTo>
                <a:cubicBezTo>
                  <a:pt x="399076" y="140618"/>
                  <a:pt x="422336" y="163840"/>
                  <a:pt x="452058" y="163840"/>
                </a:cubicBezTo>
                <a:cubicBezTo>
                  <a:pt x="480486" y="163840"/>
                  <a:pt x="505039" y="140618"/>
                  <a:pt x="505039" y="112237"/>
                </a:cubicBezTo>
                <a:cubicBezTo>
                  <a:pt x="505039" y="82565"/>
                  <a:pt x="480486" y="59344"/>
                  <a:pt x="452058" y="59344"/>
                </a:cubicBezTo>
                <a:close/>
                <a:moveTo>
                  <a:pt x="118850" y="50324"/>
                </a:moveTo>
                <a:cubicBezTo>
                  <a:pt x="173108" y="50324"/>
                  <a:pt x="219614" y="67096"/>
                  <a:pt x="257078" y="99350"/>
                </a:cubicBezTo>
                <a:cubicBezTo>
                  <a:pt x="280331" y="79997"/>
                  <a:pt x="306168" y="65806"/>
                  <a:pt x="334589" y="58065"/>
                </a:cubicBezTo>
                <a:cubicBezTo>
                  <a:pt x="332005" y="64516"/>
                  <a:pt x="330713" y="69676"/>
                  <a:pt x="329422" y="76127"/>
                </a:cubicBezTo>
                <a:cubicBezTo>
                  <a:pt x="307460" y="82578"/>
                  <a:pt x="286791" y="94189"/>
                  <a:pt x="268705" y="109671"/>
                </a:cubicBezTo>
                <a:lnTo>
                  <a:pt x="268705" y="287711"/>
                </a:lnTo>
                <a:lnTo>
                  <a:pt x="259662" y="277390"/>
                </a:lnTo>
                <a:lnTo>
                  <a:pt x="259662" y="412856"/>
                </a:lnTo>
                <a:cubicBezTo>
                  <a:pt x="279039" y="405115"/>
                  <a:pt x="339756" y="380602"/>
                  <a:pt x="405641" y="380602"/>
                </a:cubicBezTo>
                <a:cubicBezTo>
                  <a:pt x="431478" y="380602"/>
                  <a:pt x="454731" y="384473"/>
                  <a:pt x="475400" y="392214"/>
                </a:cubicBezTo>
                <a:lnTo>
                  <a:pt x="475400" y="233525"/>
                </a:lnTo>
                <a:cubicBezTo>
                  <a:pt x="488319" y="230945"/>
                  <a:pt x="499945" y="227074"/>
                  <a:pt x="510280" y="221914"/>
                </a:cubicBezTo>
                <a:lnTo>
                  <a:pt x="510280" y="437369"/>
                </a:lnTo>
                <a:lnTo>
                  <a:pt x="290666" y="437369"/>
                </a:lnTo>
                <a:cubicBezTo>
                  <a:pt x="282915" y="445110"/>
                  <a:pt x="271288" y="448980"/>
                  <a:pt x="258370" y="448980"/>
                </a:cubicBezTo>
                <a:cubicBezTo>
                  <a:pt x="245451" y="448980"/>
                  <a:pt x="233825" y="445110"/>
                  <a:pt x="226074" y="437369"/>
                </a:cubicBezTo>
                <a:lnTo>
                  <a:pt x="0" y="437369"/>
                </a:lnTo>
                <a:lnTo>
                  <a:pt x="0" y="113541"/>
                </a:lnTo>
                <a:cubicBezTo>
                  <a:pt x="0" y="105800"/>
                  <a:pt x="9043" y="100640"/>
                  <a:pt x="24545" y="96769"/>
                </a:cubicBezTo>
                <a:lnTo>
                  <a:pt x="24545" y="67096"/>
                </a:lnTo>
                <a:lnTo>
                  <a:pt x="29713" y="65806"/>
                </a:lnTo>
                <a:cubicBezTo>
                  <a:pt x="31005" y="64516"/>
                  <a:pt x="68468" y="50324"/>
                  <a:pt x="118850" y="50324"/>
                </a:cubicBezTo>
                <a:close/>
                <a:moveTo>
                  <a:pt x="449473" y="0"/>
                </a:moveTo>
                <a:cubicBezTo>
                  <a:pt x="510208" y="0"/>
                  <a:pt x="560604" y="49023"/>
                  <a:pt x="560604" y="109657"/>
                </a:cubicBezTo>
                <a:cubicBezTo>
                  <a:pt x="560604" y="170290"/>
                  <a:pt x="510208" y="219313"/>
                  <a:pt x="449473" y="219313"/>
                </a:cubicBezTo>
                <a:cubicBezTo>
                  <a:pt x="388739" y="219313"/>
                  <a:pt x="339634" y="170290"/>
                  <a:pt x="339634" y="109657"/>
                </a:cubicBezTo>
                <a:cubicBezTo>
                  <a:pt x="339634" y="49023"/>
                  <a:pt x="388739" y="0"/>
                  <a:pt x="44947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en-US">
              <a:latin typeface="字魂59号-创粗黑" panose="00000500000000000000" pitchFamily="2" charset="-122"/>
              <a:ea typeface="字魂59号-创粗黑" panose="00000500000000000000" pitchFamily="2" charset="-122"/>
              <a:sym typeface="字魂59号-创粗黑" panose="00000500000000000000" pitchFamily="2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571875" y="-1332230"/>
            <a:ext cx="914400" cy="914400"/>
          </a:xfrm>
          <a:prstGeom prst="rect">
            <a:avLst/>
          </a:prstGeom>
          <a:noFill/>
        </p:spPr>
        <p:txBody>
          <a:bodyPr wrap="none" lIns="90000" tIns="46800" rIns="90000" bIns="46800" rtlCol="0" anchor="ctr" anchorCtr="0">
            <a:normAutofit/>
          </a:bodyPr>
          <a:lstStyle/>
          <a:p>
            <a:pPr algn="ctr"/>
            <a:endParaRPr lang="zh-CN" altLang="en-US" dirty="0"/>
          </a:p>
        </p:txBody>
      </p:sp>
      <p:sp>
        <p:nvSpPr>
          <p:cNvPr id="16" name="文本框 15"/>
          <p:cNvSpPr txBox="1"/>
          <p:nvPr/>
        </p:nvSpPr>
        <p:spPr>
          <a:xfrm>
            <a:off x="3667125" y="1212215"/>
            <a:ext cx="4824730" cy="727710"/>
          </a:xfrm>
          <a:prstGeom prst="rect">
            <a:avLst/>
          </a:prstGeom>
          <a:noFill/>
        </p:spPr>
        <p:txBody>
          <a:bodyPr wrap="none" lIns="90000" tIns="46800" rIns="90000" bIns="46800" rtlCol="0" anchor="ctr" anchorCtr="0">
            <a:noAutofit/>
          </a:bodyPr>
          <a:lstStyle/>
          <a:p>
            <a:pPr algn="ctr"/>
            <a:r>
              <a:rPr lang="zh-CN" altLang="en-US" sz="3100" b="1" dirty="0">
                <a:solidFill>
                  <a:schemeClr val="bg1"/>
                </a:solidFill>
                <a:latin typeface="等线" charset="0"/>
                <a:ea typeface="等线" charset="0"/>
              </a:rPr>
              <a:t>普及法律知识</a:t>
            </a:r>
          </a:p>
        </p:txBody>
      </p:sp>
      <p:pic>
        <p:nvPicPr>
          <p:cNvPr id="18" name="图片 17" descr="A94EAE1E03961B4319AF4FB7F4D473BA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9425" y="2235835"/>
            <a:ext cx="2137410" cy="3800475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4190365" y="2670810"/>
            <a:ext cx="929005" cy="2945130"/>
          </a:xfrm>
          <a:prstGeom prst="rect">
            <a:avLst/>
          </a:prstGeom>
          <a:noFill/>
        </p:spPr>
        <p:txBody>
          <a:bodyPr vert="eaVert" wrap="none" lIns="90000" tIns="46800" rIns="90000" bIns="46800" rtlCol="0" anchor="ctr" anchorCtr="0">
            <a:normAutofit/>
          </a:bodyPr>
          <a:lstStyle/>
          <a:p>
            <a:pPr algn="ctr"/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图为法制宣传日海报</a:t>
            </a:r>
          </a:p>
        </p:txBody>
      </p:sp>
      <p:pic>
        <p:nvPicPr>
          <p:cNvPr id="216" name="图片 215" descr="QQ20211212-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0055" y="38100"/>
            <a:ext cx="2336165" cy="8458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145"/>
    </mc:Choice>
    <mc:Fallback xmlns="">
      <p:transition advTm="3145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677419" y="598161"/>
            <a:ext cx="10825884" cy="5667826"/>
          </a:xfrm>
          <a:prstGeom prst="rect">
            <a:avLst/>
          </a:prstGeom>
          <a:blipFill dpi="0" rotWithShape="1">
            <a:blip r:embed="rId4">
              <a:alphaModFix amt="8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魂59号-创粗黑" panose="00000500000000000000" pitchFamily="2" charset="-122"/>
              <a:ea typeface="字魂59号-创粗黑" panose="00000500000000000000" pitchFamily="2" charset="-122"/>
              <a:sym typeface="字魂59号-创粗黑" panose="00000500000000000000" pitchFamily="2" charset="-122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5015410" y="1465053"/>
            <a:ext cx="2149901" cy="2149901"/>
            <a:chOff x="5015408" y="1196255"/>
            <a:chExt cx="2149901" cy="2149901"/>
          </a:xfrm>
        </p:grpSpPr>
        <p:sp>
          <p:nvSpPr>
            <p:cNvPr id="10" name="菱形 9"/>
            <p:cNvSpPr/>
            <p:nvPr/>
          </p:nvSpPr>
          <p:spPr bwMode="auto">
            <a:xfrm>
              <a:off x="5015408" y="1196255"/>
              <a:ext cx="2149901" cy="2149901"/>
            </a:xfrm>
            <a:prstGeom prst="diamond">
              <a:avLst/>
            </a:prstGeom>
            <a:solidFill>
              <a:srgbClr val="1A3172"/>
            </a:solidFill>
            <a:ln w="38100">
              <a:solidFill>
                <a:srgbClr val="1A317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endPara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字魂59号-创粗黑" panose="00000500000000000000" pitchFamily="2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5378448" y="1671042"/>
              <a:ext cx="1435100" cy="119888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zh-CN" sz="7200" b="1" spc="600" dirty="0">
                  <a:solidFill>
                    <a:schemeClr val="bg1"/>
                  </a:solidFill>
                  <a:latin typeface="等线" charset="0"/>
                  <a:ea typeface="等线" charset="0"/>
                  <a:cs typeface="+mn-ea"/>
                  <a:sym typeface="字魂59号-创粗黑" panose="00000500000000000000" pitchFamily="2" charset="-122"/>
                </a:rPr>
                <a:t>02</a:t>
              </a:r>
              <a:endParaRPr lang="zh-CN" altLang="en-US" sz="7200" b="1" spc="600" dirty="0">
                <a:solidFill>
                  <a:schemeClr val="bg1"/>
                </a:solidFill>
                <a:latin typeface="等线" charset="0"/>
                <a:ea typeface="等线" charset="0"/>
                <a:cs typeface="+mn-ea"/>
                <a:sym typeface="字魂59号-创粗黑" panose="00000500000000000000" pitchFamily="2" charset="-122"/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2960980" y="3718091"/>
            <a:ext cx="6260098" cy="1337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5400" b="1" spc="600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charset="0"/>
                <a:ea typeface="等线" charset="0"/>
                <a:sym typeface="字魂59号-创粗黑" panose="00000500000000000000" pitchFamily="2" charset="-122"/>
              </a:rPr>
              <a:t>研究主要流程</a:t>
            </a:r>
          </a:p>
        </p:txBody>
      </p:sp>
      <p:pic>
        <p:nvPicPr>
          <p:cNvPr id="18" name="图片 17" descr="QQ20211212-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56955" y="86995"/>
            <a:ext cx="2667635" cy="9658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110"/>
    </mc:Choice>
    <mc:Fallback xmlns="">
      <p:transition advTm="211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11430" y="5347335"/>
            <a:ext cx="12203430" cy="1510665"/>
          </a:xfrm>
          <a:prstGeom prst="rect">
            <a:avLst/>
          </a:prstGeom>
          <a:solidFill>
            <a:srgbClr val="1A3172"/>
          </a:solidFill>
          <a:ln w="381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dk1"/>
              </a:solidFill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860425" y="2212975"/>
            <a:ext cx="3182620" cy="3925570"/>
          </a:xfrm>
          <a:prstGeom prst="round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dk1"/>
              </a:solidFill>
            </a:endParaRPr>
          </a:p>
        </p:txBody>
      </p:sp>
      <p:sp>
        <p:nvSpPr>
          <p:cNvPr id="10" name="îşḻíḑe"/>
          <p:cNvSpPr txBox="1"/>
          <p:nvPr/>
        </p:nvSpPr>
        <p:spPr bwMode="auto">
          <a:xfrm>
            <a:off x="1354169" y="3391607"/>
            <a:ext cx="73" cy="22159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anchor="ctr"/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字魂59号-创粗黑" panose="00000500000000000000" pitchFamily="2" charset="-122"/>
              <a:ea typeface="字魂59号-创粗黑" panose="00000500000000000000" pitchFamily="2" charset="-122"/>
              <a:sym typeface="字魂59号-创粗黑" panose="00000500000000000000" pitchFamily="2" charset="-122"/>
            </a:endParaRPr>
          </a:p>
        </p:txBody>
      </p:sp>
      <p:sp>
        <p:nvSpPr>
          <p:cNvPr id="7" name="îṣľídê"/>
          <p:cNvSpPr/>
          <p:nvPr/>
        </p:nvSpPr>
        <p:spPr bwMode="auto">
          <a:xfrm>
            <a:off x="993775" y="4610100"/>
            <a:ext cx="2776855" cy="2247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rIns="90000" anchor="t" anchorCtr="0">
            <a:no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>
              <a:lnSpc>
                <a:spcPct val="150000"/>
              </a:lnSpc>
              <a:defRPr/>
            </a:pPr>
            <a:r>
              <a:rPr lang="zh-CN" altLang="en-US" sz="20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503050405090304" pitchFamily="18" charset="0"/>
              </a:rPr>
              <a:t>有效筛选信息</a:t>
            </a:r>
          </a:p>
          <a:p>
            <a:pPr algn="ctr">
              <a:lnSpc>
                <a:spcPct val="150000"/>
              </a:lnSpc>
              <a:defRPr/>
            </a:pPr>
            <a:r>
              <a:rPr lang="zh-CN" altLang="zh-CN" sz="20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503050405090304" pitchFamily="18" charset="0"/>
              </a:rPr>
              <a:t>提高司法程序执行效率</a:t>
            </a:r>
          </a:p>
          <a:p>
            <a:pPr lvl="0">
              <a:lnSpc>
                <a:spcPct val="150000"/>
              </a:lnSpc>
              <a:defRPr/>
            </a:pPr>
            <a:endParaRPr lang="en-US" altLang="zh-CN" sz="1200" dirty="0">
              <a:solidFill>
                <a:srgbClr val="000000"/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sym typeface="字魂59号-创粗黑" panose="00000500000000000000" pitchFamily="2" charset="-122"/>
            </a:endParaRPr>
          </a:p>
        </p:txBody>
      </p:sp>
      <p:sp>
        <p:nvSpPr>
          <p:cNvPr id="25" name="îşḻíḑe"/>
          <p:cNvSpPr txBox="1"/>
          <p:nvPr/>
        </p:nvSpPr>
        <p:spPr bwMode="auto">
          <a:xfrm>
            <a:off x="5063079" y="3391607"/>
            <a:ext cx="73" cy="22159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anchor="ctr"/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字魂59号-创粗黑" panose="00000500000000000000" pitchFamily="2" charset="-122"/>
              <a:ea typeface="字魂59号-创粗黑" panose="00000500000000000000" pitchFamily="2" charset="-122"/>
              <a:sym typeface="字魂59号-创粗黑" panose="00000500000000000000" pitchFamily="2" charset="-122"/>
            </a:endParaRPr>
          </a:p>
        </p:txBody>
      </p:sp>
      <p:sp>
        <p:nvSpPr>
          <p:cNvPr id="30" name="îşḻíḑe"/>
          <p:cNvSpPr txBox="1"/>
          <p:nvPr/>
        </p:nvSpPr>
        <p:spPr bwMode="auto">
          <a:xfrm>
            <a:off x="8771990" y="3391607"/>
            <a:ext cx="73" cy="22159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anchor="ctr"/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字魂59号-创粗黑" panose="00000500000000000000" pitchFamily="2" charset="-122"/>
              <a:ea typeface="字魂59号-创粗黑" panose="00000500000000000000" pitchFamily="2" charset="-122"/>
              <a:sym typeface="字魂59号-创粗黑" panose="00000500000000000000" pitchFamily="2" charset="-122"/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1341437" y="376250"/>
            <a:ext cx="10850563" cy="663575"/>
          </a:xfrm>
        </p:spPr>
        <p:txBody>
          <a:bodyPr/>
          <a:lstStyle/>
          <a:p>
            <a:r>
              <a:rPr lang="zh-CN" altLang="en-US" sz="2800" dirty="0"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rPr>
              <a:t>研究目标</a:t>
            </a:r>
          </a:p>
        </p:txBody>
      </p:sp>
      <p:sp>
        <p:nvSpPr>
          <p:cNvPr id="11" name="矩形 10"/>
          <p:cNvSpPr/>
          <p:nvPr/>
        </p:nvSpPr>
        <p:spPr>
          <a:xfrm>
            <a:off x="293370" y="306705"/>
            <a:ext cx="3178810" cy="666750"/>
          </a:xfrm>
          <a:prstGeom prst="rect">
            <a:avLst/>
          </a:prstGeom>
          <a:solidFill>
            <a:schemeClr val="tx2"/>
          </a:solidFill>
          <a:ln w="381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3" name="标题 1"/>
          <p:cNvSpPr>
            <a:spLocks noGrp="1"/>
          </p:cNvSpPr>
          <p:nvPr/>
        </p:nvSpPr>
        <p:spPr>
          <a:xfrm>
            <a:off x="1305560" y="309880"/>
            <a:ext cx="2884805" cy="663575"/>
          </a:xfrm>
          <a:prstGeom prst="rect">
            <a:avLst/>
          </a:prstGeom>
          <a:noFill/>
        </p:spPr>
        <p:txBody>
          <a:bodyPr anchor="b"/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800" dirty="0">
                <a:solidFill>
                  <a:schemeClr val="bg1"/>
                </a:solidFill>
                <a:latin typeface="等线" charset="0"/>
                <a:ea typeface="等线" charset="0"/>
                <a:sym typeface="字魂59号-创粗黑" panose="00000500000000000000" pitchFamily="2" charset="-122"/>
              </a:rPr>
              <a:t>研究目标</a:t>
            </a:r>
          </a:p>
        </p:txBody>
      </p:sp>
      <p:sp>
        <p:nvSpPr>
          <p:cNvPr id="549" name="book-and-cd_43679"/>
          <p:cNvSpPr>
            <a:spLocks noChangeAspect="1"/>
          </p:cNvSpPr>
          <p:nvPr/>
        </p:nvSpPr>
        <p:spPr bwMode="auto">
          <a:xfrm>
            <a:off x="559393" y="376568"/>
            <a:ext cx="609685" cy="488288"/>
          </a:xfrm>
          <a:custGeom>
            <a:avLst/>
            <a:gdLst>
              <a:gd name="connsiteX0" fmla="*/ 452113 w 560604"/>
              <a:gd name="connsiteY0" fmla="*/ 77314 h 448980"/>
              <a:gd name="connsiteX1" fmla="*/ 417185 w 560604"/>
              <a:gd name="connsiteY1" fmla="*/ 112165 h 448980"/>
              <a:gd name="connsiteX2" fmla="*/ 452113 w 560604"/>
              <a:gd name="connsiteY2" fmla="*/ 145726 h 448980"/>
              <a:gd name="connsiteX3" fmla="*/ 485747 w 560604"/>
              <a:gd name="connsiteY3" fmla="*/ 112165 h 448980"/>
              <a:gd name="connsiteX4" fmla="*/ 452113 w 560604"/>
              <a:gd name="connsiteY4" fmla="*/ 77314 h 448980"/>
              <a:gd name="connsiteX5" fmla="*/ 118850 w 560604"/>
              <a:gd name="connsiteY5" fmla="*/ 64516 h 448980"/>
              <a:gd name="connsiteX6" fmla="*/ 40048 w 560604"/>
              <a:gd name="connsiteY6" fmla="*/ 77417 h 448980"/>
              <a:gd name="connsiteX7" fmla="*/ 40048 w 560604"/>
              <a:gd name="connsiteY7" fmla="*/ 392214 h 448980"/>
              <a:gd name="connsiteX8" fmla="*/ 107224 w 560604"/>
              <a:gd name="connsiteY8" fmla="*/ 380602 h 448980"/>
              <a:gd name="connsiteX9" fmla="*/ 255786 w 560604"/>
              <a:gd name="connsiteY9" fmla="*/ 412856 h 448980"/>
              <a:gd name="connsiteX10" fmla="*/ 255786 w 560604"/>
              <a:gd name="connsiteY10" fmla="*/ 277390 h 448980"/>
              <a:gd name="connsiteX11" fmla="*/ 246743 w 560604"/>
              <a:gd name="connsiteY11" fmla="*/ 287711 h 448980"/>
              <a:gd name="connsiteX12" fmla="*/ 246743 w 560604"/>
              <a:gd name="connsiteY12" fmla="*/ 109671 h 448980"/>
              <a:gd name="connsiteX13" fmla="*/ 118850 w 560604"/>
              <a:gd name="connsiteY13" fmla="*/ 64516 h 448980"/>
              <a:gd name="connsiteX14" fmla="*/ 452113 w 560604"/>
              <a:gd name="connsiteY14" fmla="*/ 64406 h 448980"/>
              <a:gd name="connsiteX15" fmla="*/ 498683 w 560604"/>
              <a:gd name="connsiteY15" fmla="*/ 112165 h 448980"/>
              <a:gd name="connsiteX16" fmla="*/ 452113 w 560604"/>
              <a:gd name="connsiteY16" fmla="*/ 158634 h 448980"/>
              <a:gd name="connsiteX17" fmla="*/ 404248 w 560604"/>
              <a:gd name="connsiteY17" fmla="*/ 112165 h 448980"/>
              <a:gd name="connsiteX18" fmla="*/ 452113 w 560604"/>
              <a:gd name="connsiteY18" fmla="*/ 64406 h 448980"/>
              <a:gd name="connsiteX19" fmla="*/ 452058 w 560604"/>
              <a:gd name="connsiteY19" fmla="*/ 59344 h 448980"/>
              <a:gd name="connsiteX20" fmla="*/ 399076 w 560604"/>
              <a:gd name="connsiteY20" fmla="*/ 112237 h 448980"/>
              <a:gd name="connsiteX21" fmla="*/ 452058 w 560604"/>
              <a:gd name="connsiteY21" fmla="*/ 163840 h 448980"/>
              <a:gd name="connsiteX22" fmla="*/ 505039 w 560604"/>
              <a:gd name="connsiteY22" fmla="*/ 112237 h 448980"/>
              <a:gd name="connsiteX23" fmla="*/ 452058 w 560604"/>
              <a:gd name="connsiteY23" fmla="*/ 59344 h 448980"/>
              <a:gd name="connsiteX24" fmla="*/ 118850 w 560604"/>
              <a:gd name="connsiteY24" fmla="*/ 50324 h 448980"/>
              <a:gd name="connsiteX25" fmla="*/ 257078 w 560604"/>
              <a:gd name="connsiteY25" fmla="*/ 99350 h 448980"/>
              <a:gd name="connsiteX26" fmla="*/ 334589 w 560604"/>
              <a:gd name="connsiteY26" fmla="*/ 58065 h 448980"/>
              <a:gd name="connsiteX27" fmla="*/ 329422 w 560604"/>
              <a:gd name="connsiteY27" fmla="*/ 76127 h 448980"/>
              <a:gd name="connsiteX28" fmla="*/ 268705 w 560604"/>
              <a:gd name="connsiteY28" fmla="*/ 109671 h 448980"/>
              <a:gd name="connsiteX29" fmla="*/ 268705 w 560604"/>
              <a:gd name="connsiteY29" fmla="*/ 287711 h 448980"/>
              <a:gd name="connsiteX30" fmla="*/ 259662 w 560604"/>
              <a:gd name="connsiteY30" fmla="*/ 277390 h 448980"/>
              <a:gd name="connsiteX31" fmla="*/ 259662 w 560604"/>
              <a:gd name="connsiteY31" fmla="*/ 412856 h 448980"/>
              <a:gd name="connsiteX32" fmla="*/ 405641 w 560604"/>
              <a:gd name="connsiteY32" fmla="*/ 380602 h 448980"/>
              <a:gd name="connsiteX33" fmla="*/ 475400 w 560604"/>
              <a:gd name="connsiteY33" fmla="*/ 392214 h 448980"/>
              <a:gd name="connsiteX34" fmla="*/ 475400 w 560604"/>
              <a:gd name="connsiteY34" fmla="*/ 233525 h 448980"/>
              <a:gd name="connsiteX35" fmla="*/ 510280 w 560604"/>
              <a:gd name="connsiteY35" fmla="*/ 221914 h 448980"/>
              <a:gd name="connsiteX36" fmla="*/ 510280 w 560604"/>
              <a:gd name="connsiteY36" fmla="*/ 437369 h 448980"/>
              <a:gd name="connsiteX37" fmla="*/ 290666 w 560604"/>
              <a:gd name="connsiteY37" fmla="*/ 437369 h 448980"/>
              <a:gd name="connsiteX38" fmla="*/ 258370 w 560604"/>
              <a:gd name="connsiteY38" fmla="*/ 448980 h 448980"/>
              <a:gd name="connsiteX39" fmla="*/ 226074 w 560604"/>
              <a:gd name="connsiteY39" fmla="*/ 437369 h 448980"/>
              <a:gd name="connsiteX40" fmla="*/ 0 w 560604"/>
              <a:gd name="connsiteY40" fmla="*/ 437369 h 448980"/>
              <a:gd name="connsiteX41" fmla="*/ 0 w 560604"/>
              <a:gd name="connsiteY41" fmla="*/ 113541 h 448980"/>
              <a:gd name="connsiteX42" fmla="*/ 24545 w 560604"/>
              <a:gd name="connsiteY42" fmla="*/ 96769 h 448980"/>
              <a:gd name="connsiteX43" fmla="*/ 24545 w 560604"/>
              <a:gd name="connsiteY43" fmla="*/ 67096 h 448980"/>
              <a:gd name="connsiteX44" fmla="*/ 29713 w 560604"/>
              <a:gd name="connsiteY44" fmla="*/ 65806 h 448980"/>
              <a:gd name="connsiteX45" fmla="*/ 118850 w 560604"/>
              <a:gd name="connsiteY45" fmla="*/ 50324 h 448980"/>
              <a:gd name="connsiteX46" fmla="*/ 449473 w 560604"/>
              <a:gd name="connsiteY46" fmla="*/ 0 h 448980"/>
              <a:gd name="connsiteX47" fmla="*/ 560604 w 560604"/>
              <a:gd name="connsiteY47" fmla="*/ 109657 h 448980"/>
              <a:gd name="connsiteX48" fmla="*/ 449473 w 560604"/>
              <a:gd name="connsiteY48" fmla="*/ 219313 h 448980"/>
              <a:gd name="connsiteX49" fmla="*/ 339634 w 560604"/>
              <a:gd name="connsiteY49" fmla="*/ 109657 h 448980"/>
              <a:gd name="connsiteX50" fmla="*/ 449473 w 560604"/>
              <a:gd name="connsiteY50" fmla="*/ 0 h 448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560604" h="448980">
                <a:moveTo>
                  <a:pt x="452113" y="77314"/>
                </a:moveTo>
                <a:cubicBezTo>
                  <a:pt x="432708" y="77314"/>
                  <a:pt x="417185" y="92804"/>
                  <a:pt x="417185" y="112165"/>
                </a:cubicBezTo>
                <a:cubicBezTo>
                  <a:pt x="417185" y="130237"/>
                  <a:pt x="432708" y="145726"/>
                  <a:pt x="452113" y="145726"/>
                </a:cubicBezTo>
                <a:cubicBezTo>
                  <a:pt x="471517" y="145726"/>
                  <a:pt x="485747" y="130237"/>
                  <a:pt x="485747" y="112165"/>
                </a:cubicBezTo>
                <a:cubicBezTo>
                  <a:pt x="485747" y="92804"/>
                  <a:pt x="470223" y="77314"/>
                  <a:pt x="452113" y="77314"/>
                </a:cubicBezTo>
                <a:close/>
                <a:moveTo>
                  <a:pt x="118850" y="64516"/>
                </a:moveTo>
                <a:cubicBezTo>
                  <a:pt x="81387" y="64516"/>
                  <a:pt x="50382" y="73547"/>
                  <a:pt x="40048" y="77417"/>
                </a:cubicBezTo>
                <a:lnTo>
                  <a:pt x="40048" y="392214"/>
                </a:lnTo>
                <a:cubicBezTo>
                  <a:pt x="58133" y="384473"/>
                  <a:pt x="81387" y="380602"/>
                  <a:pt x="107224" y="380602"/>
                </a:cubicBezTo>
                <a:cubicBezTo>
                  <a:pt x="171816" y="380602"/>
                  <a:pt x="236408" y="405115"/>
                  <a:pt x="255786" y="412856"/>
                </a:cubicBezTo>
                <a:lnTo>
                  <a:pt x="255786" y="277390"/>
                </a:lnTo>
                <a:lnTo>
                  <a:pt x="246743" y="287711"/>
                </a:lnTo>
                <a:lnTo>
                  <a:pt x="246743" y="109671"/>
                </a:lnTo>
                <a:cubicBezTo>
                  <a:pt x="211863" y="79997"/>
                  <a:pt x="169232" y="64516"/>
                  <a:pt x="118850" y="64516"/>
                </a:cubicBezTo>
                <a:close/>
                <a:moveTo>
                  <a:pt x="452113" y="64406"/>
                </a:moveTo>
                <a:cubicBezTo>
                  <a:pt x="477985" y="64406"/>
                  <a:pt x="498683" y="86350"/>
                  <a:pt x="498683" y="112165"/>
                </a:cubicBezTo>
                <a:cubicBezTo>
                  <a:pt x="498683" y="137981"/>
                  <a:pt x="477985" y="158634"/>
                  <a:pt x="452113" y="158634"/>
                </a:cubicBezTo>
                <a:cubicBezTo>
                  <a:pt x="426240" y="158634"/>
                  <a:pt x="404248" y="137981"/>
                  <a:pt x="404248" y="112165"/>
                </a:cubicBezTo>
                <a:cubicBezTo>
                  <a:pt x="404248" y="86350"/>
                  <a:pt x="426240" y="64406"/>
                  <a:pt x="452113" y="64406"/>
                </a:cubicBezTo>
                <a:close/>
                <a:moveTo>
                  <a:pt x="452058" y="59344"/>
                </a:moveTo>
                <a:cubicBezTo>
                  <a:pt x="422336" y="59344"/>
                  <a:pt x="399076" y="82565"/>
                  <a:pt x="399076" y="112237"/>
                </a:cubicBezTo>
                <a:cubicBezTo>
                  <a:pt x="399076" y="140618"/>
                  <a:pt x="422336" y="163840"/>
                  <a:pt x="452058" y="163840"/>
                </a:cubicBezTo>
                <a:cubicBezTo>
                  <a:pt x="480486" y="163840"/>
                  <a:pt x="505039" y="140618"/>
                  <a:pt x="505039" y="112237"/>
                </a:cubicBezTo>
                <a:cubicBezTo>
                  <a:pt x="505039" y="82565"/>
                  <a:pt x="480486" y="59344"/>
                  <a:pt x="452058" y="59344"/>
                </a:cubicBezTo>
                <a:close/>
                <a:moveTo>
                  <a:pt x="118850" y="50324"/>
                </a:moveTo>
                <a:cubicBezTo>
                  <a:pt x="173108" y="50324"/>
                  <a:pt x="219614" y="67096"/>
                  <a:pt x="257078" y="99350"/>
                </a:cubicBezTo>
                <a:cubicBezTo>
                  <a:pt x="280331" y="79997"/>
                  <a:pt x="306168" y="65806"/>
                  <a:pt x="334589" y="58065"/>
                </a:cubicBezTo>
                <a:cubicBezTo>
                  <a:pt x="332005" y="64516"/>
                  <a:pt x="330713" y="69676"/>
                  <a:pt x="329422" y="76127"/>
                </a:cubicBezTo>
                <a:cubicBezTo>
                  <a:pt x="307460" y="82578"/>
                  <a:pt x="286791" y="94189"/>
                  <a:pt x="268705" y="109671"/>
                </a:cubicBezTo>
                <a:lnTo>
                  <a:pt x="268705" y="287711"/>
                </a:lnTo>
                <a:lnTo>
                  <a:pt x="259662" y="277390"/>
                </a:lnTo>
                <a:lnTo>
                  <a:pt x="259662" y="412856"/>
                </a:lnTo>
                <a:cubicBezTo>
                  <a:pt x="279039" y="405115"/>
                  <a:pt x="339756" y="380602"/>
                  <a:pt x="405641" y="380602"/>
                </a:cubicBezTo>
                <a:cubicBezTo>
                  <a:pt x="431478" y="380602"/>
                  <a:pt x="454731" y="384473"/>
                  <a:pt x="475400" y="392214"/>
                </a:cubicBezTo>
                <a:lnTo>
                  <a:pt x="475400" y="233525"/>
                </a:lnTo>
                <a:cubicBezTo>
                  <a:pt x="488319" y="230945"/>
                  <a:pt x="499945" y="227074"/>
                  <a:pt x="510280" y="221914"/>
                </a:cubicBezTo>
                <a:lnTo>
                  <a:pt x="510280" y="437369"/>
                </a:lnTo>
                <a:lnTo>
                  <a:pt x="290666" y="437369"/>
                </a:lnTo>
                <a:cubicBezTo>
                  <a:pt x="282915" y="445110"/>
                  <a:pt x="271288" y="448980"/>
                  <a:pt x="258370" y="448980"/>
                </a:cubicBezTo>
                <a:cubicBezTo>
                  <a:pt x="245451" y="448980"/>
                  <a:pt x="233825" y="445110"/>
                  <a:pt x="226074" y="437369"/>
                </a:cubicBezTo>
                <a:lnTo>
                  <a:pt x="0" y="437369"/>
                </a:lnTo>
                <a:lnTo>
                  <a:pt x="0" y="113541"/>
                </a:lnTo>
                <a:cubicBezTo>
                  <a:pt x="0" y="105800"/>
                  <a:pt x="9043" y="100640"/>
                  <a:pt x="24545" y="96769"/>
                </a:cubicBezTo>
                <a:lnTo>
                  <a:pt x="24545" y="67096"/>
                </a:lnTo>
                <a:lnTo>
                  <a:pt x="29713" y="65806"/>
                </a:lnTo>
                <a:cubicBezTo>
                  <a:pt x="31005" y="64516"/>
                  <a:pt x="68468" y="50324"/>
                  <a:pt x="118850" y="50324"/>
                </a:cubicBezTo>
                <a:close/>
                <a:moveTo>
                  <a:pt x="449473" y="0"/>
                </a:moveTo>
                <a:cubicBezTo>
                  <a:pt x="510208" y="0"/>
                  <a:pt x="560604" y="49023"/>
                  <a:pt x="560604" y="109657"/>
                </a:cubicBezTo>
                <a:cubicBezTo>
                  <a:pt x="560604" y="170290"/>
                  <a:pt x="510208" y="219313"/>
                  <a:pt x="449473" y="219313"/>
                </a:cubicBezTo>
                <a:cubicBezTo>
                  <a:pt x="388739" y="219313"/>
                  <a:pt x="339634" y="170290"/>
                  <a:pt x="339634" y="109657"/>
                </a:cubicBezTo>
                <a:cubicBezTo>
                  <a:pt x="339634" y="49023"/>
                  <a:pt x="388739" y="0"/>
                  <a:pt x="44947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en-US">
              <a:latin typeface="字魂59号-创粗黑" panose="00000500000000000000" pitchFamily="2" charset="-122"/>
              <a:ea typeface="字魂59号-创粗黑" panose="00000500000000000000" pitchFamily="2" charset="-122"/>
              <a:sym typeface="字魂59号-创粗黑" panose="00000500000000000000" pitchFamily="2" charset="-122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4556760" y="2212975"/>
            <a:ext cx="3182620" cy="3925570"/>
          </a:xfrm>
          <a:prstGeom prst="round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dk1"/>
              </a:solidFill>
            </a:endParaRPr>
          </a:p>
        </p:txBody>
      </p:sp>
      <p:sp>
        <p:nvSpPr>
          <p:cNvPr id="9" name="îṣľídê"/>
          <p:cNvSpPr/>
          <p:nvPr/>
        </p:nvSpPr>
        <p:spPr bwMode="auto">
          <a:xfrm>
            <a:off x="4603750" y="4514850"/>
            <a:ext cx="2984500" cy="12738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rIns="90000" anchor="t" anchorCtr="0">
            <a:no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>
              <a:lnSpc>
                <a:spcPct val="150000"/>
              </a:lnSpc>
              <a:defRPr/>
            </a:pPr>
            <a:r>
              <a:rPr lang="zh-CN" altLang="zh-CN" sz="20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503050405090304" pitchFamily="18" charset="0"/>
              </a:rPr>
              <a:t>为案件裁判提供依据</a:t>
            </a:r>
          </a:p>
          <a:p>
            <a:pPr algn="ctr">
              <a:lnSpc>
                <a:spcPct val="150000"/>
              </a:lnSpc>
              <a:defRPr/>
            </a:pPr>
            <a:r>
              <a:rPr lang="zh-CN" altLang="zh-CN" sz="20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503050405090304" pitchFamily="18" charset="0"/>
              </a:rPr>
              <a:t>提高判决公平性</a:t>
            </a:r>
          </a:p>
          <a:p>
            <a:pPr algn="ctr">
              <a:lnSpc>
                <a:spcPct val="150000"/>
              </a:lnSpc>
              <a:defRPr/>
            </a:pPr>
            <a:r>
              <a:rPr lang="zh-CN" altLang="zh-CN" sz="20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503050405090304" pitchFamily="18" charset="0"/>
              </a:rPr>
              <a:t>降低错判误判率</a:t>
            </a:r>
          </a:p>
          <a:p>
            <a:pPr lvl="0" algn="ctr">
              <a:lnSpc>
                <a:spcPct val="150000"/>
              </a:lnSpc>
              <a:defRPr/>
            </a:pPr>
            <a:endParaRPr lang="en-US" altLang="zh-CN" sz="1200" dirty="0">
              <a:solidFill>
                <a:srgbClr val="000000"/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sym typeface="字魂59号-创粗黑" panose="00000500000000000000" pitchFamily="2" charset="-122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8305800" y="2212975"/>
            <a:ext cx="3182620" cy="3925570"/>
          </a:xfrm>
          <a:prstGeom prst="round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dk1"/>
              </a:solidFill>
            </a:endParaRPr>
          </a:p>
        </p:txBody>
      </p:sp>
      <p:sp>
        <p:nvSpPr>
          <p:cNvPr id="13" name="îṣľídê"/>
          <p:cNvSpPr/>
          <p:nvPr/>
        </p:nvSpPr>
        <p:spPr bwMode="auto">
          <a:xfrm>
            <a:off x="8511540" y="4610100"/>
            <a:ext cx="2776855" cy="2247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rIns="90000" anchor="t" anchorCtr="0">
            <a:no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>
              <a:lnSpc>
                <a:spcPct val="150000"/>
              </a:lnSpc>
              <a:defRPr/>
            </a:pPr>
            <a:r>
              <a:rPr lang="zh-CN" altLang="zh-CN" sz="20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503050405090304" pitchFamily="18" charset="0"/>
              </a:rPr>
              <a:t>获得案件重要因素</a:t>
            </a:r>
          </a:p>
          <a:p>
            <a:pPr algn="ctr">
              <a:lnSpc>
                <a:spcPct val="150000"/>
              </a:lnSpc>
              <a:defRPr/>
            </a:pPr>
            <a:r>
              <a:rPr lang="zh-CN" altLang="zh-CN" sz="20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503050405090304" pitchFamily="18" charset="0"/>
              </a:rPr>
              <a:t>提供审判关键依据</a:t>
            </a:r>
          </a:p>
          <a:p>
            <a:pPr lvl="0" algn="ctr">
              <a:lnSpc>
                <a:spcPct val="150000"/>
              </a:lnSpc>
              <a:defRPr/>
            </a:pPr>
            <a:endParaRPr lang="en-US" altLang="zh-CN" sz="1200" dirty="0">
              <a:solidFill>
                <a:srgbClr val="000000"/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sym typeface="字魂59号-创粗黑" panose="00000500000000000000" pitchFamily="2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432560" y="3245485"/>
            <a:ext cx="2172970" cy="1066165"/>
          </a:xfrm>
          <a:prstGeom prst="rect">
            <a:avLst/>
          </a:prstGeom>
          <a:noFill/>
        </p:spPr>
        <p:txBody>
          <a:bodyPr wrap="none" lIns="90000" tIns="46800" rIns="90000" bIns="46800" rtlCol="0" anchor="ctr" anchorCtr="0">
            <a:noAutofit/>
          </a:bodyPr>
          <a:lstStyle/>
          <a:p>
            <a:pPr algn="l">
              <a:lnSpc>
                <a:spcPct val="150000"/>
              </a:lnSpc>
              <a:defRPr/>
            </a:pPr>
            <a:r>
              <a:rPr lang="zh-CN" altLang="zh-CN" sz="2400" b="1" kern="100" dirty="0">
                <a:solidFill>
                  <a:srgbClr val="1A3172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503050405090304" pitchFamily="18" charset="0"/>
                <a:sym typeface="+mn-ea"/>
              </a:rPr>
              <a:t>爬取目标文书</a:t>
            </a:r>
            <a:endParaRPr lang="zh-CN" altLang="zh-CN" sz="2400" b="1" kern="100" dirty="0">
              <a:solidFill>
                <a:srgbClr val="1A3172"/>
              </a:solidFill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503050405090304" pitchFamily="18" charset="0"/>
            </a:endParaRPr>
          </a:p>
          <a:p>
            <a:pPr algn="l">
              <a:lnSpc>
                <a:spcPct val="150000"/>
              </a:lnSpc>
              <a:defRPr/>
            </a:pPr>
            <a:r>
              <a:rPr lang="zh-CN" altLang="zh-CN" sz="2400" b="1" kern="100" dirty="0">
                <a:solidFill>
                  <a:srgbClr val="1A3172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503050405090304" pitchFamily="18" charset="0"/>
                <a:sym typeface="+mn-ea"/>
              </a:rPr>
              <a:t>文书要素识别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5203190" y="3343910"/>
            <a:ext cx="2327275" cy="967740"/>
          </a:xfrm>
          <a:prstGeom prst="rect">
            <a:avLst/>
          </a:prstGeom>
          <a:noFill/>
        </p:spPr>
        <p:txBody>
          <a:bodyPr wrap="none" lIns="90000" tIns="46800" rIns="90000" bIns="46800" rtlCol="0" anchor="ctr" anchorCtr="0">
            <a:normAutofit/>
          </a:bodyPr>
          <a:lstStyle/>
          <a:p>
            <a:pPr algn="ctr"/>
            <a:endParaRPr lang="zh-CN" altLang="en-US" dirty="0"/>
          </a:p>
        </p:txBody>
      </p:sp>
      <p:sp>
        <p:nvSpPr>
          <p:cNvPr id="16" name="文本框 15"/>
          <p:cNvSpPr txBox="1"/>
          <p:nvPr/>
        </p:nvSpPr>
        <p:spPr>
          <a:xfrm>
            <a:off x="5027295" y="3245485"/>
            <a:ext cx="2172970" cy="1066165"/>
          </a:xfrm>
          <a:prstGeom prst="rect">
            <a:avLst/>
          </a:prstGeom>
          <a:noFill/>
        </p:spPr>
        <p:txBody>
          <a:bodyPr wrap="none" lIns="90000" tIns="46800" rIns="90000" bIns="46800" rtlCol="0" anchor="ctr" anchorCtr="0">
            <a:no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zh-CN" altLang="zh-CN" sz="2400" b="1" kern="100" dirty="0">
                <a:solidFill>
                  <a:srgbClr val="1A3172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503050405090304" pitchFamily="18" charset="0"/>
                <a:sym typeface="+mn-ea"/>
              </a:rPr>
              <a:t>大数据分析各个案例</a:t>
            </a:r>
          </a:p>
          <a:p>
            <a:pPr algn="ctr">
              <a:lnSpc>
                <a:spcPct val="150000"/>
              </a:lnSpc>
              <a:defRPr/>
            </a:pPr>
            <a:r>
              <a:rPr lang="zh-CN" altLang="zh-CN" sz="2400" b="1" kern="100" dirty="0">
                <a:solidFill>
                  <a:srgbClr val="1A3172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503050405090304" pitchFamily="18" charset="0"/>
                <a:sym typeface="+mn-ea"/>
              </a:rPr>
              <a:t>进行相似案件匹配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8622030" y="3288030"/>
            <a:ext cx="2548890" cy="981075"/>
          </a:xfrm>
          <a:prstGeom prst="rect">
            <a:avLst/>
          </a:prstGeom>
          <a:noFill/>
        </p:spPr>
        <p:txBody>
          <a:bodyPr wrap="none" lIns="90000" tIns="46800" rIns="90000" bIns="46800" rtlCol="0" anchor="ctr" anchorCtr="0">
            <a:no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zh-CN" altLang="zh-CN" sz="2400" b="1" kern="100" dirty="0">
                <a:solidFill>
                  <a:srgbClr val="00206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503050405090304" pitchFamily="18" charset="0"/>
                <a:sym typeface="+mn-ea"/>
              </a:rPr>
              <a:t>训练案件模型</a:t>
            </a:r>
          </a:p>
          <a:p>
            <a:pPr algn="ctr">
              <a:lnSpc>
                <a:spcPct val="150000"/>
              </a:lnSpc>
              <a:defRPr/>
            </a:pPr>
            <a:r>
              <a:rPr lang="zh-CN" altLang="zh-CN" sz="2400" b="1" kern="100" dirty="0">
                <a:solidFill>
                  <a:srgbClr val="00206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503050405090304" pitchFamily="18" charset="0"/>
                <a:sym typeface="+mn-ea"/>
              </a:rPr>
              <a:t>提取特征要素</a:t>
            </a:r>
          </a:p>
        </p:txBody>
      </p:sp>
      <p:sp>
        <p:nvSpPr>
          <p:cNvPr id="20" name="右箭头 19"/>
          <p:cNvSpPr/>
          <p:nvPr/>
        </p:nvSpPr>
        <p:spPr>
          <a:xfrm>
            <a:off x="994410" y="1549400"/>
            <a:ext cx="10513695" cy="323215"/>
          </a:xfrm>
          <a:prstGeom prst="rightArrow">
            <a:avLst/>
          </a:prstGeom>
          <a:gradFill>
            <a:gsLst>
              <a:gs pos="14000">
                <a:srgbClr val="1A3172"/>
              </a:gs>
              <a:gs pos="99000">
                <a:srgbClr val="9AC8E5"/>
              </a:gs>
              <a:gs pos="58000">
                <a:schemeClr val="accent2"/>
              </a:gs>
            </a:gsLst>
            <a:lin ang="2700000" scaled="0"/>
          </a:gradFill>
          <a:ln w="381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dk1"/>
              </a:solidFill>
            </a:endParaRPr>
          </a:p>
        </p:txBody>
      </p:sp>
      <p:pic>
        <p:nvPicPr>
          <p:cNvPr id="24" name="图片 23" descr="3481829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89270" y="2381885"/>
            <a:ext cx="1119505" cy="1119505"/>
          </a:xfrm>
          <a:prstGeom prst="rect">
            <a:avLst/>
          </a:prstGeom>
        </p:spPr>
      </p:pic>
      <p:pic>
        <p:nvPicPr>
          <p:cNvPr id="29" name="图片 28" descr="3476627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677400" y="2448560"/>
            <a:ext cx="717550" cy="717550"/>
          </a:xfrm>
          <a:prstGeom prst="rect">
            <a:avLst/>
          </a:prstGeom>
        </p:spPr>
      </p:pic>
      <p:pic>
        <p:nvPicPr>
          <p:cNvPr id="33" name="图片 32" descr="3476599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092325" y="2504440"/>
            <a:ext cx="718185" cy="718185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8651240" y="831215"/>
            <a:ext cx="914400" cy="914400"/>
          </a:xfrm>
          <a:prstGeom prst="rect">
            <a:avLst/>
          </a:prstGeom>
          <a:noFill/>
        </p:spPr>
        <p:txBody>
          <a:bodyPr wrap="none" lIns="90000" tIns="46800" rIns="90000" bIns="46800" rtlCol="0" anchor="ctr" anchorCtr="0">
            <a:normAutofit/>
          </a:bodyPr>
          <a:lstStyle/>
          <a:p>
            <a:pPr algn="ctr"/>
            <a:endParaRPr lang="zh-CN" altLang="en-US" dirty="0"/>
          </a:p>
        </p:txBody>
      </p:sp>
      <p:sp>
        <p:nvSpPr>
          <p:cNvPr id="19" name="文本框 18"/>
          <p:cNvSpPr txBox="1"/>
          <p:nvPr/>
        </p:nvSpPr>
        <p:spPr>
          <a:xfrm>
            <a:off x="7934325" y="565150"/>
            <a:ext cx="914400" cy="914400"/>
          </a:xfrm>
          <a:prstGeom prst="rect">
            <a:avLst/>
          </a:prstGeom>
          <a:noFill/>
        </p:spPr>
        <p:txBody>
          <a:bodyPr wrap="none" lIns="90000" tIns="46800" rIns="90000" bIns="46800" rtlCol="0" anchor="ctr" anchorCtr="0">
            <a:normAutofit/>
          </a:bodyPr>
          <a:lstStyle/>
          <a:p>
            <a:pPr algn="ctr"/>
            <a:endParaRPr lang="zh-CN" altLang="en-US" dirty="0"/>
          </a:p>
        </p:txBody>
      </p:sp>
      <p:sp>
        <p:nvSpPr>
          <p:cNvPr id="21" name="文本框 20"/>
          <p:cNvSpPr txBox="1"/>
          <p:nvPr/>
        </p:nvSpPr>
        <p:spPr>
          <a:xfrm>
            <a:off x="5528310" y="1305560"/>
            <a:ext cx="914400" cy="914400"/>
          </a:xfrm>
          <a:prstGeom prst="rect">
            <a:avLst/>
          </a:prstGeom>
          <a:noFill/>
        </p:spPr>
        <p:txBody>
          <a:bodyPr wrap="none" lIns="90000" tIns="46800" rIns="90000" bIns="46800" rtlCol="0" anchor="ctr" anchorCtr="0">
            <a:normAutofit/>
          </a:bodyPr>
          <a:lstStyle/>
          <a:p>
            <a:pPr algn="ctr"/>
            <a:endParaRPr lang="zh-CN" altLang="en-US" dirty="0"/>
          </a:p>
        </p:txBody>
      </p:sp>
      <p:pic>
        <p:nvPicPr>
          <p:cNvPr id="216" name="图片 215" descr="QQ20211212-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30055" y="38100"/>
            <a:ext cx="2336165" cy="8458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8536"/>
    </mc:Choice>
    <mc:Fallback xmlns="">
      <p:transition advTm="18536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150495" y="0"/>
            <a:ext cx="12611132" cy="6858635"/>
          </a:xfrm>
          <a:prstGeom prst="rect">
            <a:avLst/>
          </a:prstGeom>
          <a:solidFill>
            <a:srgbClr val="1A3172"/>
          </a:solidFill>
          <a:ln w="381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dk1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352290" y="4019550"/>
            <a:ext cx="914400" cy="914400"/>
          </a:xfrm>
          <a:prstGeom prst="rect">
            <a:avLst/>
          </a:prstGeom>
          <a:noFill/>
        </p:spPr>
        <p:txBody>
          <a:bodyPr wrap="none" lIns="90000" tIns="46800" rIns="90000" bIns="46800" rtlCol="0" anchor="ctr" anchorCtr="0">
            <a:normAutofit/>
          </a:bodyPr>
          <a:lstStyle/>
          <a:p>
            <a:pPr algn="ctr"/>
            <a:endParaRPr lang="zh-CN" altLang="en-US" dirty="0"/>
          </a:p>
        </p:txBody>
      </p:sp>
      <p:sp>
        <p:nvSpPr>
          <p:cNvPr id="56" name="îşḻíḑe"/>
          <p:cNvSpPr txBox="1"/>
          <p:nvPr/>
        </p:nvSpPr>
        <p:spPr bwMode="auto">
          <a:xfrm>
            <a:off x="5933154" y="4201232"/>
            <a:ext cx="73" cy="22159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anchor="ctr"/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字魂59号-创粗黑" panose="00000500000000000000" pitchFamily="2" charset="-122"/>
              <a:ea typeface="字魂59号-创粗黑" panose="00000500000000000000" pitchFamily="2" charset="-122"/>
              <a:sym typeface="字魂59号-创粗黑" panose="00000500000000000000" pitchFamily="2" charset="-122"/>
            </a:endParaRPr>
          </a:p>
        </p:txBody>
      </p:sp>
      <p:sp>
        <p:nvSpPr>
          <p:cNvPr id="57" name="îşḻíḑe"/>
          <p:cNvSpPr txBox="1"/>
          <p:nvPr/>
        </p:nvSpPr>
        <p:spPr bwMode="auto">
          <a:xfrm>
            <a:off x="9642064" y="4201232"/>
            <a:ext cx="73" cy="22159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anchor="ctr"/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字魂59号-创粗黑" panose="00000500000000000000" pitchFamily="2" charset="-122"/>
              <a:ea typeface="字魂59号-创粗黑" panose="00000500000000000000" pitchFamily="2" charset="-122"/>
              <a:sym typeface="字魂59号-创粗黑" panose="00000500000000000000" pitchFamily="2" charset="-122"/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9782175" y="4153535"/>
            <a:ext cx="2327275" cy="967740"/>
          </a:xfrm>
          <a:prstGeom prst="rect">
            <a:avLst/>
          </a:prstGeom>
          <a:noFill/>
        </p:spPr>
        <p:txBody>
          <a:bodyPr wrap="none" lIns="90000" tIns="46800" rIns="90000" bIns="46800" rtlCol="0" anchor="ctr" anchorCtr="0">
            <a:normAutofit/>
          </a:bodyPr>
          <a:lstStyle/>
          <a:p>
            <a:pPr algn="ctr"/>
            <a:endParaRPr lang="zh-CN" altLang="en-US" dirty="0"/>
          </a:p>
        </p:txBody>
      </p:sp>
      <p:sp>
        <p:nvSpPr>
          <p:cNvPr id="68" name="矩形 67"/>
          <p:cNvSpPr/>
          <p:nvPr/>
        </p:nvSpPr>
        <p:spPr>
          <a:xfrm>
            <a:off x="293370" y="306705"/>
            <a:ext cx="2710815" cy="666750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69" name="标题 1"/>
          <p:cNvSpPr>
            <a:spLocks noGrp="1"/>
          </p:cNvSpPr>
          <p:nvPr/>
        </p:nvSpPr>
        <p:spPr>
          <a:xfrm>
            <a:off x="1249680" y="309880"/>
            <a:ext cx="2884805" cy="663575"/>
          </a:xfrm>
          <a:prstGeom prst="rect">
            <a:avLst/>
          </a:prstGeom>
          <a:noFill/>
        </p:spPr>
        <p:txBody>
          <a:bodyPr anchor="b"/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800" dirty="0">
                <a:solidFill>
                  <a:schemeClr val="tx2"/>
                </a:solidFill>
                <a:latin typeface="等线" charset="0"/>
                <a:ea typeface="等线" charset="0"/>
                <a:sym typeface="字魂59号-创粗黑" panose="00000500000000000000" pitchFamily="2" charset="-122"/>
              </a:rPr>
              <a:t>主要流程</a:t>
            </a:r>
          </a:p>
        </p:txBody>
      </p:sp>
      <p:sp>
        <p:nvSpPr>
          <p:cNvPr id="70" name="book-and-cd_43679"/>
          <p:cNvSpPr>
            <a:spLocks noChangeAspect="1"/>
          </p:cNvSpPr>
          <p:nvPr/>
        </p:nvSpPr>
        <p:spPr bwMode="auto">
          <a:xfrm>
            <a:off x="515578" y="395618"/>
            <a:ext cx="609685" cy="488288"/>
          </a:xfrm>
          <a:custGeom>
            <a:avLst/>
            <a:gdLst>
              <a:gd name="connsiteX0" fmla="*/ 452113 w 560604"/>
              <a:gd name="connsiteY0" fmla="*/ 77314 h 448980"/>
              <a:gd name="connsiteX1" fmla="*/ 417185 w 560604"/>
              <a:gd name="connsiteY1" fmla="*/ 112165 h 448980"/>
              <a:gd name="connsiteX2" fmla="*/ 452113 w 560604"/>
              <a:gd name="connsiteY2" fmla="*/ 145726 h 448980"/>
              <a:gd name="connsiteX3" fmla="*/ 485747 w 560604"/>
              <a:gd name="connsiteY3" fmla="*/ 112165 h 448980"/>
              <a:gd name="connsiteX4" fmla="*/ 452113 w 560604"/>
              <a:gd name="connsiteY4" fmla="*/ 77314 h 448980"/>
              <a:gd name="connsiteX5" fmla="*/ 118850 w 560604"/>
              <a:gd name="connsiteY5" fmla="*/ 64516 h 448980"/>
              <a:gd name="connsiteX6" fmla="*/ 40048 w 560604"/>
              <a:gd name="connsiteY6" fmla="*/ 77417 h 448980"/>
              <a:gd name="connsiteX7" fmla="*/ 40048 w 560604"/>
              <a:gd name="connsiteY7" fmla="*/ 392214 h 448980"/>
              <a:gd name="connsiteX8" fmla="*/ 107224 w 560604"/>
              <a:gd name="connsiteY8" fmla="*/ 380602 h 448980"/>
              <a:gd name="connsiteX9" fmla="*/ 255786 w 560604"/>
              <a:gd name="connsiteY9" fmla="*/ 412856 h 448980"/>
              <a:gd name="connsiteX10" fmla="*/ 255786 w 560604"/>
              <a:gd name="connsiteY10" fmla="*/ 277390 h 448980"/>
              <a:gd name="connsiteX11" fmla="*/ 246743 w 560604"/>
              <a:gd name="connsiteY11" fmla="*/ 287711 h 448980"/>
              <a:gd name="connsiteX12" fmla="*/ 246743 w 560604"/>
              <a:gd name="connsiteY12" fmla="*/ 109671 h 448980"/>
              <a:gd name="connsiteX13" fmla="*/ 118850 w 560604"/>
              <a:gd name="connsiteY13" fmla="*/ 64516 h 448980"/>
              <a:gd name="connsiteX14" fmla="*/ 452113 w 560604"/>
              <a:gd name="connsiteY14" fmla="*/ 64406 h 448980"/>
              <a:gd name="connsiteX15" fmla="*/ 498683 w 560604"/>
              <a:gd name="connsiteY15" fmla="*/ 112165 h 448980"/>
              <a:gd name="connsiteX16" fmla="*/ 452113 w 560604"/>
              <a:gd name="connsiteY16" fmla="*/ 158634 h 448980"/>
              <a:gd name="connsiteX17" fmla="*/ 404248 w 560604"/>
              <a:gd name="connsiteY17" fmla="*/ 112165 h 448980"/>
              <a:gd name="connsiteX18" fmla="*/ 452113 w 560604"/>
              <a:gd name="connsiteY18" fmla="*/ 64406 h 448980"/>
              <a:gd name="connsiteX19" fmla="*/ 452058 w 560604"/>
              <a:gd name="connsiteY19" fmla="*/ 59344 h 448980"/>
              <a:gd name="connsiteX20" fmla="*/ 399076 w 560604"/>
              <a:gd name="connsiteY20" fmla="*/ 112237 h 448980"/>
              <a:gd name="connsiteX21" fmla="*/ 452058 w 560604"/>
              <a:gd name="connsiteY21" fmla="*/ 163840 h 448980"/>
              <a:gd name="connsiteX22" fmla="*/ 505039 w 560604"/>
              <a:gd name="connsiteY22" fmla="*/ 112237 h 448980"/>
              <a:gd name="connsiteX23" fmla="*/ 452058 w 560604"/>
              <a:gd name="connsiteY23" fmla="*/ 59344 h 448980"/>
              <a:gd name="connsiteX24" fmla="*/ 118850 w 560604"/>
              <a:gd name="connsiteY24" fmla="*/ 50324 h 448980"/>
              <a:gd name="connsiteX25" fmla="*/ 257078 w 560604"/>
              <a:gd name="connsiteY25" fmla="*/ 99350 h 448980"/>
              <a:gd name="connsiteX26" fmla="*/ 334589 w 560604"/>
              <a:gd name="connsiteY26" fmla="*/ 58065 h 448980"/>
              <a:gd name="connsiteX27" fmla="*/ 329422 w 560604"/>
              <a:gd name="connsiteY27" fmla="*/ 76127 h 448980"/>
              <a:gd name="connsiteX28" fmla="*/ 268705 w 560604"/>
              <a:gd name="connsiteY28" fmla="*/ 109671 h 448980"/>
              <a:gd name="connsiteX29" fmla="*/ 268705 w 560604"/>
              <a:gd name="connsiteY29" fmla="*/ 287711 h 448980"/>
              <a:gd name="connsiteX30" fmla="*/ 259662 w 560604"/>
              <a:gd name="connsiteY30" fmla="*/ 277390 h 448980"/>
              <a:gd name="connsiteX31" fmla="*/ 259662 w 560604"/>
              <a:gd name="connsiteY31" fmla="*/ 412856 h 448980"/>
              <a:gd name="connsiteX32" fmla="*/ 405641 w 560604"/>
              <a:gd name="connsiteY32" fmla="*/ 380602 h 448980"/>
              <a:gd name="connsiteX33" fmla="*/ 475400 w 560604"/>
              <a:gd name="connsiteY33" fmla="*/ 392214 h 448980"/>
              <a:gd name="connsiteX34" fmla="*/ 475400 w 560604"/>
              <a:gd name="connsiteY34" fmla="*/ 233525 h 448980"/>
              <a:gd name="connsiteX35" fmla="*/ 510280 w 560604"/>
              <a:gd name="connsiteY35" fmla="*/ 221914 h 448980"/>
              <a:gd name="connsiteX36" fmla="*/ 510280 w 560604"/>
              <a:gd name="connsiteY36" fmla="*/ 437369 h 448980"/>
              <a:gd name="connsiteX37" fmla="*/ 290666 w 560604"/>
              <a:gd name="connsiteY37" fmla="*/ 437369 h 448980"/>
              <a:gd name="connsiteX38" fmla="*/ 258370 w 560604"/>
              <a:gd name="connsiteY38" fmla="*/ 448980 h 448980"/>
              <a:gd name="connsiteX39" fmla="*/ 226074 w 560604"/>
              <a:gd name="connsiteY39" fmla="*/ 437369 h 448980"/>
              <a:gd name="connsiteX40" fmla="*/ 0 w 560604"/>
              <a:gd name="connsiteY40" fmla="*/ 437369 h 448980"/>
              <a:gd name="connsiteX41" fmla="*/ 0 w 560604"/>
              <a:gd name="connsiteY41" fmla="*/ 113541 h 448980"/>
              <a:gd name="connsiteX42" fmla="*/ 24545 w 560604"/>
              <a:gd name="connsiteY42" fmla="*/ 96769 h 448980"/>
              <a:gd name="connsiteX43" fmla="*/ 24545 w 560604"/>
              <a:gd name="connsiteY43" fmla="*/ 67096 h 448980"/>
              <a:gd name="connsiteX44" fmla="*/ 29713 w 560604"/>
              <a:gd name="connsiteY44" fmla="*/ 65806 h 448980"/>
              <a:gd name="connsiteX45" fmla="*/ 118850 w 560604"/>
              <a:gd name="connsiteY45" fmla="*/ 50324 h 448980"/>
              <a:gd name="connsiteX46" fmla="*/ 449473 w 560604"/>
              <a:gd name="connsiteY46" fmla="*/ 0 h 448980"/>
              <a:gd name="connsiteX47" fmla="*/ 560604 w 560604"/>
              <a:gd name="connsiteY47" fmla="*/ 109657 h 448980"/>
              <a:gd name="connsiteX48" fmla="*/ 449473 w 560604"/>
              <a:gd name="connsiteY48" fmla="*/ 219313 h 448980"/>
              <a:gd name="connsiteX49" fmla="*/ 339634 w 560604"/>
              <a:gd name="connsiteY49" fmla="*/ 109657 h 448980"/>
              <a:gd name="connsiteX50" fmla="*/ 449473 w 560604"/>
              <a:gd name="connsiteY50" fmla="*/ 0 h 448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560604" h="448980">
                <a:moveTo>
                  <a:pt x="452113" y="77314"/>
                </a:moveTo>
                <a:cubicBezTo>
                  <a:pt x="432708" y="77314"/>
                  <a:pt x="417185" y="92804"/>
                  <a:pt x="417185" y="112165"/>
                </a:cubicBezTo>
                <a:cubicBezTo>
                  <a:pt x="417185" y="130237"/>
                  <a:pt x="432708" y="145726"/>
                  <a:pt x="452113" y="145726"/>
                </a:cubicBezTo>
                <a:cubicBezTo>
                  <a:pt x="471517" y="145726"/>
                  <a:pt x="485747" y="130237"/>
                  <a:pt x="485747" y="112165"/>
                </a:cubicBezTo>
                <a:cubicBezTo>
                  <a:pt x="485747" y="92804"/>
                  <a:pt x="470223" y="77314"/>
                  <a:pt x="452113" y="77314"/>
                </a:cubicBezTo>
                <a:close/>
                <a:moveTo>
                  <a:pt x="118850" y="64516"/>
                </a:moveTo>
                <a:cubicBezTo>
                  <a:pt x="81387" y="64516"/>
                  <a:pt x="50382" y="73547"/>
                  <a:pt x="40048" y="77417"/>
                </a:cubicBezTo>
                <a:lnTo>
                  <a:pt x="40048" y="392214"/>
                </a:lnTo>
                <a:cubicBezTo>
                  <a:pt x="58133" y="384473"/>
                  <a:pt x="81387" y="380602"/>
                  <a:pt x="107224" y="380602"/>
                </a:cubicBezTo>
                <a:cubicBezTo>
                  <a:pt x="171816" y="380602"/>
                  <a:pt x="236408" y="405115"/>
                  <a:pt x="255786" y="412856"/>
                </a:cubicBezTo>
                <a:lnTo>
                  <a:pt x="255786" y="277390"/>
                </a:lnTo>
                <a:lnTo>
                  <a:pt x="246743" y="287711"/>
                </a:lnTo>
                <a:lnTo>
                  <a:pt x="246743" y="109671"/>
                </a:lnTo>
                <a:cubicBezTo>
                  <a:pt x="211863" y="79997"/>
                  <a:pt x="169232" y="64516"/>
                  <a:pt x="118850" y="64516"/>
                </a:cubicBezTo>
                <a:close/>
                <a:moveTo>
                  <a:pt x="452113" y="64406"/>
                </a:moveTo>
                <a:cubicBezTo>
                  <a:pt x="477985" y="64406"/>
                  <a:pt x="498683" y="86350"/>
                  <a:pt x="498683" y="112165"/>
                </a:cubicBezTo>
                <a:cubicBezTo>
                  <a:pt x="498683" y="137981"/>
                  <a:pt x="477985" y="158634"/>
                  <a:pt x="452113" y="158634"/>
                </a:cubicBezTo>
                <a:cubicBezTo>
                  <a:pt x="426240" y="158634"/>
                  <a:pt x="404248" y="137981"/>
                  <a:pt x="404248" y="112165"/>
                </a:cubicBezTo>
                <a:cubicBezTo>
                  <a:pt x="404248" y="86350"/>
                  <a:pt x="426240" y="64406"/>
                  <a:pt x="452113" y="64406"/>
                </a:cubicBezTo>
                <a:close/>
                <a:moveTo>
                  <a:pt x="452058" y="59344"/>
                </a:moveTo>
                <a:cubicBezTo>
                  <a:pt x="422336" y="59344"/>
                  <a:pt x="399076" y="82565"/>
                  <a:pt x="399076" y="112237"/>
                </a:cubicBezTo>
                <a:cubicBezTo>
                  <a:pt x="399076" y="140618"/>
                  <a:pt x="422336" y="163840"/>
                  <a:pt x="452058" y="163840"/>
                </a:cubicBezTo>
                <a:cubicBezTo>
                  <a:pt x="480486" y="163840"/>
                  <a:pt x="505039" y="140618"/>
                  <a:pt x="505039" y="112237"/>
                </a:cubicBezTo>
                <a:cubicBezTo>
                  <a:pt x="505039" y="82565"/>
                  <a:pt x="480486" y="59344"/>
                  <a:pt x="452058" y="59344"/>
                </a:cubicBezTo>
                <a:close/>
                <a:moveTo>
                  <a:pt x="118850" y="50324"/>
                </a:moveTo>
                <a:cubicBezTo>
                  <a:pt x="173108" y="50324"/>
                  <a:pt x="219614" y="67096"/>
                  <a:pt x="257078" y="99350"/>
                </a:cubicBezTo>
                <a:cubicBezTo>
                  <a:pt x="280331" y="79997"/>
                  <a:pt x="306168" y="65806"/>
                  <a:pt x="334589" y="58065"/>
                </a:cubicBezTo>
                <a:cubicBezTo>
                  <a:pt x="332005" y="64516"/>
                  <a:pt x="330713" y="69676"/>
                  <a:pt x="329422" y="76127"/>
                </a:cubicBezTo>
                <a:cubicBezTo>
                  <a:pt x="307460" y="82578"/>
                  <a:pt x="286791" y="94189"/>
                  <a:pt x="268705" y="109671"/>
                </a:cubicBezTo>
                <a:lnTo>
                  <a:pt x="268705" y="287711"/>
                </a:lnTo>
                <a:lnTo>
                  <a:pt x="259662" y="277390"/>
                </a:lnTo>
                <a:lnTo>
                  <a:pt x="259662" y="412856"/>
                </a:lnTo>
                <a:cubicBezTo>
                  <a:pt x="279039" y="405115"/>
                  <a:pt x="339756" y="380602"/>
                  <a:pt x="405641" y="380602"/>
                </a:cubicBezTo>
                <a:cubicBezTo>
                  <a:pt x="431478" y="380602"/>
                  <a:pt x="454731" y="384473"/>
                  <a:pt x="475400" y="392214"/>
                </a:cubicBezTo>
                <a:lnTo>
                  <a:pt x="475400" y="233525"/>
                </a:lnTo>
                <a:cubicBezTo>
                  <a:pt x="488319" y="230945"/>
                  <a:pt x="499945" y="227074"/>
                  <a:pt x="510280" y="221914"/>
                </a:cubicBezTo>
                <a:lnTo>
                  <a:pt x="510280" y="437369"/>
                </a:lnTo>
                <a:lnTo>
                  <a:pt x="290666" y="437369"/>
                </a:lnTo>
                <a:cubicBezTo>
                  <a:pt x="282915" y="445110"/>
                  <a:pt x="271288" y="448980"/>
                  <a:pt x="258370" y="448980"/>
                </a:cubicBezTo>
                <a:cubicBezTo>
                  <a:pt x="245451" y="448980"/>
                  <a:pt x="233825" y="445110"/>
                  <a:pt x="226074" y="437369"/>
                </a:cubicBezTo>
                <a:lnTo>
                  <a:pt x="0" y="437369"/>
                </a:lnTo>
                <a:lnTo>
                  <a:pt x="0" y="113541"/>
                </a:lnTo>
                <a:cubicBezTo>
                  <a:pt x="0" y="105800"/>
                  <a:pt x="9043" y="100640"/>
                  <a:pt x="24545" y="96769"/>
                </a:cubicBezTo>
                <a:lnTo>
                  <a:pt x="24545" y="67096"/>
                </a:lnTo>
                <a:lnTo>
                  <a:pt x="29713" y="65806"/>
                </a:lnTo>
                <a:cubicBezTo>
                  <a:pt x="31005" y="64516"/>
                  <a:pt x="68468" y="50324"/>
                  <a:pt x="118850" y="50324"/>
                </a:cubicBezTo>
                <a:close/>
                <a:moveTo>
                  <a:pt x="449473" y="0"/>
                </a:moveTo>
                <a:cubicBezTo>
                  <a:pt x="510208" y="0"/>
                  <a:pt x="560604" y="49023"/>
                  <a:pt x="560604" y="109657"/>
                </a:cubicBezTo>
                <a:cubicBezTo>
                  <a:pt x="560604" y="170290"/>
                  <a:pt x="510208" y="219313"/>
                  <a:pt x="449473" y="219313"/>
                </a:cubicBezTo>
                <a:cubicBezTo>
                  <a:pt x="388739" y="219313"/>
                  <a:pt x="339634" y="170290"/>
                  <a:pt x="339634" y="109657"/>
                </a:cubicBezTo>
                <a:cubicBezTo>
                  <a:pt x="339634" y="49023"/>
                  <a:pt x="388739" y="0"/>
                  <a:pt x="449473" y="0"/>
                </a:cubicBezTo>
                <a:close/>
              </a:path>
            </a:pathLst>
          </a:custGeom>
          <a:solidFill>
            <a:srgbClr val="1A3172"/>
          </a:solidFill>
          <a:ln>
            <a:noFill/>
          </a:ln>
        </p:spPr>
        <p:txBody>
          <a:bodyPr/>
          <a:lstStyle/>
          <a:p>
            <a:endParaRPr lang="zh-CN" altLang="en-US">
              <a:latin typeface="字魂59号-创粗黑" panose="00000500000000000000" pitchFamily="2" charset="-122"/>
              <a:ea typeface="字魂59号-创粗黑" panose="00000500000000000000" pitchFamily="2" charset="-122"/>
              <a:sym typeface="字魂59号-创粗黑" panose="00000500000000000000" pitchFamily="2" charset="-122"/>
            </a:endParaRPr>
          </a:p>
        </p:txBody>
      </p:sp>
      <p:pic>
        <p:nvPicPr>
          <p:cNvPr id="20" name="图片 19" descr="QQ20211212-0">
            <a:extLst>
              <a:ext uri="{FF2B5EF4-FFF2-40B4-BE49-F238E27FC236}">
                <a16:creationId xmlns:a16="http://schemas.microsoft.com/office/drawing/2014/main" id="{7AB4CC48-0983-4FCF-A8EF-B4EAE33C3E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6955" y="86995"/>
            <a:ext cx="2667635" cy="965835"/>
          </a:xfrm>
          <a:prstGeom prst="rect">
            <a:avLst/>
          </a:prstGeom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F47A2786-FE8B-415D-B1ED-90241BAB7B2D}"/>
              </a:ext>
            </a:extLst>
          </p:cNvPr>
          <p:cNvSpPr/>
          <p:nvPr/>
        </p:nvSpPr>
        <p:spPr>
          <a:xfrm>
            <a:off x="996336" y="1146199"/>
            <a:ext cx="10199327" cy="5471637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BEFA0B2-E89B-41E7-9126-559189D3CB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9677" y="1139825"/>
            <a:ext cx="5372643" cy="547163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950"/>
    </mc:Choice>
    <mc:Fallback xmlns="">
      <p:transition advTm="295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îşḻíḑe"/>
          <p:cNvSpPr txBox="1"/>
          <p:nvPr/>
        </p:nvSpPr>
        <p:spPr bwMode="auto">
          <a:xfrm>
            <a:off x="728694" y="4038037"/>
            <a:ext cx="73" cy="22159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anchor="ctr"/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字魂59号-创粗黑" panose="00000500000000000000" pitchFamily="2" charset="-122"/>
              <a:ea typeface="字魂59号-创粗黑" panose="00000500000000000000" pitchFamily="2" charset="-122"/>
              <a:sym typeface="字魂59号-创粗黑" panose="00000500000000000000" pitchFamily="2" charset="-122"/>
            </a:endParaRPr>
          </a:p>
        </p:txBody>
      </p:sp>
      <p:sp>
        <p:nvSpPr>
          <p:cNvPr id="25" name="îşḻíḑe"/>
          <p:cNvSpPr txBox="1"/>
          <p:nvPr/>
        </p:nvSpPr>
        <p:spPr bwMode="auto">
          <a:xfrm>
            <a:off x="4437604" y="4038037"/>
            <a:ext cx="73" cy="22159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anchor="ctr"/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字魂59号-创粗黑" panose="00000500000000000000" pitchFamily="2" charset="-122"/>
              <a:ea typeface="字魂59号-创粗黑" panose="00000500000000000000" pitchFamily="2" charset="-122"/>
              <a:sym typeface="字魂59号-创粗黑" panose="00000500000000000000" pitchFamily="2" charset="-122"/>
            </a:endParaRPr>
          </a:p>
        </p:txBody>
      </p:sp>
      <p:sp>
        <p:nvSpPr>
          <p:cNvPr id="30" name="îşḻíḑe"/>
          <p:cNvSpPr txBox="1"/>
          <p:nvPr/>
        </p:nvSpPr>
        <p:spPr bwMode="auto">
          <a:xfrm>
            <a:off x="8146515" y="4038037"/>
            <a:ext cx="73" cy="22159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anchor="ctr"/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字魂59号-创粗黑" panose="00000500000000000000" pitchFamily="2" charset="-122"/>
              <a:ea typeface="字魂59号-创粗黑" panose="00000500000000000000" pitchFamily="2" charset="-122"/>
              <a:sym typeface="字魂59号-创粗黑" panose="00000500000000000000" pitchFamily="2" charset="-122"/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1341437" y="376250"/>
            <a:ext cx="10850563" cy="663575"/>
          </a:xfrm>
        </p:spPr>
        <p:txBody>
          <a:bodyPr/>
          <a:lstStyle/>
          <a:p>
            <a:r>
              <a:rPr lang="zh-CN" altLang="en-US" sz="2800" dirty="0"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rPr>
              <a:t>研究目标</a:t>
            </a:r>
          </a:p>
        </p:txBody>
      </p:sp>
      <p:sp>
        <p:nvSpPr>
          <p:cNvPr id="11" name="矩形 10"/>
          <p:cNvSpPr/>
          <p:nvPr/>
        </p:nvSpPr>
        <p:spPr>
          <a:xfrm>
            <a:off x="293370" y="306705"/>
            <a:ext cx="3178810" cy="666750"/>
          </a:xfrm>
          <a:prstGeom prst="rect">
            <a:avLst/>
          </a:prstGeom>
          <a:solidFill>
            <a:schemeClr val="tx2"/>
          </a:solidFill>
          <a:ln w="381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3" name="标题 1"/>
          <p:cNvSpPr>
            <a:spLocks noGrp="1"/>
          </p:cNvSpPr>
          <p:nvPr/>
        </p:nvSpPr>
        <p:spPr>
          <a:xfrm>
            <a:off x="1305560" y="309880"/>
            <a:ext cx="2884805" cy="663575"/>
          </a:xfrm>
          <a:prstGeom prst="rect">
            <a:avLst/>
          </a:prstGeom>
          <a:noFill/>
        </p:spPr>
        <p:txBody>
          <a:bodyPr anchor="b"/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800" dirty="0">
                <a:solidFill>
                  <a:schemeClr val="bg1"/>
                </a:solidFill>
                <a:latin typeface="等线" charset="0"/>
                <a:ea typeface="等线" charset="0"/>
                <a:sym typeface="字魂59号-创粗黑" panose="00000500000000000000" pitchFamily="2" charset="-122"/>
              </a:rPr>
              <a:t>视频讲解</a:t>
            </a:r>
          </a:p>
        </p:txBody>
      </p:sp>
      <p:sp>
        <p:nvSpPr>
          <p:cNvPr id="549" name="book-and-cd_43679"/>
          <p:cNvSpPr>
            <a:spLocks noChangeAspect="1"/>
          </p:cNvSpPr>
          <p:nvPr/>
        </p:nvSpPr>
        <p:spPr bwMode="auto">
          <a:xfrm>
            <a:off x="559393" y="376568"/>
            <a:ext cx="609685" cy="488288"/>
          </a:xfrm>
          <a:custGeom>
            <a:avLst/>
            <a:gdLst>
              <a:gd name="connsiteX0" fmla="*/ 452113 w 560604"/>
              <a:gd name="connsiteY0" fmla="*/ 77314 h 448980"/>
              <a:gd name="connsiteX1" fmla="*/ 417185 w 560604"/>
              <a:gd name="connsiteY1" fmla="*/ 112165 h 448980"/>
              <a:gd name="connsiteX2" fmla="*/ 452113 w 560604"/>
              <a:gd name="connsiteY2" fmla="*/ 145726 h 448980"/>
              <a:gd name="connsiteX3" fmla="*/ 485747 w 560604"/>
              <a:gd name="connsiteY3" fmla="*/ 112165 h 448980"/>
              <a:gd name="connsiteX4" fmla="*/ 452113 w 560604"/>
              <a:gd name="connsiteY4" fmla="*/ 77314 h 448980"/>
              <a:gd name="connsiteX5" fmla="*/ 118850 w 560604"/>
              <a:gd name="connsiteY5" fmla="*/ 64516 h 448980"/>
              <a:gd name="connsiteX6" fmla="*/ 40048 w 560604"/>
              <a:gd name="connsiteY6" fmla="*/ 77417 h 448980"/>
              <a:gd name="connsiteX7" fmla="*/ 40048 w 560604"/>
              <a:gd name="connsiteY7" fmla="*/ 392214 h 448980"/>
              <a:gd name="connsiteX8" fmla="*/ 107224 w 560604"/>
              <a:gd name="connsiteY8" fmla="*/ 380602 h 448980"/>
              <a:gd name="connsiteX9" fmla="*/ 255786 w 560604"/>
              <a:gd name="connsiteY9" fmla="*/ 412856 h 448980"/>
              <a:gd name="connsiteX10" fmla="*/ 255786 w 560604"/>
              <a:gd name="connsiteY10" fmla="*/ 277390 h 448980"/>
              <a:gd name="connsiteX11" fmla="*/ 246743 w 560604"/>
              <a:gd name="connsiteY11" fmla="*/ 287711 h 448980"/>
              <a:gd name="connsiteX12" fmla="*/ 246743 w 560604"/>
              <a:gd name="connsiteY12" fmla="*/ 109671 h 448980"/>
              <a:gd name="connsiteX13" fmla="*/ 118850 w 560604"/>
              <a:gd name="connsiteY13" fmla="*/ 64516 h 448980"/>
              <a:gd name="connsiteX14" fmla="*/ 452113 w 560604"/>
              <a:gd name="connsiteY14" fmla="*/ 64406 h 448980"/>
              <a:gd name="connsiteX15" fmla="*/ 498683 w 560604"/>
              <a:gd name="connsiteY15" fmla="*/ 112165 h 448980"/>
              <a:gd name="connsiteX16" fmla="*/ 452113 w 560604"/>
              <a:gd name="connsiteY16" fmla="*/ 158634 h 448980"/>
              <a:gd name="connsiteX17" fmla="*/ 404248 w 560604"/>
              <a:gd name="connsiteY17" fmla="*/ 112165 h 448980"/>
              <a:gd name="connsiteX18" fmla="*/ 452113 w 560604"/>
              <a:gd name="connsiteY18" fmla="*/ 64406 h 448980"/>
              <a:gd name="connsiteX19" fmla="*/ 452058 w 560604"/>
              <a:gd name="connsiteY19" fmla="*/ 59344 h 448980"/>
              <a:gd name="connsiteX20" fmla="*/ 399076 w 560604"/>
              <a:gd name="connsiteY20" fmla="*/ 112237 h 448980"/>
              <a:gd name="connsiteX21" fmla="*/ 452058 w 560604"/>
              <a:gd name="connsiteY21" fmla="*/ 163840 h 448980"/>
              <a:gd name="connsiteX22" fmla="*/ 505039 w 560604"/>
              <a:gd name="connsiteY22" fmla="*/ 112237 h 448980"/>
              <a:gd name="connsiteX23" fmla="*/ 452058 w 560604"/>
              <a:gd name="connsiteY23" fmla="*/ 59344 h 448980"/>
              <a:gd name="connsiteX24" fmla="*/ 118850 w 560604"/>
              <a:gd name="connsiteY24" fmla="*/ 50324 h 448980"/>
              <a:gd name="connsiteX25" fmla="*/ 257078 w 560604"/>
              <a:gd name="connsiteY25" fmla="*/ 99350 h 448980"/>
              <a:gd name="connsiteX26" fmla="*/ 334589 w 560604"/>
              <a:gd name="connsiteY26" fmla="*/ 58065 h 448980"/>
              <a:gd name="connsiteX27" fmla="*/ 329422 w 560604"/>
              <a:gd name="connsiteY27" fmla="*/ 76127 h 448980"/>
              <a:gd name="connsiteX28" fmla="*/ 268705 w 560604"/>
              <a:gd name="connsiteY28" fmla="*/ 109671 h 448980"/>
              <a:gd name="connsiteX29" fmla="*/ 268705 w 560604"/>
              <a:gd name="connsiteY29" fmla="*/ 287711 h 448980"/>
              <a:gd name="connsiteX30" fmla="*/ 259662 w 560604"/>
              <a:gd name="connsiteY30" fmla="*/ 277390 h 448980"/>
              <a:gd name="connsiteX31" fmla="*/ 259662 w 560604"/>
              <a:gd name="connsiteY31" fmla="*/ 412856 h 448980"/>
              <a:gd name="connsiteX32" fmla="*/ 405641 w 560604"/>
              <a:gd name="connsiteY32" fmla="*/ 380602 h 448980"/>
              <a:gd name="connsiteX33" fmla="*/ 475400 w 560604"/>
              <a:gd name="connsiteY33" fmla="*/ 392214 h 448980"/>
              <a:gd name="connsiteX34" fmla="*/ 475400 w 560604"/>
              <a:gd name="connsiteY34" fmla="*/ 233525 h 448980"/>
              <a:gd name="connsiteX35" fmla="*/ 510280 w 560604"/>
              <a:gd name="connsiteY35" fmla="*/ 221914 h 448980"/>
              <a:gd name="connsiteX36" fmla="*/ 510280 w 560604"/>
              <a:gd name="connsiteY36" fmla="*/ 437369 h 448980"/>
              <a:gd name="connsiteX37" fmla="*/ 290666 w 560604"/>
              <a:gd name="connsiteY37" fmla="*/ 437369 h 448980"/>
              <a:gd name="connsiteX38" fmla="*/ 258370 w 560604"/>
              <a:gd name="connsiteY38" fmla="*/ 448980 h 448980"/>
              <a:gd name="connsiteX39" fmla="*/ 226074 w 560604"/>
              <a:gd name="connsiteY39" fmla="*/ 437369 h 448980"/>
              <a:gd name="connsiteX40" fmla="*/ 0 w 560604"/>
              <a:gd name="connsiteY40" fmla="*/ 437369 h 448980"/>
              <a:gd name="connsiteX41" fmla="*/ 0 w 560604"/>
              <a:gd name="connsiteY41" fmla="*/ 113541 h 448980"/>
              <a:gd name="connsiteX42" fmla="*/ 24545 w 560604"/>
              <a:gd name="connsiteY42" fmla="*/ 96769 h 448980"/>
              <a:gd name="connsiteX43" fmla="*/ 24545 w 560604"/>
              <a:gd name="connsiteY43" fmla="*/ 67096 h 448980"/>
              <a:gd name="connsiteX44" fmla="*/ 29713 w 560604"/>
              <a:gd name="connsiteY44" fmla="*/ 65806 h 448980"/>
              <a:gd name="connsiteX45" fmla="*/ 118850 w 560604"/>
              <a:gd name="connsiteY45" fmla="*/ 50324 h 448980"/>
              <a:gd name="connsiteX46" fmla="*/ 449473 w 560604"/>
              <a:gd name="connsiteY46" fmla="*/ 0 h 448980"/>
              <a:gd name="connsiteX47" fmla="*/ 560604 w 560604"/>
              <a:gd name="connsiteY47" fmla="*/ 109657 h 448980"/>
              <a:gd name="connsiteX48" fmla="*/ 449473 w 560604"/>
              <a:gd name="connsiteY48" fmla="*/ 219313 h 448980"/>
              <a:gd name="connsiteX49" fmla="*/ 339634 w 560604"/>
              <a:gd name="connsiteY49" fmla="*/ 109657 h 448980"/>
              <a:gd name="connsiteX50" fmla="*/ 449473 w 560604"/>
              <a:gd name="connsiteY50" fmla="*/ 0 h 448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560604" h="448980">
                <a:moveTo>
                  <a:pt x="452113" y="77314"/>
                </a:moveTo>
                <a:cubicBezTo>
                  <a:pt x="432708" y="77314"/>
                  <a:pt x="417185" y="92804"/>
                  <a:pt x="417185" y="112165"/>
                </a:cubicBezTo>
                <a:cubicBezTo>
                  <a:pt x="417185" y="130237"/>
                  <a:pt x="432708" y="145726"/>
                  <a:pt x="452113" y="145726"/>
                </a:cubicBezTo>
                <a:cubicBezTo>
                  <a:pt x="471517" y="145726"/>
                  <a:pt x="485747" y="130237"/>
                  <a:pt x="485747" y="112165"/>
                </a:cubicBezTo>
                <a:cubicBezTo>
                  <a:pt x="485747" y="92804"/>
                  <a:pt x="470223" y="77314"/>
                  <a:pt x="452113" y="77314"/>
                </a:cubicBezTo>
                <a:close/>
                <a:moveTo>
                  <a:pt x="118850" y="64516"/>
                </a:moveTo>
                <a:cubicBezTo>
                  <a:pt x="81387" y="64516"/>
                  <a:pt x="50382" y="73547"/>
                  <a:pt x="40048" y="77417"/>
                </a:cubicBezTo>
                <a:lnTo>
                  <a:pt x="40048" y="392214"/>
                </a:lnTo>
                <a:cubicBezTo>
                  <a:pt x="58133" y="384473"/>
                  <a:pt x="81387" y="380602"/>
                  <a:pt x="107224" y="380602"/>
                </a:cubicBezTo>
                <a:cubicBezTo>
                  <a:pt x="171816" y="380602"/>
                  <a:pt x="236408" y="405115"/>
                  <a:pt x="255786" y="412856"/>
                </a:cubicBezTo>
                <a:lnTo>
                  <a:pt x="255786" y="277390"/>
                </a:lnTo>
                <a:lnTo>
                  <a:pt x="246743" y="287711"/>
                </a:lnTo>
                <a:lnTo>
                  <a:pt x="246743" y="109671"/>
                </a:lnTo>
                <a:cubicBezTo>
                  <a:pt x="211863" y="79997"/>
                  <a:pt x="169232" y="64516"/>
                  <a:pt x="118850" y="64516"/>
                </a:cubicBezTo>
                <a:close/>
                <a:moveTo>
                  <a:pt x="452113" y="64406"/>
                </a:moveTo>
                <a:cubicBezTo>
                  <a:pt x="477985" y="64406"/>
                  <a:pt x="498683" y="86350"/>
                  <a:pt x="498683" y="112165"/>
                </a:cubicBezTo>
                <a:cubicBezTo>
                  <a:pt x="498683" y="137981"/>
                  <a:pt x="477985" y="158634"/>
                  <a:pt x="452113" y="158634"/>
                </a:cubicBezTo>
                <a:cubicBezTo>
                  <a:pt x="426240" y="158634"/>
                  <a:pt x="404248" y="137981"/>
                  <a:pt x="404248" y="112165"/>
                </a:cubicBezTo>
                <a:cubicBezTo>
                  <a:pt x="404248" y="86350"/>
                  <a:pt x="426240" y="64406"/>
                  <a:pt x="452113" y="64406"/>
                </a:cubicBezTo>
                <a:close/>
                <a:moveTo>
                  <a:pt x="452058" y="59344"/>
                </a:moveTo>
                <a:cubicBezTo>
                  <a:pt x="422336" y="59344"/>
                  <a:pt x="399076" y="82565"/>
                  <a:pt x="399076" y="112237"/>
                </a:cubicBezTo>
                <a:cubicBezTo>
                  <a:pt x="399076" y="140618"/>
                  <a:pt x="422336" y="163840"/>
                  <a:pt x="452058" y="163840"/>
                </a:cubicBezTo>
                <a:cubicBezTo>
                  <a:pt x="480486" y="163840"/>
                  <a:pt x="505039" y="140618"/>
                  <a:pt x="505039" y="112237"/>
                </a:cubicBezTo>
                <a:cubicBezTo>
                  <a:pt x="505039" y="82565"/>
                  <a:pt x="480486" y="59344"/>
                  <a:pt x="452058" y="59344"/>
                </a:cubicBezTo>
                <a:close/>
                <a:moveTo>
                  <a:pt x="118850" y="50324"/>
                </a:moveTo>
                <a:cubicBezTo>
                  <a:pt x="173108" y="50324"/>
                  <a:pt x="219614" y="67096"/>
                  <a:pt x="257078" y="99350"/>
                </a:cubicBezTo>
                <a:cubicBezTo>
                  <a:pt x="280331" y="79997"/>
                  <a:pt x="306168" y="65806"/>
                  <a:pt x="334589" y="58065"/>
                </a:cubicBezTo>
                <a:cubicBezTo>
                  <a:pt x="332005" y="64516"/>
                  <a:pt x="330713" y="69676"/>
                  <a:pt x="329422" y="76127"/>
                </a:cubicBezTo>
                <a:cubicBezTo>
                  <a:pt x="307460" y="82578"/>
                  <a:pt x="286791" y="94189"/>
                  <a:pt x="268705" y="109671"/>
                </a:cubicBezTo>
                <a:lnTo>
                  <a:pt x="268705" y="287711"/>
                </a:lnTo>
                <a:lnTo>
                  <a:pt x="259662" y="277390"/>
                </a:lnTo>
                <a:lnTo>
                  <a:pt x="259662" y="412856"/>
                </a:lnTo>
                <a:cubicBezTo>
                  <a:pt x="279039" y="405115"/>
                  <a:pt x="339756" y="380602"/>
                  <a:pt x="405641" y="380602"/>
                </a:cubicBezTo>
                <a:cubicBezTo>
                  <a:pt x="431478" y="380602"/>
                  <a:pt x="454731" y="384473"/>
                  <a:pt x="475400" y="392214"/>
                </a:cubicBezTo>
                <a:lnTo>
                  <a:pt x="475400" y="233525"/>
                </a:lnTo>
                <a:cubicBezTo>
                  <a:pt x="488319" y="230945"/>
                  <a:pt x="499945" y="227074"/>
                  <a:pt x="510280" y="221914"/>
                </a:cubicBezTo>
                <a:lnTo>
                  <a:pt x="510280" y="437369"/>
                </a:lnTo>
                <a:lnTo>
                  <a:pt x="290666" y="437369"/>
                </a:lnTo>
                <a:cubicBezTo>
                  <a:pt x="282915" y="445110"/>
                  <a:pt x="271288" y="448980"/>
                  <a:pt x="258370" y="448980"/>
                </a:cubicBezTo>
                <a:cubicBezTo>
                  <a:pt x="245451" y="448980"/>
                  <a:pt x="233825" y="445110"/>
                  <a:pt x="226074" y="437369"/>
                </a:cubicBezTo>
                <a:lnTo>
                  <a:pt x="0" y="437369"/>
                </a:lnTo>
                <a:lnTo>
                  <a:pt x="0" y="113541"/>
                </a:lnTo>
                <a:cubicBezTo>
                  <a:pt x="0" y="105800"/>
                  <a:pt x="9043" y="100640"/>
                  <a:pt x="24545" y="96769"/>
                </a:cubicBezTo>
                <a:lnTo>
                  <a:pt x="24545" y="67096"/>
                </a:lnTo>
                <a:lnTo>
                  <a:pt x="29713" y="65806"/>
                </a:lnTo>
                <a:cubicBezTo>
                  <a:pt x="31005" y="64516"/>
                  <a:pt x="68468" y="50324"/>
                  <a:pt x="118850" y="50324"/>
                </a:cubicBezTo>
                <a:close/>
                <a:moveTo>
                  <a:pt x="449473" y="0"/>
                </a:moveTo>
                <a:cubicBezTo>
                  <a:pt x="510208" y="0"/>
                  <a:pt x="560604" y="49023"/>
                  <a:pt x="560604" y="109657"/>
                </a:cubicBezTo>
                <a:cubicBezTo>
                  <a:pt x="560604" y="170290"/>
                  <a:pt x="510208" y="219313"/>
                  <a:pt x="449473" y="219313"/>
                </a:cubicBezTo>
                <a:cubicBezTo>
                  <a:pt x="388739" y="219313"/>
                  <a:pt x="339634" y="170290"/>
                  <a:pt x="339634" y="109657"/>
                </a:cubicBezTo>
                <a:cubicBezTo>
                  <a:pt x="339634" y="49023"/>
                  <a:pt x="388739" y="0"/>
                  <a:pt x="44947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en-US">
              <a:latin typeface="字魂59号-创粗黑" panose="00000500000000000000" pitchFamily="2" charset="-122"/>
              <a:ea typeface="字魂59号-创粗黑" panose="00000500000000000000" pitchFamily="2" charset="-122"/>
              <a:sym typeface="字魂59号-创粗黑" panose="00000500000000000000" pitchFamily="2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4577715" y="3990340"/>
            <a:ext cx="2327275" cy="967740"/>
          </a:xfrm>
          <a:prstGeom prst="rect">
            <a:avLst/>
          </a:prstGeom>
          <a:noFill/>
        </p:spPr>
        <p:txBody>
          <a:bodyPr wrap="none" lIns="90000" tIns="46800" rIns="90000" bIns="46800" rtlCol="0" anchor="ctr" anchorCtr="0">
            <a:normAutofit/>
          </a:bodyPr>
          <a:lstStyle/>
          <a:p>
            <a:pPr algn="ctr"/>
            <a:endParaRPr lang="zh-CN" altLang="en-US" dirty="0"/>
          </a:p>
        </p:txBody>
      </p:sp>
      <p:sp>
        <p:nvSpPr>
          <p:cNvPr id="18" name="文本框 17"/>
          <p:cNvSpPr txBox="1"/>
          <p:nvPr/>
        </p:nvSpPr>
        <p:spPr>
          <a:xfrm>
            <a:off x="8651240" y="831215"/>
            <a:ext cx="914400" cy="914400"/>
          </a:xfrm>
          <a:prstGeom prst="rect">
            <a:avLst/>
          </a:prstGeom>
          <a:noFill/>
        </p:spPr>
        <p:txBody>
          <a:bodyPr wrap="none" lIns="90000" tIns="46800" rIns="90000" bIns="46800" rtlCol="0" anchor="ctr" anchorCtr="0">
            <a:normAutofit/>
          </a:bodyPr>
          <a:lstStyle/>
          <a:p>
            <a:pPr algn="ctr"/>
            <a:endParaRPr lang="zh-CN" altLang="en-US" dirty="0"/>
          </a:p>
        </p:txBody>
      </p:sp>
      <p:sp>
        <p:nvSpPr>
          <p:cNvPr id="19" name="文本框 18"/>
          <p:cNvSpPr txBox="1"/>
          <p:nvPr/>
        </p:nvSpPr>
        <p:spPr>
          <a:xfrm>
            <a:off x="7934325" y="565150"/>
            <a:ext cx="914400" cy="914400"/>
          </a:xfrm>
          <a:prstGeom prst="rect">
            <a:avLst/>
          </a:prstGeom>
          <a:noFill/>
        </p:spPr>
        <p:txBody>
          <a:bodyPr wrap="none" lIns="90000" tIns="46800" rIns="90000" bIns="46800" rtlCol="0" anchor="ctr" anchorCtr="0">
            <a:normAutofit/>
          </a:bodyPr>
          <a:lstStyle/>
          <a:p>
            <a:pPr algn="ctr"/>
            <a:endParaRPr lang="zh-CN" altLang="en-US" dirty="0"/>
          </a:p>
        </p:txBody>
      </p:sp>
      <p:sp>
        <p:nvSpPr>
          <p:cNvPr id="21" name="文本框 20"/>
          <p:cNvSpPr txBox="1"/>
          <p:nvPr/>
        </p:nvSpPr>
        <p:spPr>
          <a:xfrm>
            <a:off x="5684520" y="1844675"/>
            <a:ext cx="914400" cy="914400"/>
          </a:xfrm>
          <a:prstGeom prst="rect">
            <a:avLst/>
          </a:prstGeom>
          <a:noFill/>
        </p:spPr>
        <p:txBody>
          <a:bodyPr wrap="none" lIns="90000" tIns="46800" rIns="90000" bIns="46800" rtlCol="0" anchor="ctr" anchorCtr="0">
            <a:normAutofit/>
          </a:bodyPr>
          <a:lstStyle/>
          <a:p>
            <a:pPr algn="ctr"/>
            <a:endParaRPr lang="zh-CN" altLang="en-US" dirty="0"/>
          </a:p>
        </p:txBody>
      </p:sp>
      <p:pic>
        <p:nvPicPr>
          <p:cNvPr id="216" name="图片 215" descr="QQ20211212-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46615" y="8255"/>
            <a:ext cx="2165350" cy="7842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</p:pic>
      <p:sp>
        <p:nvSpPr>
          <p:cNvPr id="47" name="文本框 46"/>
          <p:cNvSpPr txBox="1"/>
          <p:nvPr/>
        </p:nvSpPr>
        <p:spPr>
          <a:xfrm>
            <a:off x="8651240" y="6400800"/>
            <a:ext cx="914400" cy="914400"/>
          </a:xfrm>
          <a:prstGeom prst="rect">
            <a:avLst/>
          </a:prstGeom>
          <a:noFill/>
        </p:spPr>
        <p:txBody>
          <a:bodyPr wrap="none" lIns="90000" tIns="46800" rIns="90000" bIns="46800" rtlCol="0" anchor="ctr" anchorCtr="0">
            <a:normAutofit/>
          </a:bodyPr>
          <a:lstStyle/>
          <a:p>
            <a:pPr algn="ctr"/>
            <a:endParaRPr lang="zh-CN" altLang="en-US" dirty="0"/>
          </a:p>
        </p:txBody>
      </p:sp>
      <p:sp>
        <p:nvSpPr>
          <p:cNvPr id="51" name="文本框 50"/>
          <p:cNvSpPr txBox="1"/>
          <p:nvPr/>
        </p:nvSpPr>
        <p:spPr>
          <a:xfrm>
            <a:off x="7910830" y="6370320"/>
            <a:ext cx="914400" cy="914400"/>
          </a:xfrm>
          <a:prstGeom prst="rect">
            <a:avLst/>
          </a:prstGeom>
          <a:noFill/>
        </p:spPr>
        <p:txBody>
          <a:bodyPr wrap="none" lIns="90000" tIns="46800" rIns="90000" bIns="46800" rtlCol="0" anchor="ctr" anchorCtr="0">
            <a:normAutofit/>
          </a:bodyPr>
          <a:lstStyle/>
          <a:p>
            <a:pPr algn="ctr"/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075220F-1261-4B41-8237-7823ACE97843}"/>
              </a:ext>
            </a:extLst>
          </p:cNvPr>
          <p:cNvSpPr txBox="1"/>
          <p:nvPr/>
        </p:nvSpPr>
        <p:spPr>
          <a:xfrm>
            <a:off x="3074388" y="2405879"/>
            <a:ext cx="5333927" cy="1937657"/>
          </a:xfrm>
          <a:prstGeom prst="rect">
            <a:avLst/>
          </a:prstGeom>
          <a:noFill/>
        </p:spPr>
        <p:txBody>
          <a:bodyPr wrap="square" lIns="90000" tIns="46800" rIns="90000" bIns="46800" rtlCol="0" anchor="ctr" anchorCtr="0">
            <a:normAutofit/>
          </a:bodyPr>
          <a:lstStyle/>
          <a:p>
            <a:pPr algn="ctr"/>
            <a:r>
              <a:rPr lang="zh-CN" altLang="en-US" dirty="0"/>
              <a:t>具体见讲解视频</a:t>
            </a:r>
            <a:r>
              <a:rPr lang="en-US" altLang="zh-CN" dirty="0"/>
              <a:t>.mp4</a:t>
            </a:r>
            <a:endParaRPr lang="zh-CN" altLang="en-US" dirty="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08749"/>
    </mc:Choice>
    <mc:Fallback xmlns="">
      <p:transition advTm="108749"/>
    </mc:Fallback>
  </mc:AlternateContent>
  <p:extLst>
    <p:ext uri="{E180D4A7-C9FB-4DFB-919C-405C955672EB}">
      <p14:showEvtLst xmlns:p14="http://schemas.microsoft.com/office/powerpoint/2010/main">
        <p14:playEvt time="3346" objId="2"/>
        <p14:stopEvt time="106212" objId="2"/>
        <p14:playEvt time="107322" objId="2"/>
        <p14:stopEvt time="108749" objId="2"/>
      </p14:showEvtLst>
    </p:ext>
  </p:extLs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简约毕业答辩设计论文答辩PPT模板"/>
  <p:tag name="ISPRING_FIRST_PUBLI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7.3"/>
</p:tagLst>
</file>

<file path=ppt/theme/theme1.xml><?xml version="1.0" encoding="utf-8"?>
<a:theme xmlns:a="http://schemas.openxmlformats.org/drawingml/2006/main" name="千图网拥有20W+精美PPT模板 更多PPT模板下载至：www.58pic.com/office/ppt">
  <a:themeElements>
    <a:clrScheme name="Office">
      <a:dk1>
        <a:srgbClr val="000000"/>
      </a:dk1>
      <a:lt1>
        <a:srgbClr val="FFFFFF"/>
      </a:lt1>
      <a:dk2>
        <a:srgbClr val="768395"/>
      </a:dk2>
      <a:lt2>
        <a:srgbClr val="F0F0F0"/>
      </a:lt2>
      <a:accent1>
        <a:srgbClr val="0167A2"/>
      </a:accent1>
      <a:accent2>
        <a:srgbClr val="0F4D96"/>
      </a:accent2>
      <a:accent3>
        <a:srgbClr val="3491CA"/>
      </a:accent3>
      <a:accent4>
        <a:srgbClr val="1B9AF9"/>
      </a:accent4>
      <a:accent5>
        <a:srgbClr val="01A4E1"/>
      </a:accent5>
      <a:accent6>
        <a:srgbClr val="006EBE"/>
      </a:accent6>
      <a:hlink>
        <a:srgbClr val="4472C4"/>
      </a:hlink>
      <a:folHlink>
        <a:srgbClr val="BFBFBF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 123">
  <a:themeElements>
    <a:clrScheme name="Waveform">
      <a:dk1>
        <a:sysClr val="windowText" lastClr="000000"/>
      </a:dk1>
      <a:lt1>
        <a:sysClr val="window" lastClr="FFFFFF"/>
      </a:lt1>
      <a:dk2>
        <a:srgbClr val="073E87"/>
      </a:dk2>
      <a:lt2>
        <a:srgbClr val="C6E7FC"/>
      </a:lt2>
      <a:accent1>
        <a:srgbClr val="31B6FD"/>
      </a:accent1>
      <a:accent2>
        <a:srgbClr val="4584D3"/>
      </a:accent2>
      <a:accent3>
        <a:srgbClr val="5BD078"/>
      </a:accent3>
      <a:accent4>
        <a:srgbClr val="A5D028"/>
      </a:accent4>
      <a:accent5>
        <a:srgbClr val="F5C040"/>
      </a:accent5>
      <a:accent6>
        <a:srgbClr val="05E0DB"/>
      </a:accent6>
      <a:hlink>
        <a:srgbClr val="0080FF"/>
      </a:hlink>
      <a:folHlink>
        <a:srgbClr val="5EAEFF"/>
      </a:folHlink>
    </a:clrScheme>
    <a:fontScheme name="wmzyb455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solidFill>
          <a:schemeClr val="accent1"/>
        </a:solidFill>
        <a:ln w="38100">
          <a:noFill/>
        </a:ln>
      </a:spPr>
      <a:bodyPr rtlCol="0" anchor="ctr"/>
      <a:lstStyle>
        <a:defPPr algn="ctr">
          <a:defRPr dirty="0" smtClean="0">
            <a:solidFill>
              <a:schemeClr val="dk1"/>
            </a:solidFill>
          </a:defRPr>
        </a:defPPr>
      </a:lstStyle>
      <a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a:style>
    </a:spDef>
    <a:lnDef>
      <a:spPr>
        <a:ln w="3175" cap="rnd">
          <a:solidFill>
            <a:schemeClr val="bg1">
              <a:lumMod val="75000"/>
            </a:schemeClr>
          </a:solidFill>
          <a:round/>
          <a:headEnd type="none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90000" tIns="46800" rIns="90000" bIns="46800" rtlCol="0" anchor="ctr" anchorCtr="0">
        <a:normAutofit/>
      </a:bodyPr>
      <a:lstStyle>
        <a:defPPr algn="ctr">
          <a:defRPr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0167A2"/>
    </a:accent1>
    <a:accent2>
      <a:srgbClr val="0F4D96"/>
    </a:accent2>
    <a:accent3>
      <a:srgbClr val="3491CA"/>
    </a:accent3>
    <a:accent4>
      <a:srgbClr val="1B9AF9"/>
    </a:accent4>
    <a:accent5>
      <a:srgbClr val="01A4E1"/>
    </a:accent5>
    <a:accent6>
      <a:srgbClr val="006EBE"/>
    </a:accent6>
    <a:hlink>
      <a:srgbClr val="4472C4"/>
    </a:hlink>
    <a:folHlink>
      <a:srgbClr val="BFBFBF"/>
    </a:folHlink>
  </a:clrScheme>
</a:themeOverride>
</file>

<file path=ppt/theme/themeOverride10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0167A2"/>
    </a:accent1>
    <a:accent2>
      <a:srgbClr val="0F4D96"/>
    </a:accent2>
    <a:accent3>
      <a:srgbClr val="3491CA"/>
    </a:accent3>
    <a:accent4>
      <a:srgbClr val="1B9AF9"/>
    </a:accent4>
    <a:accent5>
      <a:srgbClr val="01A4E1"/>
    </a:accent5>
    <a:accent6>
      <a:srgbClr val="006EBE"/>
    </a:accent6>
    <a:hlink>
      <a:srgbClr val="4472C4"/>
    </a:hlink>
    <a:folHlink>
      <a:srgbClr val="BFBFBF"/>
    </a:folHlink>
  </a:clrScheme>
</a:themeOverride>
</file>

<file path=ppt/theme/themeOverride1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0167A2"/>
    </a:accent1>
    <a:accent2>
      <a:srgbClr val="0F4D96"/>
    </a:accent2>
    <a:accent3>
      <a:srgbClr val="3491CA"/>
    </a:accent3>
    <a:accent4>
      <a:srgbClr val="1B9AF9"/>
    </a:accent4>
    <a:accent5>
      <a:srgbClr val="01A4E1"/>
    </a:accent5>
    <a:accent6>
      <a:srgbClr val="006EBE"/>
    </a:accent6>
    <a:hlink>
      <a:srgbClr val="4472C4"/>
    </a:hlink>
    <a:folHlink>
      <a:srgbClr val="BFBFBF"/>
    </a:folHlink>
  </a:clrScheme>
</a:themeOverride>
</file>

<file path=ppt/theme/themeOverride12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0167A2"/>
    </a:accent1>
    <a:accent2>
      <a:srgbClr val="0F4D96"/>
    </a:accent2>
    <a:accent3>
      <a:srgbClr val="3491CA"/>
    </a:accent3>
    <a:accent4>
      <a:srgbClr val="1B9AF9"/>
    </a:accent4>
    <a:accent5>
      <a:srgbClr val="01A4E1"/>
    </a:accent5>
    <a:accent6>
      <a:srgbClr val="006EBE"/>
    </a:accent6>
    <a:hlink>
      <a:srgbClr val="4472C4"/>
    </a:hlink>
    <a:folHlink>
      <a:srgbClr val="BFBFBF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0167A2"/>
    </a:accent1>
    <a:accent2>
      <a:srgbClr val="0F4D96"/>
    </a:accent2>
    <a:accent3>
      <a:srgbClr val="3491CA"/>
    </a:accent3>
    <a:accent4>
      <a:srgbClr val="1B9AF9"/>
    </a:accent4>
    <a:accent5>
      <a:srgbClr val="01A4E1"/>
    </a:accent5>
    <a:accent6>
      <a:srgbClr val="006EBE"/>
    </a:accent6>
    <a:hlink>
      <a:srgbClr val="4472C4"/>
    </a:hlink>
    <a:folHlink>
      <a:srgbClr val="BFBFBF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0167A2"/>
    </a:accent1>
    <a:accent2>
      <a:srgbClr val="0F4D96"/>
    </a:accent2>
    <a:accent3>
      <a:srgbClr val="3491CA"/>
    </a:accent3>
    <a:accent4>
      <a:srgbClr val="1B9AF9"/>
    </a:accent4>
    <a:accent5>
      <a:srgbClr val="01A4E1"/>
    </a:accent5>
    <a:accent6>
      <a:srgbClr val="006EBE"/>
    </a:accent6>
    <a:hlink>
      <a:srgbClr val="4472C4"/>
    </a:hlink>
    <a:folHlink>
      <a:srgbClr val="BFBFBF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0167A2"/>
    </a:accent1>
    <a:accent2>
      <a:srgbClr val="0F4D96"/>
    </a:accent2>
    <a:accent3>
      <a:srgbClr val="3491CA"/>
    </a:accent3>
    <a:accent4>
      <a:srgbClr val="1B9AF9"/>
    </a:accent4>
    <a:accent5>
      <a:srgbClr val="01A4E1"/>
    </a:accent5>
    <a:accent6>
      <a:srgbClr val="006EBE"/>
    </a:accent6>
    <a:hlink>
      <a:srgbClr val="4472C4"/>
    </a:hlink>
    <a:folHlink>
      <a:srgbClr val="BFBFBF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0167A2"/>
    </a:accent1>
    <a:accent2>
      <a:srgbClr val="0F4D96"/>
    </a:accent2>
    <a:accent3>
      <a:srgbClr val="3491CA"/>
    </a:accent3>
    <a:accent4>
      <a:srgbClr val="1B9AF9"/>
    </a:accent4>
    <a:accent5>
      <a:srgbClr val="01A4E1"/>
    </a:accent5>
    <a:accent6>
      <a:srgbClr val="006EBE"/>
    </a:accent6>
    <a:hlink>
      <a:srgbClr val="4472C4"/>
    </a:hlink>
    <a:folHlink>
      <a:srgbClr val="BFBFBF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0167A2"/>
    </a:accent1>
    <a:accent2>
      <a:srgbClr val="0F4D96"/>
    </a:accent2>
    <a:accent3>
      <a:srgbClr val="3491CA"/>
    </a:accent3>
    <a:accent4>
      <a:srgbClr val="1B9AF9"/>
    </a:accent4>
    <a:accent5>
      <a:srgbClr val="01A4E1"/>
    </a:accent5>
    <a:accent6>
      <a:srgbClr val="006EBE"/>
    </a:accent6>
    <a:hlink>
      <a:srgbClr val="4472C4"/>
    </a:hlink>
    <a:folHlink>
      <a:srgbClr val="BFBFBF"/>
    </a:folHlink>
  </a:clrScheme>
</a:themeOverride>
</file>

<file path=ppt/theme/themeOverride7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0167A2"/>
    </a:accent1>
    <a:accent2>
      <a:srgbClr val="0F4D96"/>
    </a:accent2>
    <a:accent3>
      <a:srgbClr val="3491CA"/>
    </a:accent3>
    <a:accent4>
      <a:srgbClr val="1B9AF9"/>
    </a:accent4>
    <a:accent5>
      <a:srgbClr val="01A4E1"/>
    </a:accent5>
    <a:accent6>
      <a:srgbClr val="006EBE"/>
    </a:accent6>
    <a:hlink>
      <a:srgbClr val="4472C4"/>
    </a:hlink>
    <a:folHlink>
      <a:srgbClr val="BFBFBF"/>
    </a:folHlink>
  </a:clrScheme>
</a:themeOverride>
</file>

<file path=ppt/theme/themeOverride8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0167A2"/>
    </a:accent1>
    <a:accent2>
      <a:srgbClr val="0F4D96"/>
    </a:accent2>
    <a:accent3>
      <a:srgbClr val="3491CA"/>
    </a:accent3>
    <a:accent4>
      <a:srgbClr val="1B9AF9"/>
    </a:accent4>
    <a:accent5>
      <a:srgbClr val="01A4E1"/>
    </a:accent5>
    <a:accent6>
      <a:srgbClr val="006EBE"/>
    </a:accent6>
    <a:hlink>
      <a:srgbClr val="4472C4"/>
    </a:hlink>
    <a:folHlink>
      <a:srgbClr val="BFBFBF"/>
    </a:folHlink>
  </a:clrScheme>
</a:themeOverride>
</file>

<file path=ppt/theme/themeOverride9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0167A2"/>
    </a:accent1>
    <a:accent2>
      <a:srgbClr val="0F4D96"/>
    </a:accent2>
    <a:accent3>
      <a:srgbClr val="3491CA"/>
    </a:accent3>
    <a:accent4>
      <a:srgbClr val="1B9AF9"/>
    </a:accent4>
    <a:accent5>
      <a:srgbClr val="01A4E1"/>
    </a:accent5>
    <a:accent6>
      <a:srgbClr val="006EBE"/>
    </a:accent6>
    <a:hlink>
      <a:srgbClr val="4472C4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774</TotalTime>
  <Words>1660</Words>
  <Application>Microsoft Office PowerPoint</Application>
  <PresentationFormat>宽屏</PresentationFormat>
  <Paragraphs>343</Paragraphs>
  <Slides>36</Slides>
  <Notes>36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36</vt:i4>
      </vt:variant>
    </vt:vector>
  </HeadingPairs>
  <TitlesOfParts>
    <vt:vector size="43" baseType="lpstr">
      <vt:lpstr>等线</vt:lpstr>
      <vt:lpstr>字魂59号-创粗黑</vt:lpstr>
      <vt:lpstr>Arial</vt:lpstr>
      <vt:lpstr>Calibri</vt:lpstr>
      <vt:lpstr>Wingdings</vt:lpstr>
      <vt:lpstr>千图网拥有20W+精美PPT模板 更多PPT模板下载至：www.58pic.com/office/ppt</vt:lpstr>
      <vt:lpstr> 123</vt:lpstr>
      <vt:lpstr>PowerPoint 演示文稿</vt:lpstr>
      <vt:lpstr>PowerPoint 演示文稿</vt:lpstr>
      <vt:lpstr>PowerPoint 演示文稿</vt:lpstr>
      <vt:lpstr>研究意义</vt:lpstr>
      <vt:lpstr>研究意义</vt:lpstr>
      <vt:lpstr>PowerPoint 演示文稿</vt:lpstr>
      <vt:lpstr>研究目标</vt:lpstr>
      <vt:lpstr>PowerPoint 演示文稿</vt:lpstr>
      <vt:lpstr>研究目标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爬虫主要思路</vt:lpstr>
      <vt:lpstr>PowerPoint 演示文稿</vt:lpstr>
      <vt:lpstr>PowerPoint 演示文稿</vt:lpstr>
      <vt:lpstr>分词思路</vt:lpstr>
      <vt:lpstr>分词过程</vt:lpstr>
      <vt:lpstr>分词方法选择</vt:lpstr>
      <vt:lpstr>PowerPoint 演示文稿</vt:lpstr>
      <vt:lpstr>分词成果展示</vt:lpstr>
      <vt:lpstr>PowerPoint 演示文稿</vt:lpstr>
      <vt:lpstr>原理</vt:lpstr>
      <vt:lpstr>PowerPoint 演示文稿</vt:lpstr>
      <vt:lpstr>特征要素成果展示</vt:lpstr>
      <vt:lpstr>PowerPoint 演示文稿</vt:lpstr>
      <vt:lpstr>相似原理</vt:lpstr>
      <vt:lpstr>PowerPoint 演示文稿</vt:lpstr>
      <vt:lpstr>相似案件成果展示</vt:lpstr>
      <vt:lpstr>PowerPoint 演示文稿</vt:lpstr>
      <vt:lpstr>未来建议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简约毕业答辩设计论文答辩PPT模板</dc:title>
  <dc:creator>.</dc:creator>
  <cp:lastModifiedBy>hu yuling</cp:lastModifiedBy>
  <cp:revision>165</cp:revision>
  <dcterms:created xsi:type="dcterms:W3CDTF">2022-01-21T06:54:41Z</dcterms:created>
  <dcterms:modified xsi:type="dcterms:W3CDTF">2022-01-22T14:14:51Z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RubyTemplateID">
    <vt:lpwstr>8</vt:lpwstr>
  </property>
  <property fmtid="{D5CDD505-2E9C-101B-9397-08002B2CF9AE}" pid="3" name="KSOProductBuildVer">
    <vt:lpwstr>2052-3.9.6.6441</vt:lpwstr>
  </property>
</Properties>
</file>